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79" r:id="rId2"/>
    <p:sldId id="273" r:id="rId3"/>
    <p:sldId id="256" r:id="rId4"/>
    <p:sldId id="257" r:id="rId5"/>
    <p:sldId id="274" r:id="rId6"/>
    <p:sldId id="275" r:id="rId7"/>
    <p:sldId id="276" r:id="rId8"/>
    <p:sldId id="277" r:id="rId9"/>
    <p:sldId id="278" r:id="rId10"/>
  </p:sldIdLst>
  <p:sldSz cx="12192000" cy="6858000"/>
  <p:notesSz cx="6858000" cy="9144000"/>
  <p:embeddedFontLst>
    <p:embeddedFont>
      <p:font typeface="Barlow Condensed" panose="020F0502020204030204" pitchFamily="2" charset="0"/>
      <p:regular r:id="rId12"/>
      <p:bold r:id="rId13"/>
      <p:italic r:id="rId14"/>
      <p:boldItalic r:id="rId15"/>
    </p:embeddedFont>
    <p:embeddedFont>
      <p:font typeface="Cairo" panose="020B0604020202020204" charset="-78"/>
      <p:regular r:id="rId16"/>
    </p:embeddedFont>
    <p:embeddedFont>
      <p:font typeface="Lato" panose="020F0502020204030203" pitchFamily="34" charset="0"/>
      <p:regular r:id="rId17"/>
      <p:bold r:id="rId18"/>
    </p:embeddedFont>
    <p:embeddedFont>
      <p:font typeface="Lobster" panose="00000500000000000000" pitchFamily="2" charset="0"/>
      <p:regular r:id="rId19"/>
    </p:embeddedFont>
    <p:embeddedFont>
      <p:font typeface="Open Sans" panose="020B0606030504020204" pitchFamily="34" charset="0"/>
      <p:regular r:id="rId20"/>
      <p:bold r:id="rId21"/>
      <p:italic r:id="rId22"/>
      <p:boldItalic r:id="rId23"/>
    </p:embeddedFont>
    <p:embeddedFont>
      <p:font typeface="Segoe UI Black" panose="020B0A02040204020203" pitchFamily="34" charset="0"/>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2" d="100"/>
          <a:sy n="62" d="100"/>
        </p:scale>
        <p:origin x="8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d57ff645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d57ff645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1d57ff645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1d57ff64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Menu">
  <p:cSld name="CUSTOM_6">
    <p:spTree>
      <p:nvGrpSpPr>
        <p:cNvPr id="1" name="Shape 10"/>
        <p:cNvGrpSpPr/>
        <p:nvPr/>
      </p:nvGrpSpPr>
      <p:grpSpPr>
        <a:xfrm>
          <a:off x="0" y="0"/>
          <a:ext cx="0" cy="0"/>
          <a:chOff x="0" y="0"/>
          <a:chExt cx="0" cy="0"/>
        </a:xfrm>
      </p:grpSpPr>
      <p:sp>
        <p:nvSpPr>
          <p:cNvPr id="11" name="Google Shape;11;p2"/>
          <p:cNvSpPr/>
          <p:nvPr/>
        </p:nvSpPr>
        <p:spPr>
          <a:xfrm>
            <a:off x="768900" y="483753"/>
            <a:ext cx="10654200" cy="60939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cxnSp>
        <p:nvCxnSpPr>
          <p:cNvPr id="12" name="Google Shape;12;p2"/>
          <p:cNvCxnSpPr/>
          <p:nvPr/>
        </p:nvCxnSpPr>
        <p:spPr>
          <a:xfrm>
            <a:off x="6096000" y="1312850"/>
            <a:ext cx="0" cy="4940400"/>
          </a:xfrm>
          <a:prstGeom prst="straightConnector1">
            <a:avLst/>
          </a:prstGeom>
          <a:noFill/>
          <a:ln w="31750" cap="rnd" cmpd="sng">
            <a:solidFill>
              <a:schemeClr val="accent2"/>
            </a:solidFill>
            <a:prstDash val="solid"/>
            <a:round/>
            <a:headEnd type="none" w="sm" len="sm"/>
            <a:tailEnd type="none" w="sm" len="sm"/>
          </a:ln>
        </p:spPr>
      </p:cxnSp>
      <p:grpSp>
        <p:nvGrpSpPr>
          <p:cNvPr id="13" name="Google Shape;13;p2"/>
          <p:cNvGrpSpPr/>
          <p:nvPr/>
        </p:nvGrpSpPr>
        <p:grpSpPr>
          <a:xfrm>
            <a:off x="1172777" y="3566896"/>
            <a:ext cx="9846447" cy="983"/>
            <a:chOff x="930631" y="3566896"/>
            <a:chExt cx="9846447" cy="983"/>
          </a:xfrm>
        </p:grpSpPr>
        <p:cxnSp>
          <p:nvCxnSpPr>
            <p:cNvPr id="14" name="Google Shape;14;p2"/>
            <p:cNvCxnSpPr/>
            <p:nvPr/>
          </p:nvCxnSpPr>
          <p:spPr>
            <a:xfrm>
              <a:off x="930631" y="3567879"/>
              <a:ext cx="4585200" cy="0"/>
            </a:xfrm>
            <a:prstGeom prst="straightConnector1">
              <a:avLst/>
            </a:prstGeom>
            <a:noFill/>
            <a:ln w="31750" cap="rnd" cmpd="sng">
              <a:solidFill>
                <a:schemeClr val="accent2"/>
              </a:solidFill>
              <a:prstDash val="solid"/>
              <a:round/>
              <a:headEnd type="none" w="sm" len="sm"/>
              <a:tailEnd type="none" w="sm" len="sm"/>
            </a:ln>
          </p:spPr>
        </p:cxnSp>
        <p:cxnSp>
          <p:nvCxnSpPr>
            <p:cNvPr id="15" name="Google Shape;15;p2"/>
            <p:cNvCxnSpPr/>
            <p:nvPr/>
          </p:nvCxnSpPr>
          <p:spPr>
            <a:xfrm>
              <a:off x="6191878" y="3566896"/>
              <a:ext cx="4585200" cy="0"/>
            </a:xfrm>
            <a:prstGeom prst="straightConnector1">
              <a:avLst/>
            </a:prstGeom>
            <a:noFill/>
            <a:ln w="31750" cap="rnd" cmpd="sng">
              <a:solidFill>
                <a:schemeClr val="accent2"/>
              </a:solidFill>
              <a:prstDash val="solid"/>
              <a:round/>
              <a:headEnd type="none" w="sm" len="sm"/>
              <a:tailEnd type="none" w="sm" len="sm"/>
            </a:ln>
          </p:spPr>
        </p:cxnSp>
      </p:grpSp>
      <p:sp>
        <p:nvSpPr>
          <p:cNvPr id="16" name="Google Shape;16;p2"/>
          <p:cNvSpPr txBox="1">
            <a:spLocks noGrp="1"/>
          </p:cNvSpPr>
          <p:nvPr>
            <p:ph type="title"/>
          </p:nvPr>
        </p:nvSpPr>
        <p:spPr>
          <a:xfrm>
            <a:off x="4607850" y="136175"/>
            <a:ext cx="2976300" cy="7635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accent1"/>
              </a:buClr>
              <a:buSzPts val="4000"/>
              <a:buFont typeface="Aldrich"/>
              <a:buNone/>
              <a:defRPr>
                <a:solidFill>
                  <a:schemeClr val="accent1"/>
                </a:solidFill>
              </a:defRPr>
            </a:lvl1pPr>
            <a:lvl2pPr lvl="1"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Clr>
                <a:schemeClr val="accent1"/>
              </a:buClr>
              <a:buSzPts val="4000"/>
              <a:buFont typeface="Abril Fatface" panose="02000503000000020003"/>
              <a:buNone/>
              <a:defRPr sz="4000">
                <a:solidFill>
                  <a:schemeClr val="accent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Sub menu">
  <p:cSld name="CUSTOM_8">
    <p:spTree>
      <p:nvGrpSpPr>
        <p:cNvPr id="1" name="Shape 17"/>
        <p:cNvGrpSpPr/>
        <p:nvPr/>
      </p:nvGrpSpPr>
      <p:grpSpPr>
        <a:xfrm>
          <a:off x="0" y="0"/>
          <a:ext cx="0" cy="0"/>
          <a:chOff x="0" y="0"/>
          <a:chExt cx="0" cy="0"/>
        </a:xfrm>
      </p:grpSpPr>
      <p:sp>
        <p:nvSpPr>
          <p:cNvPr id="18" name="Google Shape;18;p3"/>
          <p:cNvSpPr/>
          <p:nvPr/>
        </p:nvSpPr>
        <p:spPr>
          <a:xfrm>
            <a:off x="768900" y="483753"/>
            <a:ext cx="10654200" cy="60939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9" name="Google Shape;19;p3"/>
          <p:cNvSpPr txBox="1">
            <a:spLocks noGrp="1"/>
          </p:cNvSpPr>
          <p:nvPr>
            <p:ph type="title"/>
          </p:nvPr>
        </p:nvSpPr>
        <p:spPr>
          <a:xfrm>
            <a:off x="3089400" y="59975"/>
            <a:ext cx="6013200" cy="763500"/>
          </a:xfrm>
          <a:prstGeom prst="rect">
            <a:avLst/>
          </a:prstGeom>
          <a:solidFill>
            <a:srgbClr val="21231E"/>
          </a:solid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SzPts val="5000"/>
              <a:buFont typeface="Aldrich"/>
              <a:buNone/>
              <a:defRPr sz="5000"/>
            </a:lvl1pPr>
            <a:lvl2pPr lvl="1"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2pPr>
            <a:lvl3pPr lvl="2"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3pPr>
            <a:lvl4pPr lvl="3"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4pPr>
            <a:lvl5pPr lvl="4"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5pPr>
            <a:lvl6pPr lvl="5"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6pPr>
            <a:lvl7pPr lvl="6"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7pPr>
            <a:lvl8pPr lvl="7"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8pPr>
            <a:lvl9pPr lvl="8" algn="ctr">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0" name="Google Shape;20;p3"/>
          <p:cNvSpPr txBox="1">
            <a:spLocks noGrp="1"/>
          </p:cNvSpPr>
          <p:nvPr>
            <p:ph type="body" idx="1"/>
          </p:nvPr>
        </p:nvSpPr>
        <p:spPr>
          <a:xfrm>
            <a:off x="137685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2100"/>
              </a:spcBef>
              <a:spcAft>
                <a:spcPts val="0"/>
              </a:spcAft>
              <a:buSzPts val="1400"/>
              <a:buChar char="○"/>
              <a:defRPr sz="1400"/>
            </a:lvl2pPr>
            <a:lvl3pPr marL="1371600" lvl="2" indent="-317500" algn="l">
              <a:lnSpc>
                <a:spcPct val="115000"/>
              </a:lnSpc>
              <a:spcBef>
                <a:spcPts val="2100"/>
              </a:spcBef>
              <a:spcAft>
                <a:spcPts val="0"/>
              </a:spcAft>
              <a:buSzPts val="1400"/>
              <a:buChar char="■"/>
              <a:defRPr sz="1400"/>
            </a:lvl3pPr>
            <a:lvl4pPr marL="1828800" lvl="3" indent="-317500" algn="l">
              <a:lnSpc>
                <a:spcPct val="115000"/>
              </a:lnSpc>
              <a:spcBef>
                <a:spcPts val="2100"/>
              </a:spcBef>
              <a:spcAft>
                <a:spcPts val="0"/>
              </a:spcAft>
              <a:buSzPts val="1400"/>
              <a:buChar char="●"/>
              <a:defRPr sz="1400"/>
            </a:lvl4pPr>
            <a:lvl5pPr marL="2286000" lvl="4" indent="-317500" algn="l">
              <a:lnSpc>
                <a:spcPct val="115000"/>
              </a:lnSpc>
              <a:spcBef>
                <a:spcPts val="2100"/>
              </a:spcBef>
              <a:spcAft>
                <a:spcPts val="0"/>
              </a:spcAft>
              <a:buSzPts val="1400"/>
              <a:buChar char="○"/>
              <a:defRPr sz="1400"/>
            </a:lvl5pPr>
            <a:lvl6pPr marL="2743200" lvl="5" indent="-317500" algn="l">
              <a:lnSpc>
                <a:spcPct val="115000"/>
              </a:lnSpc>
              <a:spcBef>
                <a:spcPts val="2100"/>
              </a:spcBef>
              <a:spcAft>
                <a:spcPts val="0"/>
              </a:spcAft>
              <a:buSzPts val="1400"/>
              <a:buChar char="■"/>
              <a:defRPr sz="1400"/>
            </a:lvl6pPr>
            <a:lvl7pPr marL="3200400" lvl="6" indent="-317500" algn="l">
              <a:lnSpc>
                <a:spcPct val="115000"/>
              </a:lnSpc>
              <a:spcBef>
                <a:spcPts val="2100"/>
              </a:spcBef>
              <a:spcAft>
                <a:spcPts val="0"/>
              </a:spcAft>
              <a:buSzPts val="1400"/>
              <a:buChar char="●"/>
              <a:defRPr sz="1400"/>
            </a:lvl7pPr>
            <a:lvl8pPr marL="3657600" lvl="7" indent="-317500" algn="l">
              <a:lnSpc>
                <a:spcPct val="115000"/>
              </a:lnSpc>
              <a:spcBef>
                <a:spcPts val="2100"/>
              </a:spcBef>
              <a:spcAft>
                <a:spcPts val="0"/>
              </a:spcAft>
              <a:buSzPts val="1400"/>
              <a:buChar char="○"/>
              <a:defRPr sz="1400"/>
            </a:lvl8pPr>
            <a:lvl9pPr marL="4114800" lvl="8" indent="-317500" algn="l">
              <a:lnSpc>
                <a:spcPct val="115000"/>
              </a:lnSpc>
              <a:spcBef>
                <a:spcPts val="2100"/>
              </a:spcBef>
              <a:spcAft>
                <a:spcPts val="2100"/>
              </a:spcAft>
              <a:buSzPts val="1400"/>
              <a:buChar char="■"/>
              <a:defRPr sz="1400"/>
            </a:lvl9pPr>
          </a:lstStyle>
          <a:p>
            <a:endParaRPr/>
          </a:p>
        </p:txBody>
      </p:sp>
      <p:sp>
        <p:nvSpPr>
          <p:cNvPr id="21" name="Google Shape;21;p3"/>
          <p:cNvSpPr txBox="1">
            <a:spLocks noGrp="1"/>
          </p:cNvSpPr>
          <p:nvPr>
            <p:ph type="body" idx="2"/>
          </p:nvPr>
        </p:nvSpPr>
        <p:spPr>
          <a:xfrm>
            <a:off x="475290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a:endParaRPr/>
          </a:p>
        </p:txBody>
      </p:sp>
      <p:sp>
        <p:nvSpPr>
          <p:cNvPr id="22" name="Google Shape;22;p3"/>
          <p:cNvSpPr txBox="1">
            <a:spLocks noGrp="1"/>
          </p:cNvSpPr>
          <p:nvPr>
            <p:ph type="body" idx="3"/>
          </p:nvPr>
        </p:nvSpPr>
        <p:spPr>
          <a:xfrm>
            <a:off x="8128950" y="2874375"/>
            <a:ext cx="2686200" cy="30222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a:endParaRPr/>
          </a:p>
        </p:txBody>
      </p:sp>
      <p:sp>
        <p:nvSpPr>
          <p:cNvPr id="23" name="Google Shape;23;p3"/>
          <p:cNvSpPr txBox="1">
            <a:spLocks noGrp="1"/>
          </p:cNvSpPr>
          <p:nvPr>
            <p:ph type="title" idx="4"/>
          </p:nvPr>
        </p:nvSpPr>
        <p:spPr>
          <a:xfrm>
            <a:off x="137685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4" name="Google Shape;24;p3"/>
          <p:cNvSpPr txBox="1">
            <a:spLocks noGrp="1"/>
          </p:cNvSpPr>
          <p:nvPr>
            <p:ph type="title" idx="5"/>
          </p:nvPr>
        </p:nvSpPr>
        <p:spPr>
          <a:xfrm>
            <a:off x="475290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5" name="Google Shape;25;p3"/>
          <p:cNvSpPr txBox="1">
            <a:spLocks noGrp="1"/>
          </p:cNvSpPr>
          <p:nvPr>
            <p:ph type="title" idx="6"/>
          </p:nvPr>
        </p:nvSpPr>
        <p:spPr>
          <a:xfrm>
            <a:off x="8128950" y="2190600"/>
            <a:ext cx="2686200" cy="513000"/>
          </a:xfrm>
          <a:prstGeom prst="rect">
            <a:avLst/>
          </a:prstGeom>
          <a:solidFill>
            <a:srgbClr val="21231E"/>
          </a:solid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3000"/>
              <a:buFont typeface="Aldrich"/>
              <a:buNone/>
              <a:defRPr sz="3000"/>
            </a:lvl1pPr>
            <a:lvl2pPr lvl="1"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2pPr>
            <a:lvl3pPr lvl="2"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3pPr>
            <a:lvl4pPr lvl="3"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4pPr>
            <a:lvl5pPr lvl="4"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5pPr>
            <a:lvl6pPr lvl="5"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6pPr>
            <a:lvl7pPr lvl="6"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7pPr>
            <a:lvl8pPr lvl="7"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8pPr>
            <a:lvl9pPr lvl="8" algn="ctr" rtl="0">
              <a:lnSpc>
                <a:spcPct val="100000"/>
              </a:lnSpc>
              <a:spcBef>
                <a:spcPts val="0"/>
              </a:spcBef>
              <a:spcAft>
                <a:spcPts val="0"/>
              </a:spcAft>
              <a:buSzPts val="3000"/>
              <a:buFont typeface="Abril Fatface" panose="02000503000000020003"/>
              <a:buNone/>
              <a:defRPr sz="3000">
                <a:latin typeface="Abril Fatface" panose="02000503000000020003"/>
                <a:ea typeface="Abril Fatface" panose="02000503000000020003"/>
                <a:cs typeface="Abril Fatface" panose="02000503000000020003"/>
                <a:sym typeface="Abril Fatface" panose="02000503000000020003"/>
              </a:defRPr>
            </a:lvl9pPr>
          </a:lstStyle>
          <a:p>
            <a:endParaRPr/>
          </a:p>
        </p:txBody>
      </p:sp>
      <p:cxnSp>
        <p:nvCxnSpPr>
          <p:cNvPr id="26" name="Google Shape;26;p3"/>
          <p:cNvCxnSpPr/>
          <p:nvPr/>
        </p:nvCxnSpPr>
        <p:spPr>
          <a:xfrm>
            <a:off x="4417225" y="2312800"/>
            <a:ext cx="0" cy="3913800"/>
          </a:xfrm>
          <a:prstGeom prst="straightConnector1">
            <a:avLst/>
          </a:prstGeom>
          <a:noFill/>
          <a:ln w="31750" cap="rnd" cmpd="sng">
            <a:solidFill>
              <a:schemeClr val="lt1"/>
            </a:solidFill>
            <a:prstDash val="solid"/>
            <a:round/>
            <a:headEnd type="none" w="sm" len="sm"/>
            <a:tailEnd type="none" w="sm" len="sm"/>
          </a:ln>
        </p:spPr>
      </p:cxnSp>
      <p:cxnSp>
        <p:nvCxnSpPr>
          <p:cNvPr id="27" name="Google Shape;27;p3"/>
          <p:cNvCxnSpPr/>
          <p:nvPr/>
        </p:nvCxnSpPr>
        <p:spPr>
          <a:xfrm>
            <a:off x="7753300" y="2312800"/>
            <a:ext cx="0" cy="3913800"/>
          </a:xfrm>
          <a:prstGeom prst="straightConnector1">
            <a:avLst/>
          </a:prstGeom>
          <a:noFill/>
          <a:ln w="31750" cap="rnd" cmpd="sng">
            <a:solidFill>
              <a:schemeClr val="l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Credits">
  <p:cSld name="CUSTOM_8_1_1">
    <p:spTree>
      <p:nvGrpSpPr>
        <p:cNvPr id="1" name="Shape 32"/>
        <p:cNvGrpSpPr/>
        <p:nvPr/>
      </p:nvGrpSpPr>
      <p:grpSpPr>
        <a:xfrm>
          <a:off x="0" y="0"/>
          <a:ext cx="0" cy="0"/>
          <a:chOff x="0" y="0"/>
          <a:chExt cx="0" cy="0"/>
        </a:xfrm>
      </p:grpSpPr>
      <p:sp>
        <p:nvSpPr>
          <p:cNvPr id="33" name="Google Shape;33;p5"/>
          <p:cNvSpPr/>
          <p:nvPr/>
        </p:nvSpPr>
        <p:spPr>
          <a:xfrm>
            <a:off x="1117150" y="1507850"/>
            <a:ext cx="9044700" cy="3278400"/>
          </a:xfrm>
          <a:prstGeom prst="rect">
            <a:avLst/>
          </a:prstGeom>
          <a:noFill/>
          <a:ln w="25400" cap="flat" cmpd="sng">
            <a:solidFill>
              <a:srgbClr val="FFCB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34" name="Google Shape;34;p5"/>
          <p:cNvSpPr txBox="1">
            <a:spLocks noGrp="1"/>
          </p:cNvSpPr>
          <p:nvPr>
            <p:ph type="body" idx="1"/>
          </p:nvPr>
        </p:nvSpPr>
        <p:spPr>
          <a:xfrm>
            <a:off x="1654300" y="2196750"/>
            <a:ext cx="7998600" cy="2232300"/>
          </a:xfrm>
          <a:prstGeom prst="rect">
            <a:avLst/>
          </a:prstGeom>
          <a:noFill/>
          <a:ln>
            <a:noFill/>
          </a:ln>
        </p:spPr>
        <p:txBody>
          <a:bodyPr spcFirstLastPara="1" wrap="square" lIns="121900" tIns="121900" rIns="121900" bIns="121900" anchor="t" anchorCtr="0">
            <a:no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2100"/>
              </a:spcBef>
              <a:spcAft>
                <a:spcPts val="0"/>
              </a:spcAft>
              <a:buSzPts val="1400"/>
              <a:buChar char="○"/>
              <a:defRPr sz="1400"/>
            </a:lvl2pPr>
            <a:lvl3pPr marL="1371600" lvl="2" indent="-317500" algn="l" rtl="0">
              <a:lnSpc>
                <a:spcPct val="115000"/>
              </a:lnSpc>
              <a:spcBef>
                <a:spcPts val="2100"/>
              </a:spcBef>
              <a:spcAft>
                <a:spcPts val="0"/>
              </a:spcAft>
              <a:buSzPts val="1400"/>
              <a:buChar char="■"/>
              <a:defRPr sz="1400"/>
            </a:lvl3pPr>
            <a:lvl4pPr marL="1828800" lvl="3" indent="-317500" algn="l" rtl="0">
              <a:lnSpc>
                <a:spcPct val="115000"/>
              </a:lnSpc>
              <a:spcBef>
                <a:spcPts val="2100"/>
              </a:spcBef>
              <a:spcAft>
                <a:spcPts val="0"/>
              </a:spcAft>
              <a:buSzPts val="1400"/>
              <a:buChar char="●"/>
              <a:defRPr sz="1400"/>
            </a:lvl4pPr>
            <a:lvl5pPr marL="2286000" lvl="4" indent="-317500" algn="l" rtl="0">
              <a:lnSpc>
                <a:spcPct val="115000"/>
              </a:lnSpc>
              <a:spcBef>
                <a:spcPts val="2100"/>
              </a:spcBef>
              <a:spcAft>
                <a:spcPts val="0"/>
              </a:spcAft>
              <a:buSzPts val="1400"/>
              <a:buChar char="○"/>
              <a:defRPr sz="1400"/>
            </a:lvl5pPr>
            <a:lvl6pPr marL="2743200" lvl="5" indent="-317500" algn="l" rtl="0">
              <a:lnSpc>
                <a:spcPct val="115000"/>
              </a:lnSpc>
              <a:spcBef>
                <a:spcPts val="2100"/>
              </a:spcBef>
              <a:spcAft>
                <a:spcPts val="0"/>
              </a:spcAft>
              <a:buSzPts val="1400"/>
              <a:buChar char="■"/>
              <a:defRPr sz="1400"/>
            </a:lvl6pPr>
            <a:lvl7pPr marL="3200400" lvl="6" indent="-317500" algn="l" rtl="0">
              <a:lnSpc>
                <a:spcPct val="115000"/>
              </a:lnSpc>
              <a:spcBef>
                <a:spcPts val="2100"/>
              </a:spcBef>
              <a:spcAft>
                <a:spcPts val="0"/>
              </a:spcAft>
              <a:buSzPts val="1400"/>
              <a:buChar char="●"/>
              <a:defRPr sz="1400"/>
            </a:lvl7pPr>
            <a:lvl8pPr marL="3657600" lvl="7" indent="-317500" algn="l" rtl="0">
              <a:lnSpc>
                <a:spcPct val="115000"/>
              </a:lnSpc>
              <a:spcBef>
                <a:spcPts val="2100"/>
              </a:spcBef>
              <a:spcAft>
                <a:spcPts val="0"/>
              </a:spcAft>
              <a:buSzPts val="1400"/>
              <a:buChar char="○"/>
              <a:defRPr sz="1400"/>
            </a:lvl8pPr>
            <a:lvl9pPr marL="4114800" lvl="8" indent="-317500" algn="l" rtl="0">
              <a:lnSpc>
                <a:spcPct val="115000"/>
              </a:lnSpc>
              <a:spcBef>
                <a:spcPts val="2100"/>
              </a:spcBef>
              <a:spcAft>
                <a:spcPts val="2100"/>
              </a:spcAft>
              <a:buSzPts val="1400"/>
              <a:buChar char="■"/>
              <a:defRPr sz="1400"/>
            </a:lvl9pPr>
          </a:lstStyle>
          <a:p>
            <a:endParaRPr/>
          </a:p>
        </p:txBody>
      </p:sp>
      <p:sp>
        <p:nvSpPr>
          <p:cNvPr id="35" name="Google Shape;35;p5"/>
          <p:cNvSpPr txBox="1">
            <a:spLocks noGrp="1"/>
          </p:cNvSpPr>
          <p:nvPr>
            <p:ph type="title"/>
          </p:nvPr>
        </p:nvSpPr>
        <p:spPr>
          <a:xfrm>
            <a:off x="1654300" y="1160900"/>
            <a:ext cx="4554000" cy="719400"/>
          </a:xfrm>
          <a:prstGeom prst="rect">
            <a:avLst/>
          </a:prstGeom>
          <a:solidFill>
            <a:srgbClr val="21231E"/>
          </a:solidFill>
          <a:ln>
            <a:noFill/>
          </a:ln>
        </p:spPr>
        <p:txBody>
          <a:bodyPr spcFirstLastPara="1" wrap="square" lIns="121900" tIns="121900" rIns="121900" bIns="121900" anchor="ctr" anchorCtr="0">
            <a:noAutofit/>
          </a:bodyPr>
          <a:lstStyle>
            <a:lvl1pPr marR="0" lvl="0" algn="r" rtl="0">
              <a:lnSpc>
                <a:spcPct val="100000"/>
              </a:lnSpc>
              <a:spcBef>
                <a:spcPts val="0"/>
              </a:spcBef>
              <a:spcAft>
                <a:spcPts val="0"/>
              </a:spcAft>
              <a:buSzPts val="5000"/>
              <a:buFont typeface="Aldrich"/>
              <a:buNone/>
              <a:defRPr sz="5000"/>
            </a:lvl1pPr>
            <a:lvl2pPr lvl="1"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2pPr>
            <a:lvl3pPr lvl="2"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3pPr>
            <a:lvl4pPr lvl="3"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4pPr>
            <a:lvl5pPr lvl="4"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5pPr>
            <a:lvl6pPr lvl="5"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6pPr>
            <a:lvl7pPr lvl="6"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7pPr>
            <a:lvl8pPr lvl="7"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8pPr>
            <a:lvl9pPr lvl="8" algn="r" rtl="0">
              <a:lnSpc>
                <a:spcPct val="100000"/>
              </a:lnSpc>
              <a:spcBef>
                <a:spcPts val="0"/>
              </a:spcBef>
              <a:spcAft>
                <a:spcPts val="0"/>
              </a:spcAft>
              <a:buSzPts val="5000"/>
              <a:buFont typeface="Abril Fatface" panose="02000503000000020003"/>
              <a:buNone/>
              <a:defRPr sz="5000">
                <a:latin typeface="Abril Fatface" panose="02000503000000020003"/>
                <a:ea typeface="Abril Fatface" panose="02000503000000020003"/>
                <a:cs typeface="Abril Fatface" panose="02000503000000020003"/>
                <a:sym typeface="Abril Fatface" panose="02000503000000020003"/>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extLst>
              <a:ext uri="{BEBA8EAE-BF5A-486C-A8C5-ECC9F3942E4B}">
                <a14:imgProps xmlns:a14="http://schemas.microsoft.com/office/drawing/2010/main">
                  <a14:imgLayer r:embed="rId6">
                    <a14:imgEffect>
                      <a14:brightnessContrast bright="-31000" contrast="-67000"/>
                    </a14:imgEffect>
                    <a14:imgEffect>
                      <a14:sharpenSoften amount="87000"/>
                    </a14:imgEffect>
                  </a14:imgLayer>
                </a14:imgProps>
              </a:ext>
            </a:extLst>
          </a:blip>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solidFill>
            <a:srgbClr val="21231E"/>
          </a:solid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1pPr>
            <a:lvl2pPr marR="0" lvl="1"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2pPr>
            <a:lvl3pPr marR="0" lvl="2"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3pPr>
            <a:lvl4pPr marR="0" lvl="3"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4pPr>
            <a:lvl5pPr marR="0" lvl="4"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5pPr>
            <a:lvl6pPr marR="0" lvl="5"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6pPr>
            <a:lvl7pPr marR="0" lvl="6"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7pPr>
            <a:lvl8pPr marR="0" lvl="7"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8pPr>
            <a:lvl9pPr marR="0" lvl="8" algn="l" rtl="0">
              <a:lnSpc>
                <a:spcPct val="100000"/>
              </a:lnSpc>
              <a:spcBef>
                <a:spcPts val="0"/>
              </a:spcBef>
              <a:spcAft>
                <a:spcPts val="0"/>
              </a:spcAft>
              <a:buClr>
                <a:schemeClr val="dk1"/>
              </a:buClr>
              <a:buSzPts val="4000"/>
              <a:buFont typeface="Lobster" panose="00000500000000000000"/>
              <a:buNone/>
              <a:defRPr sz="4000" b="0" i="0" u="none" strike="noStrike" cap="none">
                <a:solidFill>
                  <a:schemeClr val="dk1"/>
                </a:solidFill>
                <a:latin typeface="Lobster" panose="00000500000000000000"/>
                <a:ea typeface="Lobster" panose="00000500000000000000"/>
                <a:cs typeface="Lobster" panose="00000500000000000000"/>
                <a:sym typeface="Lobster" panose="00000500000000000000"/>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000"/>
              </a:lnSpc>
              <a:spcBef>
                <a:spcPts val="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1pPr>
            <a:lvl2pPr marL="914400" marR="0" lvl="1"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2pPr>
            <a:lvl3pPr marL="1371600" marR="0" lvl="2"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3pPr>
            <a:lvl4pPr marL="1828800" marR="0" lvl="3"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4pPr>
            <a:lvl5pPr marL="2286000" marR="0" lvl="4"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5pPr>
            <a:lvl6pPr marL="2743200" marR="0" lvl="5"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6pPr>
            <a:lvl7pPr marL="3200400" marR="0" lvl="6"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7pPr>
            <a:lvl8pPr marL="3657600" marR="0" lvl="7" indent="-349250" algn="l" rtl="0">
              <a:lnSpc>
                <a:spcPct val="115000"/>
              </a:lnSpc>
              <a:spcBef>
                <a:spcPts val="2100"/>
              </a:spcBef>
              <a:spcAft>
                <a:spcPts val="0"/>
              </a:spcAft>
              <a:buClr>
                <a:schemeClr val="dk1"/>
              </a:buClr>
              <a:buSzPts val="1900"/>
              <a:buFont typeface="Cairo"/>
              <a:buChar char="○"/>
              <a:defRPr sz="1900" b="0" i="0" u="none" strike="noStrike" cap="none">
                <a:solidFill>
                  <a:schemeClr val="dk1"/>
                </a:solidFill>
                <a:latin typeface="Cairo"/>
                <a:ea typeface="Cairo"/>
                <a:cs typeface="Cairo"/>
                <a:sym typeface="Cairo"/>
              </a:defRPr>
            </a:lvl8pPr>
            <a:lvl9pPr marL="4114800" marR="0" lvl="8" indent="-349250" algn="l" rtl="0">
              <a:lnSpc>
                <a:spcPct val="115000"/>
              </a:lnSpc>
              <a:spcBef>
                <a:spcPts val="2100"/>
              </a:spcBef>
              <a:spcAft>
                <a:spcPts val="2100"/>
              </a:spcAft>
              <a:buClr>
                <a:schemeClr val="dk1"/>
              </a:buClr>
              <a:buSzPts val="1900"/>
              <a:buFont typeface="Cairo"/>
              <a:buChar char="■"/>
              <a:defRPr sz="1900" b="0" i="0" u="none" strike="noStrike" cap="none">
                <a:solidFill>
                  <a:schemeClr val="dk1"/>
                </a:solidFill>
                <a:latin typeface="Cairo"/>
                <a:ea typeface="Cairo"/>
                <a:cs typeface="Cairo"/>
                <a:sym typeface="Cair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t>‹#›</a:t>
            </a:fld>
            <a:endParaRPr dirty="0"/>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6.xml"/><Relationship Id="rId10" Type="http://schemas.openxmlformats.org/officeDocument/2006/relationships/image" Target="../media/image5.jpeg"/><Relationship Id="rId4" Type="http://schemas.openxmlformats.org/officeDocument/2006/relationships/slide" Target="slide7.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dienmayxanh.com/vao-bep/gia-vi-la-gi-phan-loai-va-cac-loai-gia-vi-pho-bien-tot-cho-0572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hyperlink" Target="https://www.dienmayxanh.com/vao-bep/uong-la-sen-co-tac-dung-gi-cach-uong-nuoc-tra-la-sen-dung-10783" TargetMode="Externa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5D4B6-64B3-115C-69AD-41FD887D4B50}"/>
              </a:ext>
            </a:extLst>
          </p:cNvPr>
          <p:cNvSpPr>
            <a:spLocks noGrp="1"/>
          </p:cNvSpPr>
          <p:nvPr>
            <p:ph type="body" idx="1"/>
          </p:nvPr>
        </p:nvSpPr>
        <p:spPr/>
        <p:txBody>
          <a:bodyPr/>
          <a:lstStyle/>
          <a:p>
            <a:endParaRPr lang="vi-VN"/>
          </a:p>
        </p:txBody>
      </p:sp>
      <p:sp>
        <p:nvSpPr>
          <p:cNvPr id="3" name="Title 2">
            <a:extLst>
              <a:ext uri="{FF2B5EF4-FFF2-40B4-BE49-F238E27FC236}">
                <a16:creationId xmlns:a16="http://schemas.microsoft.com/office/drawing/2014/main" id="{D6AA3776-F3CC-87CB-41C2-1CEF4E42AC58}"/>
              </a:ext>
            </a:extLst>
          </p:cNvPr>
          <p:cNvSpPr>
            <a:spLocks noGrp="1"/>
          </p:cNvSpPr>
          <p:nvPr>
            <p:ph type="title"/>
          </p:nvPr>
        </p:nvSpPr>
        <p:spPr>
          <a:xfrm>
            <a:off x="2057725" y="2374265"/>
            <a:ext cx="7191749" cy="719400"/>
          </a:xfrm>
        </p:spPr>
        <p:txBody>
          <a:bodyPr/>
          <a:lstStyle/>
          <a:p>
            <a:r>
              <a:rPr lang="vi-VN"/>
              <a:t>BÀI 2:  ĐỊA PHƯƠNG EM</a:t>
            </a:r>
          </a:p>
        </p:txBody>
      </p:sp>
      <p:sp>
        <p:nvSpPr>
          <p:cNvPr id="5" name="TextBox 4">
            <a:extLst>
              <a:ext uri="{FF2B5EF4-FFF2-40B4-BE49-F238E27FC236}">
                <a16:creationId xmlns:a16="http://schemas.microsoft.com/office/drawing/2014/main" id="{4FF1152E-83E0-EAFF-9116-0C069405A0AF}"/>
              </a:ext>
            </a:extLst>
          </p:cNvPr>
          <p:cNvSpPr txBox="1"/>
          <p:nvPr/>
        </p:nvSpPr>
        <p:spPr>
          <a:xfrm>
            <a:off x="0" y="5934670"/>
            <a:ext cx="2502673" cy="923330"/>
          </a:xfrm>
          <a:prstGeom prst="rect">
            <a:avLst/>
          </a:prstGeom>
          <a:solidFill>
            <a:srgbClr val="FFFF00"/>
          </a:solidFill>
          <a:scene3d>
            <a:camera prst="perspectiveBelow"/>
            <a:lightRig rig="threePt" dir="t"/>
          </a:scene3d>
        </p:spPr>
        <p:txBody>
          <a:bodyPr wrap="none" rtlCol="0">
            <a:spAutoFit/>
          </a:bodyPr>
          <a:lstStyle/>
          <a:p>
            <a:r>
              <a:rPr lang="vi-VN" sz="1800" b="1" i="1">
                <a:effectLst>
                  <a:outerShdw blurRad="38100" dist="38100" dir="2700000" algn="tl">
                    <a:srgbClr val="000000">
                      <a:alpha val="43137"/>
                    </a:srgbClr>
                  </a:outerShdw>
                </a:effectLst>
              </a:rPr>
              <a:t>Lớp: 4A2</a:t>
            </a:r>
          </a:p>
          <a:p>
            <a:r>
              <a:rPr lang="vi-VN" sz="1800" b="1" i="1">
                <a:effectLst>
                  <a:outerShdw blurRad="38100" dist="38100" dir="2700000" algn="tl">
                    <a:srgbClr val="000000">
                      <a:alpha val="43137"/>
                    </a:srgbClr>
                  </a:outerShdw>
                </a:effectLst>
              </a:rPr>
              <a:t>GV: Vũ Thị Ngọc Lan</a:t>
            </a:r>
          </a:p>
          <a:p>
            <a:r>
              <a:rPr lang="vi-VN" sz="1800" b="1" i="1">
                <a:effectLst>
                  <a:outerShdw blurRad="38100" dist="38100" dir="2700000" algn="tl">
                    <a:srgbClr val="000000">
                      <a:alpha val="43137"/>
                    </a:srgbClr>
                  </a:outerShdw>
                </a:effectLst>
              </a:rPr>
              <a:t>Trường:TH Bắc Lệnh</a:t>
            </a:r>
          </a:p>
        </p:txBody>
      </p:sp>
      <p:sp>
        <p:nvSpPr>
          <p:cNvPr id="6" name="TextBox 5">
            <a:extLst>
              <a:ext uri="{FF2B5EF4-FFF2-40B4-BE49-F238E27FC236}">
                <a16:creationId xmlns:a16="http://schemas.microsoft.com/office/drawing/2014/main" id="{C82AACA2-52E9-18AE-9571-FC1AEE63DB34}"/>
              </a:ext>
            </a:extLst>
          </p:cNvPr>
          <p:cNvSpPr txBox="1"/>
          <p:nvPr/>
        </p:nvSpPr>
        <p:spPr>
          <a:xfrm>
            <a:off x="1900719" y="355557"/>
            <a:ext cx="7897380" cy="542521"/>
          </a:xfrm>
          <a:prstGeom prst="rect">
            <a:avLst/>
          </a:prstGeom>
          <a:noFill/>
        </p:spPr>
        <p:txBody>
          <a:bodyPr wrap="square">
            <a:spAutoFit/>
          </a:bodyPr>
          <a:lstStyle/>
          <a:p>
            <a:pPr algn="ctr">
              <a:lnSpc>
                <a:spcPct val="114000"/>
              </a:lnSpc>
            </a:pPr>
            <a:r>
              <a:rPr lang="en-US" sz="2800" b="1" err="1">
                <a:solidFill>
                  <a:schemeClr val="tx1"/>
                </a:solidFill>
              </a:rPr>
              <a:t>Thứ</a:t>
            </a:r>
            <a:r>
              <a:rPr lang="en-US" sz="2800" b="1">
                <a:solidFill>
                  <a:schemeClr val="tx1"/>
                </a:solidFill>
              </a:rPr>
              <a:t> hai </a:t>
            </a:r>
            <a:r>
              <a:rPr lang="en-US" sz="2800" b="1" err="1">
                <a:solidFill>
                  <a:schemeClr val="tx1"/>
                </a:solidFill>
              </a:rPr>
              <a:t>ngày</a:t>
            </a:r>
            <a:r>
              <a:rPr lang="en-US" sz="2800" b="1">
                <a:solidFill>
                  <a:schemeClr val="tx1"/>
                </a:solidFill>
              </a:rPr>
              <a:t> 22 tháng 9 năm 2025</a:t>
            </a:r>
            <a:endParaRPr lang="en-US" sz="2800" b="1" dirty="0">
              <a:solidFill>
                <a:schemeClr val="tx1"/>
              </a:solidFill>
            </a:endParaRPr>
          </a:p>
        </p:txBody>
      </p:sp>
      <p:sp>
        <p:nvSpPr>
          <p:cNvPr id="9" name="TextBox 8">
            <a:extLst>
              <a:ext uri="{FF2B5EF4-FFF2-40B4-BE49-F238E27FC236}">
                <a16:creationId xmlns:a16="http://schemas.microsoft.com/office/drawing/2014/main" id="{BFD4AE78-065A-BC4B-EAD4-46B7E8379430}"/>
              </a:ext>
            </a:extLst>
          </p:cNvPr>
          <p:cNvSpPr txBox="1"/>
          <p:nvPr/>
        </p:nvSpPr>
        <p:spPr>
          <a:xfrm>
            <a:off x="4184394" y="1513270"/>
            <a:ext cx="2542684" cy="461665"/>
          </a:xfrm>
          <a:prstGeom prst="rect">
            <a:avLst/>
          </a:prstGeom>
          <a:solidFill>
            <a:schemeClr val="accent1">
              <a:lumMod val="20000"/>
              <a:lumOff val="80000"/>
            </a:schemeClr>
          </a:solidFill>
        </p:spPr>
        <p:txBody>
          <a:bodyPr wrap="none" rtlCol="0">
            <a:spAutoFit/>
          </a:bodyPr>
          <a:lstStyle/>
          <a:p>
            <a:r>
              <a:rPr lang="vi-VN" sz="2400" b="1" u="sng">
                <a:solidFill>
                  <a:srgbClr val="0070C0"/>
                </a:solidFill>
              </a:rPr>
              <a:t>Lịch sử và Địa lí</a:t>
            </a:r>
          </a:p>
        </p:txBody>
      </p:sp>
    </p:spTree>
    <p:extLst>
      <p:ext uri="{BB962C8B-B14F-4D97-AF65-F5344CB8AC3E}">
        <p14:creationId xmlns:p14="http://schemas.microsoft.com/office/powerpoint/2010/main" val="226784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 name="Text Placeholder 2"/>
          <p:cNvSpPr>
            <a:spLocks noGrp="1"/>
          </p:cNvSpPr>
          <p:nvPr>
            <p:ph type="body" idx="1"/>
          </p:nvPr>
        </p:nvSpPr>
        <p:spPr>
          <a:xfrm>
            <a:off x="153670" y="1562100"/>
            <a:ext cx="11811635" cy="4591050"/>
          </a:xfrm>
        </p:spPr>
        <p:txBody>
          <a:bodyPr/>
          <a:lstStyle/>
          <a:p>
            <a:pPr algn="just" fontAlgn="base"/>
            <a:r>
              <a:rPr lang="vi-VN" sz="3200" b="1" i="0" dirty="0">
                <a:solidFill>
                  <a:schemeClr val="accent3"/>
                </a:solidFill>
                <a:effectLst/>
                <a:latin typeface="Times New Roman" panose="02020603050405020304" charset="0"/>
                <a:cs typeface="Times New Roman" panose="02020603050405020304" charset="0"/>
              </a:rPr>
              <a:t>Văn hóa ẩm thực là nét văn hóa tự nhiên hình thành trong cuộc sống. Đối với nhiều dân tộc, quốc gia, ẩm thực không chỉ là nét văn hóa về vật chất mà còn là văn hóa về tinh thần. Qua ẩm thực người ta có thể hiểu được nét văn hóa thể hiện phẩm giá con người, trình độ văn hóa của dân tộc với những đạo lý, phép tắc, phong tục trong cách ăn uống…</a:t>
            </a:r>
          </a:p>
          <a:p>
            <a:pPr algn="just" fontAlgn="base"/>
            <a:r>
              <a:rPr lang="vi-VN" sz="3200" b="1" i="0" dirty="0">
                <a:solidFill>
                  <a:schemeClr val="accent3"/>
                </a:solidFill>
                <a:effectLst/>
                <a:latin typeface="Times New Roman" panose="02020603050405020304" charset="0"/>
                <a:cs typeface="Times New Roman" panose="02020603050405020304" charset="0"/>
              </a:rPr>
              <a:t> Khám phá ẩm thực Lào Cai, chúng ta sẽ cùng nhau </a:t>
            </a:r>
            <a:r>
              <a:rPr lang="vi-VN" sz="3200" b="1" dirty="0">
                <a:solidFill>
                  <a:schemeClr val="accent3"/>
                </a:solidFill>
                <a:latin typeface="Times New Roman" panose="02020603050405020304" charset="0"/>
                <a:cs typeface="Times New Roman" panose="02020603050405020304" charset="0"/>
              </a:rPr>
              <a:t>tìm hiểu </a:t>
            </a:r>
            <a:r>
              <a:rPr lang="en-US" sz="3200" b="1" dirty="0" err="1">
                <a:solidFill>
                  <a:schemeClr val="accent3"/>
                </a:solidFill>
                <a:latin typeface="Times New Roman" panose="02020603050405020304" charset="0"/>
                <a:cs typeface="Times New Roman" panose="02020603050405020304" charset="0"/>
              </a:rPr>
              <a:t>các</a:t>
            </a:r>
            <a:r>
              <a:rPr lang="en-US" sz="3200" b="1" dirty="0">
                <a:solidFill>
                  <a:schemeClr val="accent3"/>
                </a:solidFill>
                <a:latin typeface="Times New Roman" panose="02020603050405020304" charset="0"/>
                <a:cs typeface="Times New Roman" panose="02020603050405020304" charset="0"/>
              </a:rPr>
              <a:t> </a:t>
            </a:r>
            <a:r>
              <a:rPr lang="en-US" sz="3200" b="1" dirty="0" err="1">
                <a:solidFill>
                  <a:schemeClr val="accent3"/>
                </a:solidFill>
                <a:latin typeface="Times New Roman" panose="02020603050405020304" charset="0"/>
                <a:cs typeface="Times New Roman" panose="02020603050405020304" charset="0"/>
              </a:rPr>
              <a:t>món</a:t>
            </a:r>
            <a:r>
              <a:rPr lang="en-US" sz="3200" b="1" dirty="0">
                <a:solidFill>
                  <a:schemeClr val="accent3"/>
                </a:solidFill>
                <a:latin typeface="Times New Roman" panose="02020603050405020304" charset="0"/>
                <a:cs typeface="Times New Roman" panose="02020603050405020304" charset="0"/>
              </a:rPr>
              <a:t> </a:t>
            </a:r>
            <a:r>
              <a:rPr lang="en-US" sz="3200" b="1" dirty="0" err="1">
                <a:solidFill>
                  <a:schemeClr val="accent3"/>
                </a:solidFill>
                <a:latin typeface="Times New Roman" panose="02020603050405020304" charset="0"/>
                <a:cs typeface="Times New Roman" panose="02020603050405020304" charset="0"/>
              </a:rPr>
              <a:t>ăn</a:t>
            </a:r>
            <a:r>
              <a:rPr lang="vi-VN" altLang="en-US" sz="3200" b="1" dirty="0" err="1">
                <a:solidFill>
                  <a:schemeClr val="accent3"/>
                </a:solidFill>
                <a:latin typeface="Times New Roman" panose="02020603050405020304" charset="0"/>
                <a:cs typeface="Times New Roman" panose="02020603050405020304" charset="0"/>
              </a:rPr>
              <a:t> đậm đà bản sắc của các dân tộc </a:t>
            </a:r>
            <a:r>
              <a:rPr lang="en-US" altLang="vi-VN" sz="3200" b="1" dirty="0" err="1">
                <a:solidFill>
                  <a:schemeClr val="accent3"/>
                </a:solidFill>
                <a:latin typeface="Times New Roman" panose="02020603050405020304" charset="0"/>
                <a:cs typeface="Times New Roman" panose="02020603050405020304" charset="0"/>
              </a:rPr>
              <a:t>!</a:t>
            </a:r>
          </a:p>
        </p:txBody>
      </p:sp>
      <p:sp>
        <p:nvSpPr>
          <p:cNvPr id="10" name="Google Shape;54;p7">
            <a:hlinkClick r:id="rId3" action="ppaction://hlinksldjump"/>
          </p:cNvPr>
          <p:cNvSpPr txBox="1"/>
          <p:nvPr/>
        </p:nvSpPr>
        <p:spPr>
          <a:xfrm>
            <a:off x="2363322" y="90717"/>
            <a:ext cx="7924383" cy="1381269"/>
          </a:xfrm>
          <a:prstGeom prst="rect">
            <a:avLst/>
          </a:prstGeom>
          <a:noFill/>
          <a:ln>
            <a:noFill/>
          </a:ln>
          <a:effectLst>
            <a:outerShdw blurRad="50800" dist="50800" dir="5400000" algn="ctr" rotWithShape="0">
              <a:srgbClr val="000000"/>
            </a:outerShdw>
          </a:effectLst>
        </p:spPr>
        <p:txBody>
          <a:bodyPr spcFirstLastPara="1" wrap="square" lIns="121900" tIns="121900" rIns="121900" bIns="121900" anchor="ctr" anchorCtr="0">
            <a:noAutofit/>
            <a:scene3d>
              <a:camera prst="orthographicFront"/>
              <a:lightRig rig="threePt" dir="t"/>
            </a:scene3d>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600" b="1" i="0" dirty="0">
                <a:ln/>
                <a:solidFill>
                  <a:schemeClr val="accent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rPr>
              <a:t>NÉT ĐẶC TRƯNG TRONG VĂN HÓA ẨM THỰC LÀO CAI</a:t>
            </a:r>
            <a:endParaRPr lang="en-US" sz="3600" b="1" i="0" dirty="0">
              <a:ln/>
              <a:solidFill>
                <a:schemeClr val="accent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Barlow Condensed" panose="00000506000000000000"/>
              <a:sym typeface="Barlow Condensed" panose="00000506000000000000"/>
            </a:endParaRPr>
          </a:p>
        </p:txBody>
      </p:sp>
      <p:sp>
        <p:nvSpPr>
          <p:cNvPr id="11" name="Google Shape;95;p8">
            <a:hlinkClick r:id="rId4" action="ppaction://hlinksldjump"/>
          </p:cNvPr>
          <p:cNvSpPr/>
          <p:nvPr/>
        </p:nvSpPr>
        <p:spPr>
          <a:xfrm rot="10241445">
            <a:off x="10877814" y="6029900"/>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95;p8">
            <a:hlinkClick r:id="rId4" action="ppaction://hlinksldjump"/>
          </p:cNvPr>
          <p:cNvSpPr/>
          <p:nvPr/>
        </p:nvSpPr>
        <p:spPr>
          <a:xfrm rot="10241445">
            <a:off x="129278" y="6029900"/>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4" name="Google Shape;54;p7">
            <a:hlinkClick r:id="rId3" action="ppaction://hlinksldjump"/>
          </p:cNvPr>
          <p:cNvSpPr txBox="1"/>
          <p:nvPr/>
        </p:nvSpPr>
        <p:spPr>
          <a:xfrm>
            <a:off x="6112522" y="824048"/>
            <a:ext cx="3382261" cy="543578"/>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THỊT TRÂU GÁC BẾP</a:t>
            </a:r>
          </a:p>
        </p:txBody>
      </p:sp>
      <p:sp>
        <p:nvSpPr>
          <p:cNvPr id="56" name="Google Shape;56;p7">
            <a:hlinkClick r:id="rId4" action="ppaction://hlinksldjump"/>
          </p:cNvPr>
          <p:cNvSpPr txBox="1"/>
          <p:nvPr/>
        </p:nvSpPr>
        <p:spPr>
          <a:xfrm>
            <a:off x="6096000" y="3645683"/>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CỐM </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sp>
        <p:nvSpPr>
          <p:cNvPr id="64" name="Google Shape;64;p7">
            <a:hlinkClick r:id="rId5" action="ppaction://hlinksldjump"/>
          </p:cNvPr>
          <p:cNvSpPr txBox="1"/>
          <p:nvPr/>
        </p:nvSpPr>
        <p:spPr>
          <a:xfrm>
            <a:off x="853342" y="3645683"/>
            <a:ext cx="2482379" cy="528521"/>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LẠP SƯỜN</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sp>
        <p:nvSpPr>
          <p:cNvPr id="77" name="Google Shape;77;p7"/>
          <p:cNvSpPr txBox="1"/>
          <p:nvPr/>
        </p:nvSpPr>
        <p:spPr>
          <a:xfrm>
            <a:off x="4545979" y="56358"/>
            <a:ext cx="3864600" cy="32738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6000" dirty="0">
                <a:solidFill>
                  <a:schemeClr val="accent1"/>
                </a:solidFill>
                <a:latin typeface="Lobster" panose="00000500000000000000"/>
                <a:ea typeface="Lobster" panose="00000500000000000000"/>
                <a:cs typeface="Lobster" panose="00000500000000000000"/>
                <a:sym typeface="Lobster" panose="00000500000000000000"/>
              </a:rPr>
              <a:t>Menu</a:t>
            </a:r>
            <a:endParaRPr sz="6000" dirty="0">
              <a:solidFill>
                <a:schemeClr val="accent1"/>
              </a:solidFill>
              <a:latin typeface="Lobster" panose="00000500000000000000"/>
              <a:ea typeface="Lobster" panose="00000500000000000000"/>
              <a:cs typeface="Lobster" panose="00000500000000000000"/>
              <a:sym typeface="Lobster" panose="00000500000000000000"/>
            </a:endParaRPr>
          </a:p>
        </p:txBody>
      </p:sp>
      <p:pic>
        <p:nvPicPr>
          <p:cNvPr id="3" name="Picture 2"/>
          <p:cNvPicPr>
            <a:picLocks noChangeAspect="1"/>
          </p:cNvPicPr>
          <p:nvPr/>
        </p:nvPicPr>
        <p:blipFill>
          <a:blip r:embed="rId6"/>
          <a:stretch>
            <a:fillRect/>
          </a:stretch>
        </p:blipFill>
        <p:spPr>
          <a:xfrm>
            <a:off x="2215656" y="1494946"/>
            <a:ext cx="3046200" cy="1758422"/>
          </a:xfrm>
          <a:prstGeom prst="rect">
            <a:avLst/>
          </a:prstGeom>
        </p:spPr>
      </p:pic>
      <p:pic>
        <p:nvPicPr>
          <p:cNvPr id="5" name="Picture 4"/>
          <p:cNvPicPr>
            <a:picLocks noChangeAspect="1"/>
          </p:cNvPicPr>
          <p:nvPr/>
        </p:nvPicPr>
        <p:blipFill>
          <a:blip r:embed="rId7"/>
          <a:stretch>
            <a:fillRect/>
          </a:stretch>
        </p:blipFill>
        <p:spPr>
          <a:xfrm>
            <a:off x="7348901" y="1456834"/>
            <a:ext cx="2877850" cy="1874912"/>
          </a:xfrm>
          <a:prstGeom prst="rect">
            <a:avLst/>
          </a:prstGeom>
        </p:spPr>
      </p:pic>
      <p:sp>
        <p:nvSpPr>
          <p:cNvPr id="33" name="Google Shape;54;p7">
            <a:hlinkClick r:id="rId8" action="ppaction://hlinksldjump"/>
          </p:cNvPr>
          <p:cNvSpPr txBox="1"/>
          <p:nvPr/>
        </p:nvSpPr>
        <p:spPr>
          <a:xfrm>
            <a:off x="859841" y="797234"/>
            <a:ext cx="2711630" cy="602526"/>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LẨU THẮNG CỐ</a:t>
            </a:r>
            <a:endParaRPr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4" name="Picture 3"/>
          <p:cNvPicPr>
            <a:picLocks noChangeAspect="1"/>
          </p:cNvPicPr>
          <p:nvPr/>
        </p:nvPicPr>
        <p:blipFill>
          <a:blip r:embed="rId9"/>
          <a:stretch>
            <a:fillRect/>
          </a:stretch>
        </p:blipFill>
        <p:spPr>
          <a:xfrm>
            <a:off x="2173479" y="4364577"/>
            <a:ext cx="3308800" cy="1861200"/>
          </a:xfrm>
          <a:prstGeom prst="rect">
            <a:avLst/>
          </a:prstGeom>
        </p:spPr>
      </p:pic>
      <p:pic>
        <p:nvPicPr>
          <p:cNvPr id="7" name="Picture 6"/>
          <p:cNvPicPr>
            <a:picLocks noChangeAspect="1"/>
          </p:cNvPicPr>
          <p:nvPr/>
        </p:nvPicPr>
        <p:blipFill>
          <a:blip r:embed="rId10"/>
          <a:stretch>
            <a:fillRect/>
          </a:stretch>
        </p:blipFill>
        <p:spPr>
          <a:xfrm>
            <a:off x="7249645" y="4364577"/>
            <a:ext cx="3076361" cy="18611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13828" y="2313118"/>
            <a:ext cx="3583193" cy="4032915"/>
          </a:xfrm>
          <a:prstGeom prst="rect">
            <a:avLst/>
          </a:prstGeom>
        </p:spPr>
        <p:txBody>
          <a:bodyPr spcFirstLastPara="1" wrap="square" lIns="121900" tIns="121900" rIns="121900" bIns="121900" anchor="t" anchorCtr="0">
            <a:noAutofit/>
          </a:bodyPr>
          <a:lstStyle/>
          <a:p>
            <a:pPr marL="139700" indent="0" algn="just">
              <a:buNone/>
            </a:pPr>
            <a:r>
              <a:rPr lang="vi-VN" sz="1600" b="0" i="0" dirty="0">
                <a:solidFill>
                  <a:schemeClr val="accent4"/>
                </a:solidFill>
                <a:effectLst/>
                <a:latin typeface="+mn-lt"/>
              </a:rPr>
              <a:t>Món thắng cố</a:t>
            </a:r>
            <a:r>
              <a:rPr lang="en-US" altLang="vi-VN" sz="1600" b="0" i="0" dirty="0">
                <a:solidFill>
                  <a:schemeClr val="accent4"/>
                </a:solidFill>
                <a:effectLst/>
                <a:latin typeface="+mn-lt"/>
              </a:rPr>
              <a:t> ngựa </a:t>
            </a:r>
            <a:r>
              <a:rPr lang="vi-VN" sz="1600" b="0" i="0" dirty="0">
                <a:solidFill>
                  <a:schemeClr val="accent4"/>
                </a:solidFill>
                <a:effectLst/>
                <a:latin typeface="+mn-lt"/>
              </a:rPr>
              <a:t> </a:t>
            </a:r>
            <a:r>
              <a:rPr lang="en-US" altLang="vi-VN" sz="1600" b="0" i="0" dirty="0">
                <a:solidFill>
                  <a:schemeClr val="accent4"/>
                </a:solidFill>
                <a:effectLst/>
                <a:latin typeface="+mn-lt"/>
              </a:rPr>
              <a:t>Bắc Hà, Mường Khương </a:t>
            </a:r>
            <a:r>
              <a:rPr lang="vi-VN" sz="1600" b="0" i="0" dirty="0">
                <a:solidFill>
                  <a:schemeClr val="accent4"/>
                </a:solidFill>
                <a:effectLst/>
                <a:latin typeface="+mn-lt"/>
              </a:rPr>
              <a:t>là món ăn đặc trưng của</a:t>
            </a:r>
            <a:r>
              <a:rPr lang="en-US" altLang="vi-VN" sz="1600" b="0" i="0" dirty="0">
                <a:solidFill>
                  <a:schemeClr val="accent4"/>
                </a:solidFill>
                <a:effectLst/>
                <a:latin typeface="+mn-lt"/>
              </a:rPr>
              <a:t> người</a:t>
            </a:r>
            <a:r>
              <a:rPr lang="vi-VN" sz="1600" b="0" i="0" dirty="0">
                <a:solidFill>
                  <a:schemeClr val="accent4"/>
                </a:solidFill>
                <a:effectLst/>
                <a:latin typeface="+mn-lt"/>
              </a:rPr>
              <a:t> </a:t>
            </a:r>
            <a:r>
              <a:rPr lang="en-US" altLang="vi-VN" sz="1600" b="0" i="0" dirty="0">
                <a:solidFill>
                  <a:schemeClr val="accent4"/>
                </a:solidFill>
                <a:effectLst/>
                <a:latin typeface="+mn-lt"/>
              </a:rPr>
              <a:t>Tây Bắc.</a:t>
            </a:r>
          </a:p>
          <a:p>
            <a:pPr marL="139700" indent="0" algn="just">
              <a:buNone/>
            </a:pPr>
            <a:endParaRPr lang="en-US" altLang="vi-VN" sz="1600" b="0" i="0" dirty="0">
              <a:solidFill>
                <a:schemeClr val="accent4"/>
              </a:solidFill>
              <a:effectLst/>
              <a:latin typeface="+mn-lt"/>
            </a:endParaRPr>
          </a:p>
        </p:txBody>
      </p:sp>
      <p:sp>
        <p:nvSpPr>
          <p:cNvPr id="87" name="Google Shape;87;p8"/>
          <p:cNvSpPr txBox="1">
            <a:spLocks noGrp="1"/>
          </p:cNvSpPr>
          <p:nvPr>
            <p:ph type="body" idx="2"/>
          </p:nvPr>
        </p:nvSpPr>
        <p:spPr>
          <a:xfrm>
            <a:off x="4399280" y="3208655"/>
            <a:ext cx="3206750" cy="3091815"/>
          </a:xfrm>
          <a:prstGeom prst="rect">
            <a:avLst/>
          </a:prstGeom>
        </p:spPr>
        <p:txBody>
          <a:bodyPr spcFirstLastPara="1" wrap="square" lIns="121900" tIns="121900" rIns="121900" bIns="121900" anchor="t" anchorCtr="0">
            <a:noAutofit/>
          </a:bodyPr>
          <a:lstStyle/>
          <a:p>
            <a:pPr marL="139700" indent="0" algn="just">
              <a:buNone/>
            </a:pPr>
            <a:r>
              <a:rPr lang="vi-VN" sz="1600" dirty="0">
                <a:solidFill>
                  <a:schemeClr val="accent4"/>
                </a:solidFill>
                <a:latin typeface="+mn-lt"/>
              </a:rPr>
              <a:t>Để hợp với khẩu vị của người dưới xuôi, Pao đã biến tấu từ thịt ngựa thành thịt trâu giúp thực khách có thể thưởng thức. Nhưng những gia vị đặc trưng của nồi thắng cố Bắc Hà vẫn được giữ nguyên nên khi thực khách ăn sẽ cảm nhận rõ được điều này:</a:t>
            </a:r>
          </a:p>
          <a:p>
            <a:pPr marL="0" marR="0" lvl="0" indent="0" algn="l" rtl="0">
              <a:lnSpc>
                <a:spcPct val="115000"/>
              </a:lnSpc>
              <a:spcBef>
                <a:spcPts val="1000"/>
              </a:spcBef>
              <a:spcAft>
                <a:spcPts val="1000"/>
              </a:spcAft>
              <a:buNone/>
            </a:pPr>
            <a:endParaRPr dirty="0"/>
          </a:p>
        </p:txBody>
      </p:sp>
      <p:sp>
        <p:nvSpPr>
          <p:cNvPr id="88" name="Google Shape;88;p8"/>
          <p:cNvSpPr txBox="1">
            <a:spLocks noGrp="1"/>
          </p:cNvSpPr>
          <p:nvPr>
            <p:ph type="body" idx="3"/>
          </p:nvPr>
        </p:nvSpPr>
        <p:spPr>
          <a:xfrm>
            <a:off x="7957185" y="3209290"/>
            <a:ext cx="3206750" cy="3220720"/>
          </a:xfrm>
          <a:prstGeom prst="rect">
            <a:avLst/>
          </a:prstGeom>
        </p:spPr>
        <p:txBody>
          <a:bodyPr spcFirstLastPara="1" wrap="square" lIns="121900" tIns="121900" rIns="121900" bIns="121900" anchor="t" anchorCtr="0">
            <a:noAutofit/>
          </a:bodyPr>
          <a:lstStyle/>
          <a:p>
            <a:pPr marL="139700" indent="0" algn="just">
              <a:buNone/>
            </a:pPr>
            <a:r>
              <a:rPr lang="en-US" sz="1600" dirty="0">
                <a:solidFill>
                  <a:schemeClr val="accent4"/>
                </a:solidFill>
                <a:latin typeface="+mn-lt"/>
              </a:rPr>
              <a:t>- </a:t>
            </a:r>
            <a:r>
              <a:rPr lang="vi-VN" sz="1600" dirty="0">
                <a:solidFill>
                  <a:schemeClr val="accent4"/>
                </a:solidFill>
                <a:latin typeface="+mn-lt"/>
              </a:rPr>
              <a:t>Mùi thơm của thảo quả, hạt dổi và củ sả, quyện với vị béo ngậy của thịt trâu</a:t>
            </a:r>
          </a:p>
          <a:p>
            <a:pPr marL="139700" indent="0" algn="just">
              <a:buNone/>
            </a:pPr>
            <a:r>
              <a:rPr lang="vi-VN" sz="1600" dirty="0">
                <a:solidFill>
                  <a:schemeClr val="accent4"/>
                </a:solidFill>
                <a:latin typeface="+mn-lt"/>
              </a:rPr>
              <a:t>Vị béo, hơi ngậy ngậy, lại bùi bùi, hơi chút mùi ngai ngái của thịt trâu.</a:t>
            </a:r>
          </a:p>
          <a:p>
            <a:pPr marL="139700" indent="0" algn="just">
              <a:buNone/>
            </a:pPr>
            <a:r>
              <a:rPr lang="en-US" sz="1600" dirty="0">
                <a:solidFill>
                  <a:schemeClr val="accent4"/>
                </a:solidFill>
                <a:latin typeface="+mn-lt"/>
              </a:rPr>
              <a:t>- </a:t>
            </a:r>
            <a:r>
              <a:rPr lang="vi-VN" sz="1600" dirty="0">
                <a:solidFill>
                  <a:schemeClr val="accent4"/>
                </a:solidFill>
                <a:latin typeface="+mn-lt"/>
              </a:rPr>
              <a:t>Nhúng kèm các loại rau rừng như bò khai với nước lẩu đậm đà ngon hết sảy</a:t>
            </a:r>
          </a:p>
          <a:p>
            <a:pPr marL="139700" indent="0" algn="just">
              <a:buNone/>
            </a:pPr>
            <a:r>
              <a:rPr lang="vi-VN" sz="1600" dirty="0">
                <a:solidFill>
                  <a:schemeClr val="accent4"/>
                </a:solidFill>
                <a:latin typeface="+mn-lt"/>
              </a:rPr>
              <a:t>.</a:t>
            </a:r>
          </a:p>
          <a:p>
            <a:pPr marL="0" marR="0" lvl="0" indent="0" algn="l" rtl="0">
              <a:lnSpc>
                <a:spcPct val="115000"/>
              </a:lnSpc>
              <a:spcBef>
                <a:spcPts val="1000"/>
              </a:spcBef>
              <a:spcAft>
                <a:spcPts val="1000"/>
              </a:spcAft>
              <a:buNone/>
            </a:pPr>
            <a:endParaRPr dirty="0"/>
          </a:p>
        </p:txBody>
      </p:sp>
      <p:sp>
        <p:nvSpPr>
          <p:cNvPr id="95" name="Google Shape;95;p8">
            <a:hlinkClick r:id="rId3"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 name="Picture 19"/>
          <p:cNvPicPr>
            <a:picLocks noChangeAspect="1"/>
          </p:cNvPicPr>
          <p:nvPr/>
        </p:nvPicPr>
        <p:blipFill>
          <a:blip r:embed="rId4"/>
          <a:stretch>
            <a:fillRect/>
          </a:stretch>
        </p:blipFill>
        <p:spPr>
          <a:xfrm>
            <a:off x="4522470" y="667385"/>
            <a:ext cx="6424295" cy="2541270"/>
          </a:xfrm>
          <a:prstGeom prst="rect">
            <a:avLst/>
          </a:prstGeom>
        </p:spPr>
      </p:pic>
      <p:sp>
        <p:nvSpPr>
          <p:cNvPr id="26" name="Google Shape;54;p7">
            <a:hlinkClick r:id="" action="ppaction://noaction"/>
          </p:cNvPr>
          <p:cNvSpPr txBox="1"/>
          <p:nvPr/>
        </p:nvSpPr>
        <p:spPr>
          <a:xfrm>
            <a:off x="813828" y="833337"/>
            <a:ext cx="3346125" cy="602526"/>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dirty="0">
                <a:latin typeface="Lobster" panose="00000500000000000000" pitchFamily="2" charset="0"/>
              </a:rPr>
              <a:t>LẨU </a:t>
            </a:r>
            <a:r>
              <a:rPr lang="en-US" sz="2800" dirty="0">
                <a:solidFill>
                  <a:schemeClr val="bg1"/>
                </a:solidFill>
                <a:latin typeface="Lobster" panose="00000500000000000000" pitchFamily="2" charset="0"/>
              </a:rPr>
              <a:t>THẮNG CỐ</a:t>
            </a:r>
          </a:p>
        </p:txBody>
      </p:sp>
      <p:pic>
        <p:nvPicPr>
          <p:cNvPr id="101" name="Picture 100"/>
          <p:cNvPicPr/>
          <p:nvPr/>
        </p:nvPicPr>
        <p:blipFill>
          <a:blip r:embed="rId5"/>
          <a:stretch>
            <a:fillRect/>
          </a:stretch>
        </p:blipFill>
        <p:spPr>
          <a:xfrm>
            <a:off x="937260" y="3832225"/>
            <a:ext cx="3221990" cy="227965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13828" y="2313118"/>
            <a:ext cx="3583193" cy="4032915"/>
          </a:xfrm>
          <a:prstGeom prst="rect">
            <a:avLst/>
          </a:prstGeom>
        </p:spPr>
        <p:txBody>
          <a:bodyPr spcFirstLastPara="1" wrap="square" lIns="121900" tIns="121900" rIns="121900" bIns="121900" anchor="t" anchorCtr="0">
            <a:noAutofit/>
          </a:bodyPr>
          <a:lstStyle/>
          <a:p>
            <a:r>
              <a:rPr lang="vi-VN" dirty="0">
                <a:solidFill>
                  <a:schemeClr val="accent4"/>
                </a:solidFill>
                <a:latin typeface="Open Sans" panose="020B0606030504020204" pitchFamily="34" charset="0"/>
              </a:rPr>
              <a:t>Thịt trâu gác bếp là món ăn đặc sản của người dân tộc Thái Đen và đất nước Thái Lan, thịt trâu gác bếp thường được dùng để thiết đãi khách quý.</a:t>
            </a:r>
          </a:p>
          <a:p>
            <a:r>
              <a:rPr lang="vi-VN" dirty="0">
                <a:solidFill>
                  <a:schemeClr val="accent4"/>
                </a:solidFill>
                <a:latin typeface="Open Sans" panose="020B0606030504020204" pitchFamily="34" charset="0"/>
              </a:rPr>
              <a:t>Món thịt này được chế biến từ bắp thịt không có gân và bỏ các thịt thừa bèo nhèo từ trâu, bò hoặc heo nuôi thả rông trên các vùng núi Tây Bắc. Thịt được lóc và thái dọc theo thớ thịt 20cm và dày 5cm thành các miếng hình con chì.</a:t>
            </a:r>
          </a:p>
        </p:txBody>
      </p:sp>
      <p:sp>
        <p:nvSpPr>
          <p:cNvPr id="87" name="Google Shape;87;p8"/>
          <p:cNvSpPr txBox="1">
            <a:spLocks noGrp="1"/>
          </p:cNvSpPr>
          <p:nvPr>
            <p:ph type="body" idx="2"/>
          </p:nvPr>
        </p:nvSpPr>
        <p:spPr>
          <a:xfrm>
            <a:off x="4399089" y="3431849"/>
            <a:ext cx="3206992" cy="3436114"/>
          </a:xfrm>
          <a:prstGeom prst="rect">
            <a:avLst/>
          </a:prstGeom>
        </p:spPr>
        <p:txBody>
          <a:bodyPr spcFirstLastPara="1" wrap="square" lIns="121900" tIns="121900" rIns="121900" bIns="121900" anchor="t" anchorCtr="0">
            <a:noAutofit/>
          </a:bodyPr>
          <a:lstStyle/>
          <a:p>
            <a:pPr marL="139700" indent="0">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Thịt được lóc và thái dọc theo thớ thịt 20cm và dày 5cm thành các miếng hình con chì. Thịt trâu gác bếp sẽ được tẩm </a:t>
            </a:r>
            <a:r>
              <a:rPr lang="vi-VN" dirty="0">
                <a:solidFill>
                  <a:schemeClr val="accent4"/>
                </a:solidFill>
                <a:latin typeface="Open Sans" panose="020B0606030504020204" pitchFamily="34" charset="0"/>
                <a:hlinkClick r:id="rId3" tooltip="gia vị"/>
              </a:rPr>
              <a:t>gia vị</a:t>
            </a:r>
            <a:r>
              <a:rPr lang="vi-VN" dirty="0">
                <a:solidFill>
                  <a:schemeClr val="accent4"/>
                </a:solidFill>
                <a:latin typeface="Open Sans" panose="020B0606030504020204" pitchFamily="34" charset="0"/>
              </a:rPr>
              <a:t> từ ớt, gừng và mắc khén - hạt tiêu rừng thơm đặc trưng của người dân tộc vùng núi Tây Bắc, rồi hun khói bằng khói toả ra từ các bếp than, củi. </a:t>
            </a:r>
            <a:endParaRPr dirty="0">
              <a:solidFill>
                <a:schemeClr val="accent4"/>
              </a:solidFill>
              <a:latin typeface="Open Sans" panose="020B0606030504020204" pitchFamily="34" charset="0"/>
            </a:endParaRPr>
          </a:p>
        </p:txBody>
      </p:sp>
      <p:sp>
        <p:nvSpPr>
          <p:cNvPr id="88" name="Google Shape;88;p8"/>
          <p:cNvSpPr txBox="1">
            <a:spLocks noGrp="1"/>
          </p:cNvSpPr>
          <p:nvPr>
            <p:ph type="body" idx="3"/>
          </p:nvPr>
        </p:nvSpPr>
        <p:spPr>
          <a:xfrm>
            <a:off x="7968157" y="2874375"/>
            <a:ext cx="3206992" cy="3436114"/>
          </a:xfrm>
          <a:prstGeom prst="rect">
            <a:avLst/>
          </a:prstGeom>
        </p:spPr>
        <p:txBody>
          <a:bodyPr spcFirstLastPara="1" wrap="square" lIns="121900" tIns="121900" rIns="121900" bIns="121900" anchor="t" anchorCtr="0">
            <a:noAutofit/>
          </a:bodyPr>
          <a:lstStyle/>
          <a:p>
            <a:pPr marL="139700" indent="0" algn="l">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Sau khi thành phẩm, thịt trâu gác bếp sẽ có mùi khói thơm nhẹ nhưng không gây khó chịu.</a:t>
            </a:r>
          </a:p>
          <a:p>
            <a:pPr marL="139700" indent="0" algn="l">
              <a:buNone/>
            </a:pPr>
            <a:r>
              <a:rPr lang="en-US" dirty="0">
                <a:solidFill>
                  <a:schemeClr val="accent4"/>
                </a:solidFill>
                <a:latin typeface="Open Sans" panose="020B0606030504020204" pitchFamily="34" charset="0"/>
              </a:rPr>
              <a:t>- </a:t>
            </a:r>
            <a:r>
              <a:rPr lang="vi-VN" dirty="0">
                <a:solidFill>
                  <a:schemeClr val="accent4"/>
                </a:solidFill>
                <a:latin typeface="Open Sans" panose="020B0606030504020204" pitchFamily="34" charset="0"/>
              </a:rPr>
              <a:t>Món thịt trâu gác bếp được chế biến tự nhiên và theo các kỹ thuật gia truyền, không có chất bảo quản nhưng rất thơm ngon và có thể dự trữ ăn dần được khoảng 1 tháng.</a:t>
            </a:r>
            <a:endParaRPr dirty="0"/>
          </a:p>
        </p:txBody>
      </p:sp>
      <p:sp>
        <p:nvSpPr>
          <p:cNvPr id="95" name="Google Shape;95;p8">
            <a:hlinkClick r:id="rId4"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4;p7">
            <a:hlinkClick r:id="" action="ppaction://noaction"/>
          </p:cNvPr>
          <p:cNvSpPr txBox="1"/>
          <p:nvPr/>
        </p:nvSpPr>
        <p:spPr>
          <a:xfrm>
            <a:off x="1014760" y="784859"/>
            <a:ext cx="3382261" cy="543578"/>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THỊT TRÂU GÁC BẾP</a:t>
            </a:r>
          </a:p>
        </p:txBody>
      </p:sp>
      <p:pic>
        <p:nvPicPr>
          <p:cNvPr id="10" name="Picture 9"/>
          <p:cNvPicPr>
            <a:picLocks noChangeAspect="1"/>
          </p:cNvPicPr>
          <p:nvPr/>
        </p:nvPicPr>
        <p:blipFill>
          <a:blip r:embed="rId5"/>
          <a:stretch>
            <a:fillRect/>
          </a:stretch>
        </p:blipFill>
        <p:spPr>
          <a:xfrm>
            <a:off x="7968157" y="547511"/>
            <a:ext cx="2877850" cy="1874912"/>
          </a:xfrm>
          <a:prstGeom prst="rect">
            <a:avLst/>
          </a:prstGeom>
        </p:spPr>
      </p:pic>
      <p:pic>
        <p:nvPicPr>
          <p:cNvPr id="3" name="Picture 2"/>
          <p:cNvPicPr>
            <a:picLocks noChangeAspect="1"/>
          </p:cNvPicPr>
          <p:nvPr/>
        </p:nvPicPr>
        <p:blipFill>
          <a:blip r:embed="rId6"/>
          <a:stretch>
            <a:fillRect/>
          </a:stretch>
        </p:blipFill>
        <p:spPr>
          <a:xfrm>
            <a:off x="4568817" y="997572"/>
            <a:ext cx="3054366" cy="18749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722630" y="1425575"/>
            <a:ext cx="3583305" cy="2740025"/>
          </a:xfrm>
          <a:prstGeom prst="rect">
            <a:avLst/>
          </a:prstGeom>
        </p:spPr>
        <p:txBody>
          <a:bodyPr spcFirstLastPara="1" wrap="square" lIns="121900" tIns="121900" rIns="121900" bIns="121900" anchor="t" anchorCtr="0">
            <a:noAutofit/>
          </a:bodyPr>
          <a:lstStyle/>
          <a:p>
            <a:pPr algn="l">
              <a:buFont typeface="Arial" panose="020B0604020202020204" pitchFamily="34" charset="0"/>
              <a:buChar char="•"/>
            </a:pPr>
            <a:r>
              <a:rPr lang="vi-VN" b="0" i="0" dirty="0">
                <a:solidFill>
                  <a:schemeClr val="accent4"/>
                </a:solidFill>
                <a:effectLst/>
                <a:latin typeface="Lato" panose="020F0502020204030203" pitchFamily="34" charset="0"/>
              </a:rPr>
              <a:t>Vẫn gồm các bước làm lạp lạp xưởng thông thường. Khác nhau nguyên liệu ướp như đã nói phía trên. Tuy nhiên, lạp sườn sẽ được làm khô bằng cách hun khói gác bếp. </a:t>
            </a:r>
          </a:p>
          <a:p>
            <a:pPr algn="l">
              <a:buFont typeface="Arial" panose="020B0604020202020204" pitchFamily="34" charset="0"/>
              <a:buChar char="•"/>
            </a:pPr>
            <a:r>
              <a:rPr lang="vi-VN" b="0" i="0" dirty="0">
                <a:solidFill>
                  <a:schemeClr val="accent4"/>
                </a:solidFill>
                <a:effectLst/>
                <a:latin typeface="Lato" panose="020F0502020204030203" pitchFamily="34" charset="0"/>
              </a:rPr>
              <a:t>Lạp sườn được đặt trên cao trong khu bếp lò. Hun liên tục trong vòng 12 đến 14 giờ cho lạp sườn ám thơm mùi khói. Nhiệt từ khói bếp sẽ làm lạp xưởng chín một phần.</a:t>
            </a:r>
          </a:p>
        </p:txBody>
      </p:sp>
      <p:sp>
        <p:nvSpPr>
          <p:cNvPr id="87" name="Google Shape;87;p8"/>
          <p:cNvSpPr txBox="1">
            <a:spLocks noGrp="1"/>
          </p:cNvSpPr>
          <p:nvPr>
            <p:ph type="body" idx="2"/>
          </p:nvPr>
        </p:nvSpPr>
        <p:spPr>
          <a:xfrm>
            <a:off x="4399089" y="2422423"/>
            <a:ext cx="3382260" cy="3436114"/>
          </a:xfrm>
          <a:prstGeom prst="rect">
            <a:avLst/>
          </a:prstGeom>
        </p:spPr>
        <p:txBody>
          <a:bodyPr spcFirstLastPara="1" wrap="square" lIns="121900" tIns="121900" rIns="121900" bIns="121900" anchor="t" anchorCtr="0">
            <a:noAutofit/>
          </a:bodyPr>
          <a:lstStyle/>
          <a:p>
            <a:pPr algn="l">
              <a:buFont typeface="Arial" panose="020B0604020202020204" pitchFamily="34" charset="0"/>
              <a:buChar char="•"/>
            </a:pPr>
            <a:r>
              <a:rPr lang="vi-VN" b="0" i="0" dirty="0">
                <a:solidFill>
                  <a:schemeClr val="accent4"/>
                </a:solidFill>
                <a:effectLst/>
                <a:latin typeface="Lato" panose="020F0502020204030203" pitchFamily="34" charset="0"/>
              </a:rPr>
              <a:t>Khói bếp giúp tạo màu đỏ đen cho sản phẩm thêm thu hút. Khói giúp hơi nước bốc hơi và bổ sung hợp chất phenol vào sản phẩm.</a:t>
            </a:r>
          </a:p>
          <a:p>
            <a:pPr algn="l">
              <a:buFont typeface="Arial" panose="020B0604020202020204" pitchFamily="34" charset="0"/>
              <a:buChar char="•"/>
            </a:pPr>
            <a:r>
              <a:rPr lang="vi-VN" b="0" i="0" dirty="0">
                <a:solidFill>
                  <a:schemeClr val="accent4"/>
                </a:solidFill>
                <a:effectLst/>
                <a:latin typeface="Lato" panose="020F0502020204030203" pitchFamily="34" charset="0"/>
              </a:rPr>
              <a:t>Cách làm khô này giúp tăng thời gian bảo quản. Ức chế vi sinh vật, ngăn chặn chất béo ôi. Không sử dụng bất kỳ chất bảo quản nào.</a:t>
            </a:r>
          </a:p>
          <a:p>
            <a:pPr algn="l">
              <a:buFont typeface="Arial" panose="020B0604020202020204" pitchFamily="34" charset="0"/>
              <a:buChar char="•"/>
            </a:pPr>
            <a:r>
              <a:rPr lang="vi-VN" b="0" i="0" dirty="0">
                <a:solidFill>
                  <a:schemeClr val="accent4"/>
                </a:solidFill>
                <a:effectLst/>
                <a:latin typeface="Lato" panose="020F0502020204030203" pitchFamily="34" charset="0"/>
              </a:rPr>
              <a:t>Vỏ lạp sườn cũng được giữ nguyên bằng ruột heo; theo phương pháp truyền thống.</a:t>
            </a:r>
          </a:p>
        </p:txBody>
      </p:sp>
      <p:sp>
        <p:nvSpPr>
          <p:cNvPr id="95" name="Google Shape;95;p8">
            <a:hlinkClick r:id="rId3"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4;p7">
            <a:hlinkClick r:id="rId4" action="ppaction://hlinksldjump"/>
          </p:cNvPr>
          <p:cNvSpPr txBox="1"/>
          <p:nvPr/>
        </p:nvSpPr>
        <p:spPr>
          <a:xfrm>
            <a:off x="931719" y="667352"/>
            <a:ext cx="2482379" cy="528521"/>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US"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LẠP SƯỜN</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5" name="Picture 4"/>
          <p:cNvPicPr>
            <a:picLocks noChangeAspect="1"/>
          </p:cNvPicPr>
          <p:nvPr/>
        </p:nvPicPr>
        <p:blipFill>
          <a:blip r:embed="rId5"/>
          <a:stretch>
            <a:fillRect/>
          </a:stretch>
        </p:blipFill>
        <p:spPr>
          <a:xfrm>
            <a:off x="8170545" y="939165"/>
            <a:ext cx="3232150" cy="4919345"/>
          </a:xfrm>
          <a:prstGeom prst="rect">
            <a:avLst/>
          </a:prstGeom>
        </p:spPr>
      </p:pic>
      <p:pic>
        <p:nvPicPr>
          <p:cNvPr id="7" name="Picture 6"/>
          <p:cNvPicPr>
            <a:picLocks noChangeAspect="1"/>
          </p:cNvPicPr>
          <p:nvPr/>
        </p:nvPicPr>
        <p:blipFill>
          <a:blip r:embed="rId6"/>
          <a:stretch>
            <a:fillRect/>
          </a:stretch>
        </p:blipFill>
        <p:spPr>
          <a:xfrm>
            <a:off x="1069340" y="4034155"/>
            <a:ext cx="3236595" cy="2487295"/>
          </a:xfrm>
          <a:prstGeom prst="rect">
            <a:avLst/>
          </a:prstGeom>
        </p:spPr>
      </p:pic>
      <p:pic>
        <p:nvPicPr>
          <p:cNvPr id="12" name="Picture 11"/>
          <p:cNvPicPr>
            <a:picLocks noChangeAspect="1"/>
          </p:cNvPicPr>
          <p:nvPr/>
        </p:nvPicPr>
        <p:blipFill>
          <a:blip r:embed="rId7"/>
          <a:stretch>
            <a:fillRect/>
          </a:stretch>
        </p:blipFill>
        <p:spPr>
          <a:xfrm>
            <a:off x="5024910" y="667352"/>
            <a:ext cx="2619375" cy="1743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34169" y="1982377"/>
            <a:ext cx="3583193" cy="4032915"/>
          </a:xfrm>
          <a:prstGeom prst="rect">
            <a:avLst/>
          </a:prstGeom>
        </p:spPr>
        <p:txBody>
          <a:bodyPr spcFirstLastPara="1" wrap="square" lIns="121900" tIns="121900" rIns="121900" bIns="121900" anchor="t" anchorCtr="0">
            <a:noAutofit/>
          </a:bodyPr>
          <a:lstStyle/>
          <a:p>
            <a:pPr marL="139700" indent="0" algn="l">
              <a:buNone/>
            </a:pPr>
            <a:r>
              <a:rPr lang="en-US" sz="1600" b="0" i="0" dirty="0">
                <a:solidFill>
                  <a:schemeClr val="accent4"/>
                </a:solidFill>
                <a:effectLst/>
                <a:latin typeface="Arial" panose="020B0604020202020204" pitchFamily="34" charset="0"/>
              </a:rPr>
              <a:t>- </a:t>
            </a:r>
            <a:r>
              <a:rPr lang="vi-VN" sz="1600" b="0" i="0" dirty="0">
                <a:solidFill>
                  <a:schemeClr val="accent4"/>
                </a:solidFill>
                <a:effectLst/>
                <a:latin typeface="Arial" panose="020B0604020202020204" pitchFamily="34" charset="0"/>
              </a:rPr>
              <a:t>Cốm là món ăn đặc sản của vùng</a:t>
            </a:r>
            <a:r>
              <a:rPr lang="en-US" altLang="vi-VN" sz="1600" b="0" i="0" dirty="0">
                <a:solidFill>
                  <a:schemeClr val="accent4"/>
                </a:solidFill>
                <a:effectLst/>
                <a:latin typeface="Arial" panose="020B0604020202020204" pitchFamily="34" charset="0"/>
              </a:rPr>
              <a:t> cao: Bát Xát, Bắc Hà, ...</a:t>
            </a:r>
            <a:r>
              <a:rPr lang="vi-VN" sz="1600" b="0" i="0" dirty="0">
                <a:solidFill>
                  <a:schemeClr val="accent4"/>
                </a:solidFill>
                <a:effectLst/>
                <a:latin typeface="Arial" panose="020B0604020202020204" pitchFamily="34" charset="0"/>
              </a:rPr>
              <a:t>  mỗi nơi đều cách chế biến và hương vị đặc trưng riêng.</a:t>
            </a:r>
          </a:p>
        </p:txBody>
      </p:sp>
      <p:sp>
        <p:nvSpPr>
          <p:cNvPr id="87" name="Google Shape;87;p8"/>
          <p:cNvSpPr txBox="1">
            <a:spLocks noGrp="1"/>
          </p:cNvSpPr>
          <p:nvPr>
            <p:ph type="body" idx="2"/>
          </p:nvPr>
        </p:nvSpPr>
        <p:spPr>
          <a:xfrm>
            <a:off x="4475480" y="3732530"/>
            <a:ext cx="3206750" cy="2578100"/>
          </a:xfrm>
          <a:prstGeom prst="rect">
            <a:avLst/>
          </a:prstGeom>
        </p:spPr>
        <p:txBody>
          <a:bodyPr spcFirstLastPara="1" wrap="square" lIns="121900" tIns="121900" rIns="121900" bIns="121900" anchor="t" anchorCtr="0">
            <a:noAutofit/>
          </a:bodyPr>
          <a:lstStyle/>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Nguyên liệu chính để chế biến món ăn này chính là lúa nếp non. Để món cốm có hương vị thơm ngon đúng chuẩn, người ta thường lựa chọn lúa nếp cái hoa vàng. Bên cạnh đó, các loại lúa nếp khác như: lúa lương phượng, lúa nếp thơm, nếp tan, nếp quýt, nếp hoa cũng được yêu thích sử dụng.</a:t>
            </a:r>
          </a:p>
        </p:txBody>
      </p:sp>
      <p:sp>
        <p:nvSpPr>
          <p:cNvPr id="88" name="Google Shape;88;p8"/>
          <p:cNvSpPr txBox="1">
            <a:spLocks noGrp="1"/>
          </p:cNvSpPr>
          <p:nvPr>
            <p:ph type="body" idx="3"/>
          </p:nvPr>
        </p:nvSpPr>
        <p:spPr>
          <a:xfrm>
            <a:off x="7967980" y="3733800"/>
            <a:ext cx="3206750" cy="2576830"/>
          </a:xfrm>
          <a:prstGeom prst="rect">
            <a:avLst/>
          </a:prstGeom>
        </p:spPr>
        <p:txBody>
          <a:bodyPr spcFirstLastPara="1" wrap="square" lIns="121900" tIns="121900" rIns="121900" bIns="121900" anchor="t" anchorCtr="0">
            <a:noAutofit/>
          </a:bodyPr>
          <a:lstStyle/>
          <a:p>
            <a:pPr marL="139700" indent="0" algn="l">
              <a:buNone/>
            </a:pPr>
            <a:endParaRPr lang="en-US" sz="1400" b="0" i="0" dirty="0">
              <a:solidFill>
                <a:schemeClr val="accent4"/>
              </a:solidFill>
              <a:effectLst/>
              <a:latin typeface="Arial" panose="020B0604020202020204" pitchFamily="34" charset="0"/>
            </a:endParaRPr>
          </a:p>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Lúa non phải qua nhiều công đoạn chế biến kỳ công, tỉ mỉ mới cho ra mẻ cốm với vị ngọt thanh như sữa, gói gọn trong mùi hương thoang thoảng của </a:t>
            </a:r>
            <a:r>
              <a:rPr lang="vi-VN" sz="1400" b="0" i="0" u="none" strike="noStrike" dirty="0">
                <a:solidFill>
                  <a:schemeClr val="accent4"/>
                </a:solidFill>
                <a:effectLst/>
                <a:latin typeface="Arial" panose="020B0604020202020204" pitchFamily="34" charset="0"/>
                <a:hlinkClick r:id="rId3" tooltip="lá sen"/>
              </a:rPr>
              <a:t>lá </a:t>
            </a:r>
            <a:r>
              <a:rPr lang="vi-VN" sz="1400" b="0" i="0" dirty="0">
                <a:solidFill>
                  <a:schemeClr val="accent4"/>
                </a:solidFill>
                <a:effectLst/>
                <a:latin typeface="Arial" panose="020B0604020202020204" pitchFamily="34" charset="0"/>
              </a:rPr>
              <a:t>. </a:t>
            </a:r>
          </a:p>
          <a:p>
            <a:pPr marL="139700" indent="0" algn="l">
              <a:buNone/>
            </a:pPr>
            <a:r>
              <a:rPr lang="en-US" sz="1400" b="0" i="0" dirty="0">
                <a:solidFill>
                  <a:schemeClr val="accent4"/>
                </a:solidFill>
                <a:effectLst/>
                <a:latin typeface="Arial" panose="020B0604020202020204" pitchFamily="34" charset="0"/>
              </a:rPr>
              <a:t>- </a:t>
            </a:r>
            <a:r>
              <a:rPr lang="vi-VN" sz="1400" b="0" i="0" dirty="0">
                <a:solidFill>
                  <a:schemeClr val="accent4"/>
                </a:solidFill>
                <a:effectLst/>
                <a:latin typeface="Arial" panose="020B0604020202020204" pitchFamily="34" charset="0"/>
              </a:rPr>
              <a:t>Cốm có các loại như: cốm đầu, giữa hoặc cuối mùa, cốm non, cốm già, cốm mộc, cốm hồ,...</a:t>
            </a:r>
          </a:p>
        </p:txBody>
      </p:sp>
      <p:sp>
        <p:nvSpPr>
          <p:cNvPr id="95" name="Google Shape;95;p8">
            <a:hlinkClick r:id="rId4" action="ppaction://hlinksldjump"/>
          </p:cNvPr>
          <p:cNvSpPr/>
          <p:nvPr/>
        </p:nvSpPr>
        <p:spPr>
          <a:xfrm rot="10241445">
            <a:off x="10877815" y="589655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813828"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CỐM </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3" name="Picture 2"/>
          <p:cNvPicPr>
            <a:picLocks noChangeAspect="1"/>
          </p:cNvPicPr>
          <p:nvPr/>
        </p:nvPicPr>
        <p:blipFill>
          <a:blip r:embed="rId5"/>
          <a:stretch>
            <a:fillRect/>
          </a:stretch>
        </p:blipFill>
        <p:spPr>
          <a:xfrm>
            <a:off x="1016635" y="3323590"/>
            <a:ext cx="3301365" cy="3008630"/>
          </a:xfrm>
          <a:prstGeom prst="rect">
            <a:avLst/>
          </a:prstGeom>
        </p:spPr>
      </p:pic>
      <p:pic>
        <p:nvPicPr>
          <p:cNvPr id="5" name="Picture 4"/>
          <p:cNvPicPr>
            <a:picLocks noChangeAspect="1"/>
          </p:cNvPicPr>
          <p:nvPr/>
        </p:nvPicPr>
        <p:blipFill>
          <a:blip r:embed="rId6"/>
          <a:stretch>
            <a:fillRect/>
          </a:stretch>
        </p:blipFill>
        <p:spPr>
          <a:xfrm>
            <a:off x="4606925" y="866140"/>
            <a:ext cx="2800350" cy="2867025"/>
          </a:xfrm>
          <a:prstGeom prst="rect">
            <a:avLst/>
          </a:prstGeom>
        </p:spPr>
      </p:pic>
      <p:pic>
        <p:nvPicPr>
          <p:cNvPr id="7" name="Picture 6"/>
          <p:cNvPicPr>
            <a:picLocks noChangeAspect="1"/>
          </p:cNvPicPr>
          <p:nvPr/>
        </p:nvPicPr>
        <p:blipFill>
          <a:blip r:embed="rId7"/>
          <a:stretch>
            <a:fillRect/>
          </a:stretch>
        </p:blipFill>
        <p:spPr>
          <a:xfrm>
            <a:off x="8141970" y="1046480"/>
            <a:ext cx="3032760" cy="28086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882015" y="1400810"/>
            <a:ext cx="3342005" cy="4276090"/>
          </a:xfrm>
          <a:prstGeom prst="rect">
            <a:avLst/>
          </a:prstGeom>
        </p:spPr>
        <p:txBody>
          <a:bodyPr spcFirstLastPara="1" wrap="square" lIns="121900" tIns="121900" rIns="121900" bIns="121900" anchor="t" anchorCtr="0">
            <a:noAutofit/>
          </a:bodyPr>
          <a:lstStyle/>
          <a:p>
            <a:pPr algn="just"/>
            <a:r>
              <a:rPr lang="vi-VN" b="0" i="0" dirty="0">
                <a:solidFill>
                  <a:schemeClr val="accent4"/>
                </a:solidFill>
                <a:effectLst/>
                <a:latin typeface="Times New Roman" panose="02020603050405020304" charset="0"/>
                <a:cs typeface="Times New Roman" panose="02020603050405020304" charset="0"/>
              </a:rPr>
              <a:t>Cơm lam là món ăn có nguồn gốc từ một số dân tộc như Nùng, Thái, Dao,... Đây là </a:t>
            </a:r>
            <a:r>
              <a:rPr lang="vi-VN" b="0" i="0" u="none" strike="noStrike" dirty="0">
                <a:solidFill>
                  <a:schemeClr val="accent4"/>
                </a:solidFill>
                <a:effectLst/>
                <a:latin typeface="Times New Roman" panose="02020603050405020304" charset="0"/>
                <a:cs typeface="Times New Roman" panose="02020603050405020304" charset="0"/>
              </a:rPr>
              <a:t>món ăn </a:t>
            </a:r>
            <a:r>
              <a:rPr lang="vi-VN" b="0" i="0" dirty="0">
                <a:solidFill>
                  <a:schemeClr val="accent4"/>
                </a:solidFill>
                <a:effectLst/>
                <a:latin typeface="Times New Roman" panose="02020603050405020304" charset="0"/>
                <a:cs typeface="Times New Roman" panose="02020603050405020304" charset="0"/>
              </a:rPr>
              <a:t>được người dân tộc này sáng tạo ra để dành khi đi lên nương rẫy hoặc những hôm săn bắn lâu ngày trên núi. Để chuẩn bị đồ ăn, họ mang theo những ống nứa có chứa gạo ngâm sẵn, sau đó, khi đến nơi có nguồn nước, họ chỉ cần dùng nước suối để nấu cơm. </a:t>
            </a:r>
            <a:br>
              <a:rPr lang="vi-VN" dirty="0">
                <a:solidFill>
                  <a:schemeClr val="accent4"/>
                </a:solidFill>
                <a:latin typeface="Times New Roman" panose="02020603050405020304" charset="0"/>
                <a:cs typeface="Times New Roman" panose="02020603050405020304" charset="0"/>
              </a:rPr>
            </a:br>
            <a:endParaRPr lang="vi-VN" b="0" i="0" dirty="0">
              <a:solidFill>
                <a:schemeClr val="accent4"/>
              </a:solidFill>
              <a:effectLst/>
              <a:latin typeface="Times New Roman" panose="02020603050405020304" charset="0"/>
              <a:cs typeface="Times New Roman" panose="02020603050405020304" charset="0"/>
            </a:endParaRPr>
          </a:p>
        </p:txBody>
      </p:sp>
      <p:sp>
        <p:nvSpPr>
          <p:cNvPr id="87" name="Google Shape;87;p8"/>
          <p:cNvSpPr txBox="1">
            <a:spLocks noGrp="1"/>
          </p:cNvSpPr>
          <p:nvPr>
            <p:ph type="body" idx="2"/>
          </p:nvPr>
        </p:nvSpPr>
        <p:spPr>
          <a:xfrm>
            <a:off x="4475480" y="3256280"/>
            <a:ext cx="3206750" cy="3054350"/>
          </a:xfrm>
          <a:prstGeom prst="rect">
            <a:avLst/>
          </a:prstGeom>
        </p:spPr>
        <p:txBody>
          <a:bodyPr spcFirstLastPara="1" wrap="square" lIns="121900" tIns="121900" rIns="121900" bIns="121900" anchor="t" anchorCtr="0">
            <a:noAutofit/>
          </a:bodyPr>
          <a:lstStyle/>
          <a:p>
            <a:pPr marL="139700" indent="0" algn="just">
              <a:buNone/>
            </a:pPr>
            <a:r>
              <a:rPr lang="en-US" b="0" i="0" dirty="0">
                <a:solidFill>
                  <a:schemeClr val="accent4"/>
                </a:solidFill>
                <a:effectLst/>
                <a:latin typeface="Times New Roman" panose="02020603050405020304" charset="0"/>
                <a:cs typeface="Times New Roman" panose="02020603050405020304" charset="0"/>
              </a:rPr>
              <a:t>- </a:t>
            </a:r>
            <a:r>
              <a:rPr lang="vi-VN" b="0" i="0" dirty="0">
                <a:solidFill>
                  <a:schemeClr val="accent4"/>
                </a:solidFill>
                <a:effectLst/>
                <a:latin typeface="Times New Roman" panose="02020603050405020304" charset="0"/>
                <a:cs typeface="Times New Roman" panose="02020603050405020304" charset="0"/>
              </a:rPr>
              <a:t>Sau khi cho nước vào, họ sẽ lấy lá chuối nhét vào vào để ống nứa này vào lửa và đợi. Sau khi cơm chín thì họ thưởng thức chung với muối mè.</a:t>
            </a:r>
          </a:p>
          <a:p>
            <a:pPr marL="139700" indent="0" algn="just">
              <a:buNone/>
            </a:pPr>
            <a:r>
              <a:rPr lang="en-US" b="0" i="0" dirty="0">
                <a:solidFill>
                  <a:schemeClr val="accent4"/>
                </a:solidFill>
                <a:effectLst/>
                <a:latin typeface="Times New Roman" panose="02020603050405020304" charset="0"/>
                <a:cs typeface="Times New Roman" panose="02020603050405020304" charset="0"/>
              </a:rPr>
              <a:t>- </a:t>
            </a:r>
            <a:r>
              <a:rPr lang="vi-VN" b="0" i="0" dirty="0">
                <a:solidFill>
                  <a:schemeClr val="accent4"/>
                </a:solidFill>
                <a:effectLst/>
                <a:latin typeface="Times New Roman" panose="02020603050405020304" charset="0"/>
                <a:cs typeface="Times New Roman" panose="02020603050405020304" charset="0"/>
              </a:rPr>
              <a:t>Cơm lam được nấu từ ống tre, vô cùng thơm, lớp ngoài giòn, bên trong mềm, dẻo, kết hợp với muối mè thơm ngon vô cùng hấp dẫn. Món ăn tuy đơn giản nhưng cung cấp cho bạn một bữa ăn dinh dưỡng, tràn đầy năng lượng và ngon miệng vô cùng.</a:t>
            </a:r>
          </a:p>
        </p:txBody>
      </p:sp>
      <p:sp>
        <p:nvSpPr>
          <p:cNvPr id="88" name="Google Shape;88;p8"/>
          <p:cNvSpPr txBox="1">
            <a:spLocks noGrp="1"/>
          </p:cNvSpPr>
          <p:nvPr>
            <p:ph type="body" idx="3"/>
          </p:nvPr>
        </p:nvSpPr>
        <p:spPr>
          <a:xfrm>
            <a:off x="7968157" y="2874375"/>
            <a:ext cx="3206992" cy="3436114"/>
          </a:xfrm>
          <a:prstGeom prst="rect">
            <a:avLst/>
          </a:prstGeom>
        </p:spPr>
        <p:txBody>
          <a:bodyPr spcFirstLastPara="1" wrap="square" lIns="121900" tIns="121900" rIns="121900" bIns="121900" anchor="t" anchorCtr="0">
            <a:noAutofit/>
          </a:bodyPr>
          <a:lstStyle/>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endParaRPr lang="en-US" sz="1600" b="0" i="0" dirty="0">
              <a:solidFill>
                <a:schemeClr val="accent4"/>
              </a:solidFill>
              <a:effectLst/>
              <a:latin typeface="Times New Roman" panose="02020603050405020304" charset="0"/>
              <a:cs typeface="Times New Roman" panose="02020603050405020304" charset="0"/>
            </a:endParaRPr>
          </a:p>
          <a:p>
            <a:pPr marL="139700" indent="0" algn="just">
              <a:buNone/>
            </a:pPr>
            <a:r>
              <a:rPr lang="en-US" sz="1600" b="0" i="0" dirty="0">
                <a:solidFill>
                  <a:schemeClr val="accent4"/>
                </a:solidFill>
                <a:effectLst/>
                <a:latin typeface="Times New Roman" panose="02020603050405020304" charset="0"/>
                <a:cs typeface="Times New Roman" panose="02020603050405020304" charset="0"/>
              </a:rPr>
              <a:t>- </a:t>
            </a:r>
            <a:r>
              <a:rPr lang="vi-VN" sz="1600" b="0" i="0" dirty="0">
                <a:solidFill>
                  <a:schemeClr val="accent4"/>
                </a:solidFill>
                <a:effectLst/>
                <a:latin typeface="Times New Roman" panose="02020603050405020304" charset="0"/>
                <a:cs typeface="Times New Roman" panose="02020603050405020304" charset="0"/>
              </a:rPr>
              <a:t>Đây là món ăn vô cùng thích hợp cho những cuộc đi chơi xa, những buổi cắm trại trong rừng hoặc săn bắn, chỉ cần mang theo ống nứa có chứa gạo, khi vào rừng dùng nước suối để nấu là đã có một bữa ăn hoàn hảo.</a:t>
            </a:r>
          </a:p>
        </p:txBody>
      </p:sp>
      <p:sp>
        <p:nvSpPr>
          <p:cNvPr id="95" name="Google Shape;95;p8">
            <a:hlinkClick r:id="rId3" action="ppaction://hlinksldjump"/>
          </p:cNvPr>
          <p:cNvSpPr/>
          <p:nvPr/>
        </p:nvSpPr>
        <p:spPr>
          <a:xfrm rot="10241445">
            <a:off x="10868305" y="593953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813828"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CƠM LAM</a:t>
            </a:r>
            <a:endParaRPr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endParaRPr>
          </a:p>
        </p:txBody>
      </p:sp>
      <p:pic>
        <p:nvPicPr>
          <p:cNvPr id="4" name="Picture 3"/>
          <p:cNvPicPr>
            <a:picLocks noChangeAspect="1"/>
          </p:cNvPicPr>
          <p:nvPr/>
        </p:nvPicPr>
        <p:blipFill>
          <a:blip r:embed="rId4"/>
          <a:stretch>
            <a:fillRect/>
          </a:stretch>
        </p:blipFill>
        <p:spPr>
          <a:xfrm>
            <a:off x="1016635" y="4057015"/>
            <a:ext cx="3206750" cy="2401570"/>
          </a:xfrm>
          <a:prstGeom prst="rect">
            <a:avLst/>
          </a:prstGeom>
        </p:spPr>
      </p:pic>
      <p:pic>
        <p:nvPicPr>
          <p:cNvPr id="9" name="Picture 8"/>
          <p:cNvPicPr>
            <a:picLocks noChangeAspect="1"/>
          </p:cNvPicPr>
          <p:nvPr/>
        </p:nvPicPr>
        <p:blipFill>
          <a:blip r:embed="rId5"/>
          <a:stretch>
            <a:fillRect/>
          </a:stretch>
        </p:blipFill>
        <p:spPr>
          <a:xfrm>
            <a:off x="7967980" y="688340"/>
            <a:ext cx="3206750" cy="3368675"/>
          </a:xfrm>
          <a:prstGeom prst="rect">
            <a:avLst/>
          </a:prstGeom>
        </p:spPr>
      </p:pic>
      <p:pic>
        <p:nvPicPr>
          <p:cNvPr id="11" name="Picture 10"/>
          <p:cNvPicPr>
            <a:picLocks noChangeAspect="1"/>
          </p:cNvPicPr>
          <p:nvPr/>
        </p:nvPicPr>
        <p:blipFill>
          <a:blip r:embed="rId6"/>
          <a:stretch>
            <a:fillRect/>
          </a:stretch>
        </p:blipFill>
        <p:spPr>
          <a:xfrm>
            <a:off x="4295775" y="666115"/>
            <a:ext cx="3527425" cy="25895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6" name="Google Shape;86;p8"/>
          <p:cNvSpPr txBox="1">
            <a:spLocks noGrp="1"/>
          </p:cNvSpPr>
          <p:nvPr>
            <p:ph type="body" idx="1"/>
          </p:nvPr>
        </p:nvSpPr>
        <p:spPr>
          <a:xfrm>
            <a:off x="640651" y="1643711"/>
            <a:ext cx="3583193" cy="4032915"/>
          </a:xfrm>
          <a:prstGeom prst="rect">
            <a:avLst/>
          </a:prstGeom>
        </p:spPr>
        <p:txBody>
          <a:bodyPr spcFirstLastPara="1" wrap="square" lIns="121900" tIns="121900" rIns="121900" bIns="121900" anchor="t" anchorCtr="0">
            <a:noAutofit/>
          </a:bodyPr>
          <a:lstStyle/>
          <a:p>
            <a:pPr algn="just"/>
            <a:endParaRPr lang="vi-VN" dirty="0">
              <a:solidFill>
                <a:schemeClr val="accent4"/>
              </a:solidFill>
              <a:latin typeface="Helvetica Neue"/>
            </a:endParaRPr>
          </a:p>
        </p:txBody>
      </p:sp>
      <p:sp>
        <p:nvSpPr>
          <p:cNvPr id="87" name="Google Shape;87;p8"/>
          <p:cNvSpPr txBox="1">
            <a:spLocks noGrp="1"/>
          </p:cNvSpPr>
          <p:nvPr>
            <p:ph type="body" idx="2"/>
          </p:nvPr>
        </p:nvSpPr>
        <p:spPr>
          <a:xfrm>
            <a:off x="4475555" y="2795352"/>
            <a:ext cx="3206992" cy="3436114"/>
          </a:xfrm>
          <a:prstGeom prst="rect">
            <a:avLst/>
          </a:prstGeom>
        </p:spPr>
        <p:txBody>
          <a:bodyPr spcFirstLastPara="1" wrap="square" lIns="121900" tIns="121900" rIns="121900" bIns="121900" anchor="t" anchorCtr="0">
            <a:noAutofit/>
          </a:bodyPr>
          <a:lstStyle/>
          <a:p>
            <a:pPr marL="139700" indent="0" algn="just">
              <a:buNone/>
            </a:pPr>
            <a:r>
              <a:rPr lang="vi-VN" dirty="0">
                <a:solidFill>
                  <a:schemeClr val="accent4"/>
                </a:solidFill>
                <a:latin typeface="Times New Roman" panose="02020603050405020304" charset="0"/>
                <a:cs typeface="Times New Roman" panose="02020603050405020304" charset="0"/>
              </a:rPr>
              <a:t> Khác với bánh chưng xanh dưới xuôi, đồng bào người Tày ở Bắc Hà (Lào Cai) có một loại bánh chưng độc đáo, với gạo trộn từ than của cây núc nác, cùng một số loại gia vị đặc trưng của vùng núi. Đó chính là bánh chưng đen, thứ bánh trước kia chỉ xuất hiện vào mùa Tết, nhưng giờ đây đã khá phổ biến và trở thành món đặc sản được nhiều khách du lịch tìm mua mỗi khi đến với vùng đất này.</a:t>
            </a:r>
          </a:p>
        </p:txBody>
      </p:sp>
      <p:sp>
        <p:nvSpPr>
          <p:cNvPr id="88" name="Google Shape;88;p8"/>
          <p:cNvSpPr txBox="1">
            <a:spLocks noGrp="1"/>
          </p:cNvSpPr>
          <p:nvPr>
            <p:ph type="body" idx="3"/>
          </p:nvPr>
        </p:nvSpPr>
        <p:spPr>
          <a:xfrm>
            <a:off x="7968157" y="3167886"/>
            <a:ext cx="3206992" cy="3436114"/>
          </a:xfrm>
          <a:prstGeom prst="rect">
            <a:avLst/>
          </a:prstGeom>
        </p:spPr>
        <p:txBody>
          <a:bodyPr spcFirstLastPara="1" wrap="square" lIns="121900" tIns="121900" rIns="121900" bIns="121900" anchor="t" anchorCtr="0">
            <a:noAutofit/>
          </a:bodyPr>
          <a:lstStyle/>
          <a:p>
            <a:pPr marL="139700" indent="0" algn="just" fontAlgn="base">
              <a:buNone/>
            </a:pPr>
            <a:r>
              <a:rPr lang="en-US" sz="1600" dirty="0">
                <a:solidFill>
                  <a:schemeClr val="accent4"/>
                </a:solidFill>
                <a:latin typeface="Times New Roman" panose="02020603050405020304" charset="0"/>
                <a:cs typeface="Times New Roman" panose="02020603050405020304" charset="0"/>
              </a:rPr>
              <a:t>- </a:t>
            </a:r>
            <a:r>
              <a:rPr lang="vi-VN" sz="1600" dirty="0">
                <a:solidFill>
                  <a:schemeClr val="accent4"/>
                </a:solidFill>
                <a:latin typeface="Times New Roman" panose="02020603050405020304" charset="0"/>
                <a:cs typeface="Times New Roman" panose="02020603050405020304" charset="0"/>
              </a:rPr>
              <a:t>Người dân thường gói bánh chưng vào ngày Tết để tỏ lòng biết ơn trời đất đã cho mưa thuận gió hòa, mong một mùa màng bội thu, cuộc sống ấm no.Tết là một ngày đặc biệt ở Việt Nam còn được gọi là "Lễ hội của năm mới". Trong dịp Tết, mọi người tặng nhau bánh chưng như một cách thể hiện tình yêu và lòng biết ơn đối với cha mẹ.</a:t>
            </a:r>
          </a:p>
        </p:txBody>
      </p:sp>
      <p:sp>
        <p:nvSpPr>
          <p:cNvPr id="95" name="Google Shape;95;p8">
            <a:hlinkClick r:id="rId3" action="ppaction://hlinksldjump"/>
          </p:cNvPr>
          <p:cNvSpPr/>
          <p:nvPr/>
        </p:nvSpPr>
        <p:spPr>
          <a:xfrm rot="10241445">
            <a:off x="10868305" y="5939531"/>
            <a:ext cx="1184906" cy="871356"/>
          </a:xfrm>
          <a:custGeom>
            <a:avLst/>
            <a:gdLst/>
            <a:ahLst/>
            <a:cxnLst/>
            <a:rect l="l" t="t" r="r" b="b"/>
            <a:pathLst>
              <a:path w="10653" h="7834" extrusionOk="0">
                <a:moveTo>
                  <a:pt x="3801" y="1"/>
                </a:moveTo>
                <a:lnTo>
                  <a:pt x="0" y="3195"/>
                </a:lnTo>
                <a:lnTo>
                  <a:pt x="3801" y="6371"/>
                </a:lnTo>
                <a:lnTo>
                  <a:pt x="3801" y="4640"/>
                </a:lnTo>
                <a:cubicBezTo>
                  <a:pt x="8475" y="4693"/>
                  <a:pt x="10652" y="7834"/>
                  <a:pt x="10652" y="7834"/>
                </a:cubicBezTo>
                <a:cubicBezTo>
                  <a:pt x="10652" y="7834"/>
                  <a:pt x="9653" y="1910"/>
                  <a:pt x="3801" y="1857"/>
                </a:cubicBezTo>
                <a:lnTo>
                  <a:pt x="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6;p7">
            <a:hlinkClick r:id="" action="ppaction://noaction"/>
          </p:cNvPr>
          <p:cNvSpPr txBox="1"/>
          <p:nvPr/>
        </p:nvSpPr>
        <p:spPr>
          <a:xfrm>
            <a:off x="909147" y="688474"/>
            <a:ext cx="3046200" cy="52852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2"/>
              </a:buClr>
              <a:buSzPts val="4000"/>
              <a:buFont typeface="Lobster" panose="00000500000000000000"/>
              <a:buNone/>
            </a:pPr>
            <a:r>
              <a:rPr 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BÁNH CHƯNG</a:t>
            </a:r>
            <a:r>
              <a:rPr lang="en-US" altLang="en-GB" sz="3200" b="1" dirty="0">
                <a:solidFill>
                  <a:schemeClr val="lt1"/>
                </a:solidFill>
                <a:latin typeface="Barlow Condensed" panose="00000506000000000000"/>
                <a:ea typeface="Barlow Condensed" panose="00000506000000000000"/>
                <a:cs typeface="Barlow Condensed" panose="00000506000000000000"/>
                <a:sym typeface="Barlow Condensed" panose="00000506000000000000"/>
              </a:rPr>
              <a:t> ĐEN</a:t>
            </a:r>
          </a:p>
        </p:txBody>
      </p:sp>
      <p:pic>
        <p:nvPicPr>
          <p:cNvPr id="3" name="Picture 2"/>
          <p:cNvPicPr>
            <a:picLocks noChangeAspect="1"/>
          </p:cNvPicPr>
          <p:nvPr/>
        </p:nvPicPr>
        <p:blipFill>
          <a:blip r:embed="rId4"/>
          <a:stretch>
            <a:fillRect/>
          </a:stretch>
        </p:blipFill>
        <p:spPr>
          <a:xfrm>
            <a:off x="4662134" y="775438"/>
            <a:ext cx="2619375" cy="1743075"/>
          </a:xfrm>
          <a:prstGeom prst="rect">
            <a:avLst/>
          </a:prstGeom>
        </p:spPr>
      </p:pic>
      <p:pic>
        <p:nvPicPr>
          <p:cNvPr id="6" name="Picture 5"/>
          <p:cNvPicPr>
            <a:picLocks noChangeAspect="1"/>
          </p:cNvPicPr>
          <p:nvPr/>
        </p:nvPicPr>
        <p:blipFill>
          <a:blip r:embed="rId5"/>
          <a:stretch>
            <a:fillRect/>
          </a:stretch>
        </p:blipFill>
        <p:spPr>
          <a:xfrm>
            <a:off x="8166715" y="952734"/>
            <a:ext cx="2809875" cy="1628775"/>
          </a:xfrm>
          <a:prstGeom prst="rect">
            <a:avLst/>
          </a:prstGeom>
        </p:spPr>
      </p:pic>
      <p:pic>
        <p:nvPicPr>
          <p:cNvPr id="100" name="Picture 99"/>
          <p:cNvPicPr/>
          <p:nvPr/>
        </p:nvPicPr>
        <p:blipFill>
          <a:blip r:embed="rId6"/>
          <a:stretch>
            <a:fillRect/>
          </a:stretch>
        </p:blipFill>
        <p:spPr>
          <a:xfrm>
            <a:off x="836930" y="1717040"/>
            <a:ext cx="3489960" cy="4514215"/>
          </a:xfrm>
          <a:prstGeom prst="rect">
            <a:avLst/>
          </a:prstGeom>
          <a:noFill/>
          <a:ln w="9525">
            <a:noFill/>
          </a:ln>
        </p:spPr>
      </p:pic>
    </p:spTree>
  </p:cSld>
  <p:clrMapOvr>
    <a:masterClrMapping/>
  </p:clrMapOvr>
</p:sld>
</file>

<file path=ppt/theme/theme1.xml><?xml version="1.0" encoding="utf-8"?>
<a:theme xmlns:a="http://schemas.openxmlformats.org/drawingml/2006/main" name="SlidesMania">
  <a:themeElements>
    <a:clrScheme name="Simple Light">
      <a:dk1>
        <a:srgbClr val="F2F2F2"/>
      </a:dk1>
      <a:lt1>
        <a:srgbClr val="21231E"/>
      </a:lt1>
      <a:dk2>
        <a:srgbClr val="F2F2F2"/>
      </a:dk2>
      <a:lt2>
        <a:srgbClr val="EEEEEE"/>
      </a:lt2>
      <a:accent1>
        <a:srgbClr val="FFCB25"/>
      </a:accent1>
      <a:accent2>
        <a:srgbClr val="F2F2F2"/>
      </a:accent2>
      <a:accent3>
        <a:srgbClr val="FFFFFF"/>
      </a:accent3>
      <a:accent4>
        <a:srgbClr val="FFFFFF"/>
      </a:accent4>
      <a:accent5>
        <a:srgbClr val="FFFFFF"/>
      </a:accent5>
      <a:accent6>
        <a:srgbClr val="FFFFFF"/>
      </a:accent6>
      <a:hlink>
        <a:srgbClr val="FFCB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1278</Words>
  <Application>Microsoft Office PowerPoint</Application>
  <PresentationFormat>Widescreen</PresentationFormat>
  <Paragraphs>51</Paragraphs>
  <Slides>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Barlow Condensed</vt:lpstr>
      <vt:lpstr>Times New Roman</vt:lpstr>
      <vt:lpstr>Abril Fatface</vt:lpstr>
      <vt:lpstr>Lato</vt:lpstr>
      <vt:lpstr>Helvetica Neue</vt:lpstr>
      <vt:lpstr>Open Sans</vt:lpstr>
      <vt:lpstr>Aldrich</vt:lpstr>
      <vt:lpstr>Cairo</vt:lpstr>
      <vt:lpstr>Arial</vt:lpstr>
      <vt:lpstr>Segoe UI Black</vt:lpstr>
      <vt:lpstr>Lobster</vt:lpstr>
      <vt:lpstr>Calibri</vt:lpstr>
      <vt:lpstr>SlidesMania</vt:lpstr>
      <vt:lpstr>BÀI 2:  ĐỊA PHƯƠNG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Lan Vũ</cp:lastModifiedBy>
  <cp:revision>6</cp:revision>
  <dcterms:created xsi:type="dcterms:W3CDTF">2023-10-10T02:24:16Z</dcterms:created>
  <dcterms:modified xsi:type="dcterms:W3CDTF">2025-09-22T02:20:57Z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D8F82EC175034A09BFA6F2D981C1EE29_12</vt:lpwstr>
  </property>
  <property fmtid="{D5CDD505-2E9C-101B-9397-08002B2CF9AE}" pid="3" name="KSOProductBuildVer">
    <vt:lpwstr>1033-12.2.0.13215</vt:lpwstr>
  </property>
</Properties>
</file>