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76" r:id="rId3"/>
    <p:sldId id="348" r:id="rId4"/>
    <p:sldId id="351" r:id="rId5"/>
    <p:sldId id="257" r:id="rId6"/>
    <p:sldId id="274" r:id="rId7"/>
    <p:sldId id="275" r:id="rId8"/>
    <p:sldId id="277" r:id="rId9"/>
    <p:sldId id="377" r:id="rId10"/>
    <p:sldId id="276" r:id="rId11"/>
    <p:sldId id="11693" r:id="rId12"/>
    <p:sldId id="11694" r:id="rId13"/>
    <p:sldId id="11695" r:id="rId14"/>
    <p:sldId id="378" r:id="rId15"/>
    <p:sldId id="11696" r:id="rId16"/>
    <p:sldId id="11697" r:id="rId17"/>
    <p:sldId id="11698" r:id="rId18"/>
    <p:sldId id="11699" r:id="rId19"/>
    <p:sldId id="11700" r:id="rId20"/>
    <p:sldId id="11701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FC6C9-5FB9-9321-D6FC-6AA3B8BBB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6EA0C-4D7E-4925-CDCD-0FFC486DB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B47AE-74F1-75AB-A973-74C8ED5C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4AB0-92C5-4F30-AF11-B79C3D415708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EC1A1-5FA7-EE67-CE35-0AC281B0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754A6-7995-A16E-8086-2DA4B0CB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2F2F-7FE9-4544-B01B-4345ACBB0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68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7C33-4D32-739A-CF18-58C39E85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1CEAA-2E8F-4B7D-6B4E-7519CD9A9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E2019-808B-3BA5-5B15-047601200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4AB0-92C5-4F30-AF11-B79C3D415708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C2CC3-0B6F-A860-72F4-9D696031F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44CEC-CB7A-E373-D165-002A0C760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2F2F-7FE9-4544-B01B-4345ACBB0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566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8D2F8-2E8F-E2AA-6207-2ECD661893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536F0-5CA9-FD1B-C3CD-0080DE94F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7139B-1FF1-057D-5FCD-CA400F89C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4AB0-92C5-4F30-AF11-B79C3D415708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8C518-09A4-CD6C-AE57-41E459F87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8DC09-8E19-025A-18BE-02EFF4FC7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2F2F-7FE9-4544-B01B-4345ACBB0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870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14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350874" y="393405"/>
            <a:ext cx="11504428" cy="6113721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2390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B406AD-BD3C-4E0A-A978-B12FBF1E00FD}"/>
              </a:ext>
            </a:extLst>
          </p:cNvPr>
          <p:cNvSpPr/>
          <p:nvPr userDrawn="1"/>
        </p:nvSpPr>
        <p:spPr>
          <a:xfrm>
            <a:off x="233915" y="329609"/>
            <a:ext cx="11674549" cy="6092455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0" y="5019437"/>
            <a:ext cx="1016748" cy="18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40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6CD14-C690-0611-8854-27D3CF7F3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077B6-ABAA-D755-4CA3-4B407360B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07A6F-8D36-51AB-4805-A838BE2C8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4AB0-92C5-4F30-AF11-B79C3D415708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56C38-92E0-DCC6-9C0F-4500718C9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8A7B6-5E61-EC35-4713-493C94D2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2F2F-7FE9-4544-B01B-4345ACBB0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D2C03-3893-324B-AF0B-DEB06CD1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D0129-D81A-2862-DBA8-483E41542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01315-7C3D-302A-6602-6B987E1A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4AB0-92C5-4F30-AF11-B79C3D415708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9674B-A80C-D6AE-7816-0D8D95C4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DD6F2-8A6E-D71F-7524-AB472E1B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2F2F-7FE9-4544-B01B-4345ACBB0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586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EEAC-E006-AF96-1CF0-FF75EAA13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A7BB9-709F-D2BB-1C58-F1BCF03B3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DCFF5-41A1-B765-14B1-C17612C24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32C5A-5916-0B9F-E2E0-B42BC035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4AB0-92C5-4F30-AF11-B79C3D415708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CFE11-5363-9871-79D6-FDDBDFD64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07AB6-2DC2-390D-ACEC-32FAFB4C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2F2F-7FE9-4544-B01B-4345ACBB0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844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4ACA3-3DD1-7881-4A5C-45D72DD8E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196A8-0380-13F8-BB7A-97109A78B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59EC1-EAC6-7964-89B0-88F1EA8AB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BAA8BA-8847-1FEC-55FD-9BDCF6A12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29B65F-2B2C-482B-3CCE-592FE48ABA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303678-E744-EA9D-B20B-785BB7549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4AB0-92C5-4F30-AF11-B79C3D415708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47F3A0-9A77-63F7-95D5-EBD93874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D5C6C2-BB6A-4D90-5305-56FF01D4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2F2F-7FE9-4544-B01B-4345ACBB0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949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7D55-6462-15F4-EC77-84087512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080718-49DF-8DF8-70D6-34A6E00C5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4AB0-92C5-4F30-AF11-B79C3D415708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7EECC-109C-4982-0F2F-1D02FFAC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9FC48-40DB-E9FF-B30C-7214209B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2F2F-7FE9-4544-B01B-4345ACBB0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752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0781DB-A5E1-56B0-6F74-827A7B6AF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4AB0-92C5-4F30-AF11-B79C3D415708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24D7E-489D-7A12-8D7A-FDD6CA0AE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77331-3ACE-957E-523B-FC028C88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2F2F-7FE9-4544-B01B-4345ACBB0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724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773E-95AC-5446-D974-B771C92E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1662B-0FD3-9E08-3DF0-F3B63BBF1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1760E-DC1E-EB2B-D543-0410BB84F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5F3FA-A04A-5D76-7E7F-7AE94F98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4AB0-92C5-4F30-AF11-B79C3D415708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EB597-CAB6-204A-9792-905CDBDD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08F28-55DE-1FAA-A494-EB69AA41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2F2F-7FE9-4544-B01B-4345ACBB0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02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5C1D-193A-2648-CFEC-DFBFF698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0A3092-3453-6B86-58DC-9B49E4FFCF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0C1D8-6CFF-E8F2-5A6C-0C2E5271D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A042D-B672-DFC4-1206-DBE9B4452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4AB0-92C5-4F30-AF11-B79C3D415708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CD102-5E74-7345-AEE9-279386DA9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B85C-9DAC-C0A5-BEB2-D13953B4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2F2F-7FE9-4544-B01B-4345ACBB0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069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68C464-EDF1-E358-CFBE-09E85A27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6C321-5897-8868-9642-A5735D90D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CD285-4FD0-D88C-02BF-36E2ECB2C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D4AB0-92C5-4F30-AF11-B79C3D415708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5B67B-9257-969B-D804-B22486CA3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CEC6C-DE2D-0F6E-C97A-7EEDA64C4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22F2F-7FE9-4544-B01B-4345ACBB0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926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50685A-7C0F-9987-8ED4-F14DA8484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25" y="690303"/>
            <a:ext cx="4584589" cy="338967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370E20-F6CE-B9F0-1978-5BEF02FC3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167" y="323467"/>
            <a:ext cx="5736833" cy="56819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3A43D9-CCF0-A6CF-6C61-DD7081677BA9}"/>
              </a:ext>
            </a:extLst>
          </p:cNvPr>
          <p:cNvSpPr txBox="1"/>
          <p:nvPr/>
        </p:nvSpPr>
        <p:spPr>
          <a:xfrm>
            <a:off x="258680" y="5804855"/>
            <a:ext cx="2660728" cy="1015663"/>
          </a:xfrm>
          <a:prstGeom prst="rect">
            <a:avLst/>
          </a:prstGeom>
          <a:solidFill>
            <a:srgbClr val="92D050"/>
          </a:solidFill>
          <a:scene3d>
            <a:camera prst="perspectiveBelow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vi-VN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Lớp: 4A2</a:t>
            </a:r>
          </a:p>
          <a:p>
            <a:r>
              <a:rPr lang="vi-VN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GV: Vũ Thị Ngọc Lan</a:t>
            </a:r>
          </a:p>
          <a:p>
            <a:r>
              <a:rPr lang="vi-VN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Trường:TH Bắc Lệnh</a:t>
            </a:r>
          </a:p>
        </p:txBody>
      </p:sp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386759" y="6917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371600" y="679376"/>
            <a:ext cx="105632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3790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200150" y="669851"/>
            <a:ext cx="1134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3EAA0F-6715-3D56-F560-014450893199}"/>
              </a:ext>
            </a:extLst>
          </p:cNvPr>
          <p:cNvSpPr/>
          <p:nvPr/>
        </p:nvSpPr>
        <p:spPr>
          <a:xfrm>
            <a:off x="838200" y="1943101"/>
            <a:ext cx="10648950" cy="24098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1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10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611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200150" y="669851"/>
            <a:ext cx="1067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3EAA0F-6715-3D56-F560-014450893199}"/>
              </a:ext>
            </a:extLst>
          </p:cNvPr>
          <p:cNvSpPr/>
          <p:nvPr/>
        </p:nvSpPr>
        <p:spPr>
          <a:xfrm>
            <a:off x="857250" y="2219325"/>
            <a:ext cx="10648950" cy="28765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2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200150" y="669851"/>
            <a:ext cx="1067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3EAA0F-6715-3D56-F560-014450893199}"/>
              </a:ext>
            </a:extLst>
          </p:cNvPr>
          <p:cNvSpPr/>
          <p:nvPr/>
        </p:nvSpPr>
        <p:spPr>
          <a:xfrm>
            <a:off x="857250" y="2219325"/>
            <a:ext cx="10648950" cy="28765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c)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tỉ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5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786809" y="60605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594884" y="563526"/>
            <a:ext cx="9739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Đọc các số sau: 2 000 000, 5 000 000, 40 000 000, 600 000 000.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927AD-5433-233F-18D1-9A61EE361C63}"/>
              </a:ext>
            </a:extLst>
          </p:cNvPr>
          <p:cNvSpPr/>
          <p:nvPr/>
        </p:nvSpPr>
        <p:spPr>
          <a:xfrm>
            <a:off x="2266950" y="2085975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2 000 000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55B6A7-D00F-3947-28B8-60798DA07D64}"/>
              </a:ext>
            </a:extLst>
          </p:cNvPr>
          <p:cNvSpPr txBox="1"/>
          <p:nvPr/>
        </p:nvSpPr>
        <p:spPr>
          <a:xfrm>
            <a:off x="5343524" y="216217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FD2A542-AD90-CA6D-1698-5418CC5BA50D}"/>
              </a:ext>
            </a:extLst>
          </p:cNvPr>
          <p:cNvSpPr/>
          <p:nvPr/>
        </p:nvSpPr>
        <p:spPr>
          <a:xfrm>
            <a:off x="2276475" y="3286125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5 000 000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116DFD-CD46-0A8A-3EB3-33CF2A75F8FB}"/>
              </a:ext>
            </a:extLst>
          </p:cNvPr>
          <p:cNvSpPr txBox="1"/>
          <p:nvPr/>
        </p:nvSpPr>
        <p:spPr>
          <a:xfrm>
            <a:off x="5353049" y="3362325"/>
            <a:ext cx="4762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6E43527-2CE6-1ED4-7A64-4BBB87D31426}"/>
              </a:ext>
            </a:extLst>
          </p:cNvPr>
          <p:cNvSpPr/>
          <p:nvPr/>
        </p:nvSpPr>
        <p:spPr>
          <a:xfrm>
            <a:off x="2295525" y="4381500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40 000 000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FD57D1-4FAB-43FD-F797-FE90FBE4C037}"/>
              </a:ext>
            </a:extLst>
          </p:cNvPr>
          <p:cNvSpPr txBox="1"/>
          <p:nvPr/>
        </p:nvSpPr>
        <p:spPr>
          <a:xfrm>
            <a:off x="5372099" y="4457700"/>
            <a:ext cx="5019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EF3016-159C-51C3-18BF-D4F210237BA0}"/>
              </a:ext>
            </a:extLst>
          </p:cNvPr>
          <p:cNvSpPr/>
          <p:nvPr/>
        </p:nvSpPr>
        <p:spPr>
          <a:xfrm>
            <a:off x="1876426" y="5372100"/>
            <a:ext cx="3219450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600 000 000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713C0D-E42D-3110-008B-7F28FDBA5C79}"/>
              </a:ext>
            </a:extLst>
          </p:cNvPr>
          <p:cNvSpPr txBox="1"/>
          <p:nvPr/>
        </p:nvSpPr>
        <p:spPr>
          <a:xfrm>
            <a:off x="5305424" y="5448300"/>
            <a:ext cx="6448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786809" y="60605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594884" y="563526"/>
            <a:ext cx="9739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Viết các số sau rồi cho biết mỗi số có bao nhiêu chữ số, mỗi số có bao nhiêu chữ số 0.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874156-7642-8038-6921-49A038498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91618"/>
            <a:ext cx="10420350" cy="179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6EA9FF-45BD-195E-8C7C-315CF57AA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57212"/>
            <a:ext cx="4267200" cy="1019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34BB0A-340C-6A6F-063B-C3A28B0BD1E1}"/>
              </a:ext>
            </a:extLst>
          </p:cNvPr>
          <p:cNvSpPr txBox="1"/>
          <p:nvPr/>
        </p:nvSpPr>
        <p:spPr>
          <a:xfrm>
            <a:off x="5067299" y="71437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9354D-3026-A0F8-0454-CF07CDBB4ADA}"/>
              </a:ext>
            </a:extLst>
          </p:cNvPr>
          <p:cNvSpPr txBox="1"/>
          <p:nvPr/>
        </p:nvSpPr>
        <p:spPr>
          <a:xfrm>
            <a:off x="3733799" y="1704975"/>
            <a:ext cx="5495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80 000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70A3E8-3039-3C34-6467-C64C32600866}"/>
              </a:ext>
            </a:extLst>
          </p:cNvPr>
          <p:cNvCxnSpPr>
            <a:cxnSpLocks/>
          </p:cNvCxnSpPr>
          <p:nvPr/>
        </p:nvCxnSpPr>
        <p:spPr>
          <a:xfrm>
            <a:off x="6019800" y="1323975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BBA6AFE-3FB0-3E11-6295-1405B7835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3381375"/>
            <a:ext cx="41910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5CE1E9-4D5D-EC8C-6697-6231779757AA}"/>
              </a:ext>
            </a:extLst>
          </p:cNvPr>
          <p:cNvSpPr txBox="1"/>
          <p:nvPr/>
        </p:nvSpPr>
        <p:spPr>
          <a:xfrm>
            <a:off x="5124449" y="36385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60 000 000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672BFF-3C5A-0D89-DF40-E5FEC36FAEBD}"/>
              </a:ext>
            </a:extLst>
          </p:cNvPr>
          <p:cNvSpPr txBox="1"/>
          <p:nvPr/>
        </p:nvSpPr>
        <p:spPr>
          <a:xfrm>
            <a:off x="3914775" y="4705350"/>
            <a:ext cx="5829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60 000 000 có 8 chữ số và có 7 chữ số 0.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724A35-77EF-19B3-D469-1842373CA6FF}"/>
              </a:ext>
            </a:extLst>
          </p:cNvPr>
          <p:cNvCxnSpPr>
            <a:cxnSpLocks/>
          </p:cNvCxnSpPr>
          <p:nvPr/>
        </p:nvCxnSpPr>
        <p:spPr>
          <a:xfrm>
            <a:off x="6534150" y="43243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2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34BB0A-340C-6A6F-063B-C3A28B0BD1E1}"/>
              </a:ext>
            </a:extLst>
          </p:cNvPr>
          <p:cNvSpPr txBox="1"/>
          <p:nvPr/>
        </p:nvSpPr>
        <p:spPr>
          <a:xfrm>
            <a:off x="5581649" y="65722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32 000 000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9354D-3026-A0F8-0454-CF07CDBB4ADA}"/>
              </a:ext>
            </a:extLst>
          </p:cNvPr>
          <p:cNvSpPr txBox="1"/>
          <p:nvPr/>
        </p:nvSpPr>
        <p:spPr>
          <a:xfrm>
            <a:off x="4914898" y="1733550"/>
            <a:ext cx="5905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32 000 000 có 8 chữ số và có 6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70A3E8-3039-3C34-6467-C64C32600866}"/>
              </a:ext>
            </a:extLst>
          </p:cNvPr>
          <p:cNvCxnSpPr>
            <a:cxnSpLocks/>
          </p:cNvCxnSpPr>
          <p:nvPr/>
        </p:nvCxnSpPr>
        <p:spPr>
          <a:xfrm>
            <a:off x="7200900" y="13525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C0B55C2-4091-1544-7482-5746575C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438150"/>
            <a:ext cx="4905375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D157B6-D2D0-9AC4-8A93-EB9D79C2C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38525"/>
            <a:ext cx="4191000" cy="1047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096C34-37C4-690E-6374-C3A002C213F2}"/>
              </a:ext>
            </a:extLst>
          </p:cNvPr>
          <p:cNvSpPr txBox="1"/>
          <p:nvPr/>
        </p:nvSpPr>
        <p:spPr>
          <a:xfrm>
            <a:off x="5124449" y="36385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4 000 000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CDE76-DE60-71E9-6A94-D1779058A471}"/>
              </a:ext>
            </a:extLst>
          </p:cNvPr>
          <p:cNvSpPr txBox="1"/>
          <p:nvPr/>
        </p:nvSpPr>
        <p:spPr>
          <a:xfrm>
            <a:off x="3981449" y="4705350"/>
            <a:ext cx="5762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4 000 000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AF5B54-95BE-08B3-D261-0F1896258DF9}"/>
              </a:ext>
            </a:extLst>
          </p:cNvPr>
          <p:cNvCxnSpPr>
            <a:cxnSpLocks/>
          </p:cNvCxnSpPr>
          <p:nvPr/>
        </p:nvCxnSpPr>
        <p:spPr>
          <a:xfrm>
            <a:off x="6534150" y="43243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25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34BB0A-340C-6A6F-063B-C3A28B0BD1E1}"/>
              </a:ext>
            </a:extLst>
          </p:cNvPr>
          <p:cNvSpPr txBox="1"/>
          <p:nvPr/>
        </p:nvSpPr>
        <p:spPr>
          <a:xfrm>
            <a:off x="5581649" y="65722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500 000 000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9354D-3026-A0F8-0454-CF07CDBB4ADA}"/>
              </a:ext>
            </a:extLst>
          </p:cNvPr>
          <p:cNvSpPr txBox="1"/>
          <p:nvPr/>
        </p:nvSpPr>
        <p:spPr>
          <a:xfrm>
            <a:off x="4914898" y="1733550"/>
            <a:ext cx="5905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500 000 000 có 9 chữ số và có 8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70A3E8-3039-3C34-6467-C64C32600866}"/>
              </a:ext>
            </a:extLst>
          </p:cNvPr>
          <p:cNvCxnSpPr>
            <a:cxnSpLocks/>
          </p:cNvCxnSpPr>
          <p:nvPr/>
        </p:nvCxnSpPr>
        <p:spPr>
          <a:xfrm>
            <a:off x="7200900" y="13525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90CCE29-43AD-5B6E-B685-6B45215E5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47687"/>
            <a:ext cx="4171950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4639C3-ADB3-3D47-D996-5E843F29D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3557587"/>
            <a:ext cx="4800600" cy="1076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EAE0DA-DB0A-D0AF-5DEA-124A1E6A7393}"/>
              </a:ext>
            </a:extLst>
          </p:cNvPr>
          <p:cNvSpPr txBox="1"/>
          <p:nvPr/>
        </p:nvSpPr>
        <p:spPr>
          <a:xfrm>
            <a:off x="5476874" y="36766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240 000 000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74D08B-6825-1804-6B88-14C3A8927684}"/>
              </a:ext>
            </a:extLst>
          </p:cNvPr>
          <p:cNvSpPr txBox="1"/>
          <p:nvPr/>
        </p:nvSpPr>
        <p:spPr>
          <a:xfrm>
            <a:off x="4333874" y="4743450"/>
            <a:ext cx="5762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240 000 000 có 9 chữ số và có 7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EEF304-D75B-E964-CC39-00063E4A47A8}"/>
              </a:ext>
            </a:extLst>
          </p:cNvPr>
          <p:cNvCxnSpPr>
            <a:cxnSpLocks/>
          </p:cNvCxnSpPr>
          <p:nvPr/>
        </p:nvCxnSpPr>
        <p:spPr>
          <a:xfrm>
            <a:off x="6886575" y="43624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7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116D07-5B40-76C5-F615-8A7C6EA16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471487"/>
            <a:ext cx="2247900" cy="1133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F16AE4-5E34-37E5-67B9-4FF4F5963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2082874"/>
            <a:ext cx="10744200" cy="1152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099793-A7BF-058C-5A35-E5A36E72F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9" y="3932090"/>
            <a:ext cx="11020425" cy="1368111"/>
          </a:xfrm>
          <a:prstGeom prst="rect">
            <a:avLst/>
          </a:prstGeom>
        </p:spPr>
      </p:pic>
      <p:sp>
        <p:nvSpPr>
          <p:cNvPr id="18" name="Left Brace 17">
            <a:extLst>
              <a:ext uri="{FF2B5EF4-FFF2-40B4-BE49-F238E27FC236}">
                <a16:creationId xmlns:a16="http://schemas.microsoft.com/office/drawing/2014/main" id="{0A7200C1-01D8-0F1B-D126-54AB489C099C}"/>
              </a:ext>
            </a:extLst>
          </p:cNvPr>
          <p:cNvSpPr/>
          <p:nvPr/>
        </p:nvSpPr>
        <p:spPr>
          <a:xfrm rot="16200000">
            <a:off x="2447929" y="2433637"/>
            <a:ext cx="385760" cy="1347790"/>
          </a:xfrm>
          <a:prstGeom prst="leftBrace">
            <a:avLst>
              <a:gd name="adj1" fmla="val 35494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16478A-CC49-80A0-58DB-FDD4BDFED151}"/>
              </a:ext>
            </a:extLst>
          </p:cNvPr>
          <p:cNvSpPr txBox="1"/>
          <p:nvPr/>
        </p:nvSpPr>
        <p:spPr>
          <a:xfrm>
            <a:off x="1409700" y="3333750"/>
            <a:ext cx="238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+ 1 000 000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4D7864F-1DE6-8113-CBE5-1806C63C35D0}"/>
              </a:ext>
            </a:extLst>
          </p:cNvPr>
          <p:cNvSpPr/>
          <p:nvPr/>
        </p:nvSpPr>
        <p:spPr>
          <a:xfrm>
            <a:off x="4524375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3 000 000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2C83D77-4A73-40AE-3F85-0579CB117E65}"/>
              </a:ext>
            </a:extLst>
          </p:cNvPr>
          <p:cNvSpPr/>
          <p:nvPr/>
        </p:nvSpPr>
        <p:spPr>
          <a:xfrm>
            <a:off x="7800975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5 000 000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775496E-A925-B953-F425-B829D7353B2D}"/>
              </a:ext>
            </a:extLst>
          </p:cNvPr>
          <p:cNvSpPr/>
          <p:nvPr/>
        </p:nvSpPr>
        <p:spPr>
          <a:xfrm>
            <a:off x="9486900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6 000 000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B207A68-506E-D338-CE70-A0364AB9BA78}"/>
              </a:ext>
            </a:extLst>
          </p:cNvPr>
          <p:cNvSpPr/>
          <p:nvPr/>
        </p:nvSpPr>
        <p:spPr>
          <a:xfrm>
            <a:off x="2752725" y="4476750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20 000 000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B93C552-B934-C3E3-425D-CB73F9BDAF3B}"/>
              </a:ext>
            </a:extLst>
          </p:cNvPr>
          <p:cNvSpPr/>
          <p:nvPr/>
        </p:nvSpPr>
        <p:spPr>
          <a:xfrm>
            <a:off x="6191250" y="4524375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40 000 000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293DDB3-0814-00F2-72A4-D557DB08447E}"/>
              </a:ext>
            </a:extLst>
          </p:cNvPr>
          <p:cNvSpPr/>
          <p:nvPr/>
        </p:nvSpPr>
        <p:spPr>
          <a:xfrm>
            <a:off x="7829550" y="4505325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50 000 000</a:t>
            </a:r>
          </a:p>
        </p:txBody>
      </p:sp>
    </p:spTree>
    <p:extLst>
      <p:ext uri="{BB962C8B-B14F-4D97-AF65-F5344CB8AC3E}">
        <p14:creationId xmlns:p14="http://schemas.microsoft.com/office/powerpoint/2010/main" val="118274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583712" y="754957"/>
            <a:ext cx="6539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Viết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số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: </a:t>
            </a: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Hai mươi lăm nghìn năm trăm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2721935" y="2349126"/>
            <a:ext cx="568290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25 500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D67291B-0990-C583-E743-134A0ED38DC8}"/>
              </a:ext>
            </a:extLst>
          </p:cNvPr>
          <p:cNvSpPr/>
          <p:nvPr/>
        </p:nvSpPr>
        <p:spPr>
          <a:xfrm>
            <a:off x="377234" y="58700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8BBB89-E4E2-90AC-A9AF-4E224E32143B}"/>
              </a:ext>
            </a:extLst>
          </p:cNvPr>
          <p:cNvSpPr txBox="1"/>
          <p:nvPr/>
        </p:nvSpPr>
        <p:spPr>
          <a:xfrm>
            <a:off x="1219200" y="620676"/>
            <a:ext cx="1011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Nói cho bạn nghe giá bán của một số đồ vật sau: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4DAD01-0115-E00A-5C3E-00F3A63DF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4" y="1481687"/>
            <a:ext cx="7248525" cy="46000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7932192-FE0F-183C-3DFC-5E4B7F1FF53D}"/>
              </a:ext>
            </a:extLst>
          </p:cNvPr>
          <p:cNvGrpSpPr/>
          <p:nvPr/>
        </p:nvGrpSpPr>
        <p:grpSpPr>
          <a:xfrm>
            <a:off x="549239" y="1793285"/>
            <a:ext cx="2479711" cy="1130889"/>
            <a:chOff x="6856" y="7538"/>
            <a:chExt cx="24894" cy="7945"/>
          </a:xfrm>
          <a:solidFill>
            <a:srgbClr val="FFE6E8"/>
          </a:solidFill>
        </p:grpSpPr>
        <p:sp>
          <p:nvSpPr>
            <p:cNvPr id="8" name="Rounded Rectangular Callout 2">
              <a:extLst>
                <a:ext uri="{FF2B5EF4-FFF2-40B4-BE49-F238E27FC236}">
                  <a16:creationId xmlns:a16="http://schemas.microsoft.com/office/drawing/2014/main" id="{23DC6220-0651-68F7-FC8C-8EBDB23D7B64}"/>
                </a:ext>
              </a:extLst>
            </p:cNvPr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 Box 27">
              <a:extLst>
                <a:ext uri="{FF2B5EF4-FFF2-40B4-BE49-F238E27FC236}">
                  <a16:creationId xmlns:a16="http://schemas.microsoft.com/office/drawing/2014/main" id="{22EF5DBC-42DA-6E84-5DC4-8E2DF86E429F}"/>
                </a:ext>
              </a:extLst>
            </p:cNvPr>
            <p:cNvSpPr txBox="1"/>
            <p:nvPr/>
          </p:nvSpPr>
          <p:spPr>
            <a:xfrm>
              <a:off x="7286" y="7815"/>
              <a:ext cx="23695" cy="7668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mốt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68CE1B-7D9D-9C7E-2899-E11185ED548D}"/>
              </a:ext>
            </a:extLst>
          </p:cNvPr>
          <p:cNvGrpSpPr/>
          <p:nvPr/>
        </p:nvGrpSpPr>
        <p:grpSpPr>
          <a:xfrm>
            <a:off x="8797889" y="1517061"/>
            <a:ext cx="2784511" cy="692740"/>
            <a:chOff x="6856" y="7538"/>
            <a:chExt cx="24894" cy="7481"/>
          </a:xfrm>
          <a:solidFill>
            <a:srgbClr val="FFE6E8"/>
          </a:solidFill>
        </p:grpSpPr>
        <p:sp>
          <p:nvSpPr>
            <p:cNvPr id="11" name="Rounded Rectangular Callout 2">
              <a:extLst>
                <a:ext uri="{FF2B5EF4-FFF2-40B4-BE49-F238E27FC236}">
                  <a16:creationId xmlns:a16="http://schemas.microsoft.com/office/drawing/2014/main" id="{00662246-C880-8FF1-0301-F6A554E84228}"/>
                </a:ext>
              </a:extLst>
            </p:cNvPr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 Box 27">
              <a:extLst>
                <a:ext uri="{FF2B5EF4-FFF2-40B4-BE49-F238E27FC236}">
                  <a16:creationId xmlns:a16="http://schemas.microsoft.com/office/drawing/2014/main" id="{77F4A3AC-CE9E-329D-F005-E674B7A13A71}"/>
                </a:ext>
              </a:extLst>
            </p:cNvPr>
            <p:cNvSpPr txBox="1"/>
            <p:nvPr/>
          </p:nvSpPr>
          <p:spPr>
            <a:xfrm>
              <a:off x="7286" y="7815"/>
              <a:ext cx="23695" cy="670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Chín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77106B-81B3-8B86-669D-74F2A1364AE6}"/>
              </a:ext>
            </a:extLst>
          </p:cNvPr>
          <p:cNvGrpSpPr/>
          <p:nvPr/>
        </p:nvGrpSpPr>
        <p:grpSpPr>
          <a:xfrm>
            <a:off x="377789" y="3812585"/>
            <a:ext cx="2479711" cy="1064843"/>
            <a:chOff x="6856" y="7538"/>
            <a:chExt cx="24894" cy="7481"/>
          </a:xfrm>
          <a:solidFill>
            <a:srgbClr val="FFE6E8"/>
          </a:solidFill>
        </p:grpSpPr>
        <p:sp>
          <p:nvSpPr>
            <p:cNvPr id="14" name="Rounded Rectangular Callout 2">
              <a:extLst>
                <a:ext uri="{FF2B5EF4-FFF2-40B4-BE49-F238E27FC236}">
                  <a16:creationId xmlns:a16="http://schemas.microsoft.com/office/drawing/2014/main" id="{34D96106-A56B-12DC-D62D-12050D3D5B91}"/>
                </a:ext>
              </a:extLst>
            </p:cNvPr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 Box 27">
              <a:extLst>
                <a:ext uri="{FF2B5EF4-FFF2-40B4-BE49-F238E27FC236}">
                  <a16:creationId xmlns:a16="http://schemas.microsoft.com/office/drawing/2014/main" id="{488E754C-8C4F-4392-1B61-D81B07915AC5}"/>
                </a:ext>
              </a:extLst>
            </p:cNvPr>
            <p:cNvSpPr txBox="1"/>
            <p:nvPr/>
          </p:nvSpPr>
          <p:spPr>
            <a:xfrm>
              <a:off x="7286" y="7815"/>
              <a:ext cx="23695" cy="670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hai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101283-BD9D-B47D-07F2-22E24AA1DED5}"/>
              </a:ext>
            </a:extLst>
          </p:cNvPr>
          <p:cNvGrpSpPr/>
          <p:nvPr/>
        </p:nvGrpSpPr>
        <p:grpSpPr>
          <a:xfrm>
            <a:off x="9264614" y="3926885"/>
            <a:ext cx="2765461" cy="835676"/>
            <a:chOff x="6856" y="7538"/>
            <a:chExt cx="24894" cy="5871"/>
          </a:xfrm>
          <a:solidFill>
            <a:srgbClr val="FFE6E8"/>
          </a:solidFill>
        </p:grpSpPr>
        <p:sp>
          <p:nvSpPr>
            <p:cNvPr id="17" name="Rounded Rectangular Callout 2">
              <a:extLst>
                <a:ext uri="{FF2B5EF4-FFF2-40B4-BE49-F238E27FC236}">
                  <a16:creationId xmlns:a16="http://schemas.microsoft.com/office/drawing/2014/main" id="{FD9140F6-2CC5-FAA9-67C7-9E481EEEE221}"/>
                </a:ext>
              </a:extLst>
            </p:cNvPr>
            <p:cNvSpPr/>
            <p:nvPr/>
          </p:nvSpPr>
          <p:spPr>
            <a:xfrm>
              <a:off x="6856" y="7538"/>
              <a:ext cx="24894" cy="587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Box 27">
              <a:extLst>
                <a:ext uri="{FF2B5EF4-FFF2-40B4-BE49-F238E27FC236}">
                  <a16:creationId xmlns:a16="http://schemas.microsoft.com/office/drawing/2014/main" id="{698B49FB-FACB-BA18-E799-1CD08E53F907}"/>
                </a:ext>
              </a:extLst>
            </p:cNvPr>
            <p:cNvSpPr txBox="1"/>
            <p:nvPr/>
          </p:nvSpPr>
          <p:spPr>
            <a:xfrm>
              <a:off x="7286" y="7815"/>
              <a:ext cx="23695" cy="497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áu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69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1775637" y="818752"/>
            <a:ext cx="8676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số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sau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thành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tổng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135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780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081" y="3413200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1114425" y="2234826"/>
            <a:ext cx="9163050" cy="3680199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677015" y="4549034"/>
              <a:ext cx="1878684" cy="789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= 100 000 + 30 000 + 5 000 + 700 + 80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1630104" y="762488"/>
            <a:ext cx="8782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5400" b="1" kern="0" dirty="0">
                <a:solidFill>
                  <a:srgbClr val="964618"/>
                </a:solidFill>
                <a:cs typeface="Arial"/>
                <a:sym typeface="Arial"/>
              </a:rPr>
              <a:t>Viết số sau thành tổng:</a:t>
            </a:r>
          </a:p>
          <a:p>
            <a:pPr lvl="0"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964618"/>
                </a:solidFill>
                <a:cs typeface="Arial"/>
                <a:sym typeface="Arial"/>
              </a:rPr>
              <a:t>53 877 </a:t>
            </a:r>
            <a:endParaRPr lang="vi-VN" sz="5400" b="1" kern="0" dirty="0">
              <a:solidFill>
                <a:srgbClr val="964618"/>
              </a:solidFill>
              <a:cs typeface="Arial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866774" y="2200275"/>
            <a:ext cx="8105775" cy="3429000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767657" cy="1245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= 50 000 + 3 000 + 800 + 70 + 7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2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1668" y="1231169"/>
            <a:ext cx="2354690" cy="3578314"/>
            <a:chOff x="111884" y="1341945"/>
            <a:chExt cx="2354690" cy="3578314"/>
          </a:xfrm>
        </p:grpSpPr>
        <p:pic>
          <p:nvPicPr>
            <p:cNvPr id="7" name="그림 77">
              <a:extLst>
                <a:ext uri="{FF2B5EF4-FFF2-40B4-BE49-F238E27FC236}">
                  <a16:creationId xmlns:a16="http://schemas.microsoft.com/office/drawing/2014/main" id="{88C8C507-2204-4182-8C58-48A272AEE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97760" y="1751589"/>
              <a:ext cx="3173977" cy="235469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54BA15B-9BC2-4549-B634-C05534D197C9}"/>
                </a:ext>
              </a:extLst>
            </p:cNvPr>
            <p:cNvSpPr txBox="1"/>
            <p:nvPr/>
          </p:nvSpPr>
          <p:spPr>
            <a:xfrm>
              <a:off x="244975" y="4137066"/>
              <a:ext cx="2113737" cy="78319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 w="3175">
                    <a:solidFill>
                      <a:prstClr val="black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 6</a:t>
              </a:r>
              <a:endParaRPr kumimoji="0" lang="ko-KR" altLang="en-US" sz="40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50" name="Picture 2" descr="Multiplication Sign Png Background Image - Multiplication Clipart Black And  White, Transparent Png - 666x567 PNG - DLF.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9160" y="1090975"/>
            <a:ext cx="1545342" cy="11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vision Symbol clipart - Number, Sign, Yellow, transparent clip 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10960285" y="4516040"/>
            <a:ext cx="1475947" cy="14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그림 64">
            <a:extLst>
              <a:ext uri="{FF2B5EF4-FFF2-40B4-BE49-F238E27FC236}">
                <a16:creationId xmlns:a16="http://schemas.microsoft.com/office/drawing/2014/main" id="{E80C7F47-861F-47DD-82A9-6CE67526E5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1"/>
          <a:stretch/>
        </p:blipFill>
        <p:spPr>
          <a:xfrm flipH="1">
            <a:off x="3316227" y="5179389"/>
            <a:ext cx="3080438" cy="1678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144F15-9009-7267-3B59-CB17136179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8734" y="2029466"/>
            <a:ext cx="7846232" cy="27800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2774BC-3925-3C41-3302-52A8045B354F}"/>
              </a:ext>
            </a:extLst>
          </p:cNvPr>
          <p:cNvSpPr txBox="1"/>
          <p:nvPr/>
        </p:nvSpPr>
        <p:spPr>
          <a:xfrm>
            <a:off x="2841937" y="1419876"/>
            <a:ext cx="8263029" cy="609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tháng 9 năm 2025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446B06-574A-011E-861C-3AD23907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598" y="2475654"/>
            <a:ext cx="655986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CDF249-3EDE-F887-66F8-42BB73FC2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81025"/>
            <a:ext cx="3676770" cy="2547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cartoon of a child with a red tie&#10;&#10;Description automatically generated">
            <a:extLst>
              <a:ext uri="{FF2B5EF4-FFF2-40B4-BE49-F238E27FC236}">
                <a16:creationId xmlns:a16="http://schemas.microsoft.com/office/drawing/2014/main" id="{E967B9D9-884D-06B1-0C24-5F6B980EA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33" y="514350"/>
            <a:ext cx="4528458" cy="3276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BF461F-82D1-CABE-7DE7-D06E2767C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3695266"/>
            <a:ext cx="3290887" cy="2567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cartoon of a child&#10;&#10;Description automatically generated">
            <a:extLst>
              <a:ext uri="{FF2B5EF4-FFF2-40B4-BE49-F238E27FC236}">
                <a16:creationId xmlns:a16="http://schemas.microsoft.com/office/drawing/2014/main" id="{80EE6835-9362-9523-CC0A-03EB6DA7C3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54" y="3266014"/>
            <a:ext cx="4492696" cy="317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7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1F1C79-4620-42AB-936D-34104502B3A3}"/>
              </a:ext>
            </a:extLst>
          </p:cNvPr>
          <p:cNvSpPr txBox="1"/>
          <p:nvPr/>
        </p:nvSpPr>
        <p:spPr>
          <a:xfrm>
            <a:off x="638175" y="1228725"/>
            <a:ext cx="10925175" cy="407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1 000 000 000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331B88-8534-8CD0-75D9-ACD6EAA17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288" y="1838927"/>
            <a:ext cx="5316173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583</Words>
  <Application>Microsoft Office PowerPoint</Application>
  <PresentationFormat>Widescreen</PresentationFormat>
  <Paragraphs>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#9Slide07 HoneyCream</vt:lpstr>
      <vt:lpstr>Arial</vt:lpstr>
      <vt:lpstr>Calibri</vt:lpstr>
      <vt:lpstr>Calibri Light</vt:lpstr>
      <vt:lpstr>Cambria</vt:lpstr>
      <vt:lpstr>Rammetto One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 Vũ</dc:creator>
  <cp:lastModifiedBy>Lan Vũ</cp:lastModifiedBy>
  <cp:revision>1</cp:revision>
  <dcterms:created xsi:type="dcterms:W3CDTF">2025-09-22T02:11:41Z</dcterms:created>
  <dcterms:modified xsi:type="dcterms:W3CDTF">2025-09-22T02:13:39Z</dcterms:modified>
</cp:coreProperties>
</file>