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  <p:sldMasterId id="2147483723" r:id="rId2"/>
    <p:sldMasterId id="2147483735" r:id="rId3"/>
    <p:sldMasterId id="2147483747" r:id="rId4"/>
    <p:sldMasterId id="2147483759" r:id="rId5"/>
  </p:sldMasterIdLst>
  <p:notesMasterIdLst>
    <p:notesMasterId r:id="rId24"/>
  </p:notesMasterIdLst>
  <p:sldIdLst>
    <p:sldId id="735" r:id="rId6"/>
    <p:sldId id="257" r:id="rId7"/>
    <p:sldId id="258" r:id="rId8"/>
    <p:sldId id="721" r:id="rId9"/>
    <p:sldId id="722" r:id="rId10"/>
    <p:sldId id="719" r:id="rId11"/>
    <p:sldId id="724" r:id="rId12"/>
    <p:sldId id="725" r:id="rId13"/>
    <p:sldId id="726" r:id="rId14"/>
    <p:sldId id="727" r:id="rId15"/>
    <p:sldId id="736" r:id="rId16"/>
    <p:sldId id="729" r:id="rId17"/>
    <p:sldId id="730" r:id="rId18"/>
    <p:sldId id="731" r:id="rId19"/>
    <p:sldId id="732" r:id="rId20"/>
    <p:sldId id="733" r:id="rId21"/>
    <p:sldId id="734" r:id="rId22"/>
    <p:sldId id="7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947F8-F05F-4A37-8342-AE0AD2EF9F0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E3522-F2CF-4AAA-8675-CD59D428B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A19B1-2D07-498B-AF92-C052FB2EF8A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2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1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79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55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69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987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https://www.youtube.com/watch?v=YHBqLih80uw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E965F-10E9-47AE-9EC7-64F23E801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297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4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3214-757A-119E-ECBF-1B7A7833F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659BE9-CA94-2B07-859D-9F052B571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5C159-62A2-4405-73AB-289E4BF6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F4A93-3B65-5ABA-1BAB-8E1E1E1AC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84374-D2B1-75E1-D46B-06968FDA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5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4B80-CB5A-74F1-6661-39F126BDF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5FA11-1DF3-CBAD-120A-0E268805D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E072-BE60-97EB-CF2E-85015BC6D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381FB-F940-081E-C7DF-9BE73D80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965C0-FB06-5169-9628-42052417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0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C4A678-7A00-65D4-D632-51B8E2275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CA0DD-25A0-0520-0928-6D3028E00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2EF0A-D9D8-344B-2FE3-99F602AA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5C1AB-F900-A773-3F0F-F887AF66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88EF8-609B-631A-7AED-315E1250B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00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07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97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D381E-B029-D034-1DC8-A73AC7A8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FE28C-5515-2122-6D3C-A3CED5137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CE5D8-FB3F-1FC1-D0A8-392CE7666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F17D-6E0D-0C01-9A11-D7512FED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582BB-0016-33B5-C949-41741E26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892056A-3D00-EF02-63D4-D4B3EF9C1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743" t="27865" r="3626"/>
          <a:stretch/>
        </p:blipFill>
        <p:spPr>
          <a:xfrm>
            <a:off x="0" y="-112296"/>
            <a:ext cx="12192000" cy="69702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B0B0C7C-810C-B86F-E431-719F02025B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03719" y="529389"/>
            <a:ext cx="1413460" cy="14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37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D59A-AD07-A7BF-0655-68E1E9EF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5B054-D3FC-9357-FA3C-CA9DAF595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04093-B1A2-B9FC-1CCE-EF60B0003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53C22-6385-6E7F-AB7A-3A94AB41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CD687-F211-1689-87AC-4C2470A5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536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5736-DF60-42CB-86C8-A26C4107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0B6DB-CEBF-EB43-41D1-57522F679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D2A60-12BB-3351-7DED-B438DDC44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7718D-D91F-ADB4-2C70-5F527F34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5AD19-D9DC-D215-FBD6-5FA9A315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4B63E-5C69-D5B1-10E3-03F70EAC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22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D61A-DF42-22FF-2B70-51946DBA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A78B3-9FF3-1027-BBB3-C5A2A1B32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5D49D-6B59-5491-63D7-B292324DA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460DF-8151-C670-C894-6689BDED8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8770A-9181-F51E-F37C-F95E9E9F5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A41F1-A5E9-6E1B-C9CE-BB9B74A5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6F939-71B3-14CB-FB8E-15D593A29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BC8B1D-5E85-846B-06A1-A111B913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02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ater flowing through a river&#10;&#10;Description automatically generated with medium confidence">
            <a:extLst>
              <a:ext uri="{FF2B5EF4-FFF2-40B4-BE49-F238E27FC236}">
                <a16:creationId xmlns:a16="http://schemas.microsoft.com/office/drawing/2014/main" id="{7E227964-FC33-1106-08A8-A91F18941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7A3F5-F66D-3084-B092-6A14F773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2205B2-89AC-27D9-9B18-96883E05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D9E0B-D4A2-47E4-C9CC-B9D0DC99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4F5F4-6F74-FB4B-9DAE-507024BDF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A0CCF0-19BF-FF6D-59E2-CE18FB35A2ED}"/>
              </a:ext>
            </a:extLst>
          </p:cNvPr>
          <p:cNvSpPr/>
          <p:nvPr userDrawn="1"/>
        </p:nvSpPr>
        <p:spPr>
          <a:xfrm>
            <a:off x="335756" y="217884"/>
            <a:ext cx="11520487" cy="6422232"/>
          </a:xfrm>
          <a:prstGeom prst="roundRect">
            <a:avLst>
              <a:gd name="adj" fmla="val 11354"/>
            </a:avLst>
          </a:prstGeom>
          <a:solidFill>
            <a:schemeClr val="bg1"/>
          </a:solidFill>
          <a:ln w="28575">
            <a:solidFill>
              <a:srgbClr val="67A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664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F90B11-7F99-7A7D-31ED-0C680882D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371C06-8822-0A39-1525-2C5CD64B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B62F1-0F55-FDFC-3D6B-B3DC35A8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754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BD4BD-56A9-FC78-C9D5-4411F5A1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D78DE-9FD7-2276-5A37-2755B6731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807C5-C5C0-5732-705D-27AA006B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E4C58-A866-428A-FCFA-78CAF223B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3696B-F5C6-F783-634A-8DD5A66D8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7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4E15-F4BD-FC91-9CCA-DAF4BBC7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43853-222F-BCD7-0C11-ADE85588B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DE47B-0BEB-8AAD-5B22-DD4664F4F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B9AA9-C28D-ACDC-631C-67E0CE01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05003-76B3-046E-1FBD-BD6FE043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AC230-427A-65BF-523E-8905D35F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648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52557-8BE2-CDCB-483E-E798B08D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F7BBB-9860-D77D-9D5B-EDA3EAC35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15288-965B-DF0A-90BB-F7546EC9C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1D859-126D-385C-1209-154D97BB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6B1D-F0C8-11E0-6528-D3552FF2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1C6FC-9843-9162-3682-FC5B3ED7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3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AFB1A-DE0F-3427-CA7B-37D50243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CDC4F-498B-0C5C-33DF-C04457CE5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31FE6-C19C-C28D-FF59-13571D92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A6829-DE3C-6B79-1819-51B13C09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AE51C-B4E6-C9A8-186B-8E4796CF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7632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B2D7F-E5BF-6280-D04D-C4C138C0C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50AE1-F718-0742-0764-BBA7DED9B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8642E-B759-F852-E2C7-6F18438D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72CF4-F040-156A-C699-88350295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141B6-ECBB-0BCB-503F-39E2B791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44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875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D381E-B029-D034-1DC8-A73AC7A8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FE28C-5515-2122-6D3C-A3CED5137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CE5D8-FB3F-1FC1-D0A8-392CE7666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F17D-6E0D-0C01-9A11-D7512FED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582BB-0016-33B5-C949-41741E26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892056A-3D00-EF02-63D4-D4B3EF9C1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743" t="27865" r="3626"/>
          <a:stretch/>
        </p:blipFill>
        <p:spPr>
          <a:xfrm>
            <a:off x="0" y="-112296"/>
            <a:ext cx="12192000" cy="69702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B0B0C7C-810C-B86F-E431-719F02025B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03719" y="529389"/>
            <a:ext cx="1413460" cy="14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69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D59A-AD07-A7BF-0655-68E1E9EF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5B054-D3FC-9357-FA3C-CA9DAF595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04093-B1A2-B9FC-1CCE-EF60B0003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53C22-6385-6E7F-AB7A-3A94AB41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CD687-F211-1689-87AC-4C2470A5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184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5736-DF60-42CB-86C8-A26C4107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0B6DB-CEBF-EB43-41D1-57522F679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D2A60-12BB-3351-7DED-B438DDC44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7718D-D91F-ADB4-2C70-5F527F34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5AD19-D9DC-D215-FBD6-5FA9A315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4B63E-5C69-D5B1-10E3-03F70EAC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333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D61A-DF42-22FF-2B70-51946DBA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A78B3-9FF3-1027-BBB3-C5A2A1B32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5D49D-6B59-5491-63D7-B292324DA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460DF-8151-C670-C894-6689BDED8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8770A-9181-F51E-F37C-F95E9E9F5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A41F1-A5E9-6E1B-C9CE-BB9B74A5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6F939-71B3-14CB-FB8E-15D593A29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BC8B1D-5E85-846B-06A1-A111B913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94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ater flowing through a river&#10;&#10;Description automatically generated with medium confidence">
            <a:extLst>
              <a:ext uri="{FF2B5EF4-FFF2-40B4-BE49-F238E27FC236}">
                <a16:creationId xmlns:a16="http://schemas.microsoft.com/office/drawing/2014/main" id="{7E227964-FC33-1106-08A8-A91F18941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7A3F5-F66D-3084-B092-6A14F773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2205B2-89AC-27D9-9B18-96883E05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D9E0B-D4A2-47E4-C9CC-B9D0DC99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4F5F4-6F74-FB4B-9DAE-507024BDF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A0CCF0-19BF-FF6D-59E2-CE18FB35A2ED}"/>
              </a:ext>
            </a:extLst>
          </p:cNvPr>
          <p:cNvSpPr/>
          <p:nvPr userDrawn="1"/>
        </p:nvSpPr>
        <p:spPr>
          <a:xfrm>
            <a:off x="335756" y="217884"/>
            <a:ext cx="11520487" cy="6422232"/>
          </a:xfrm>
          <a:prstGeom prst="roundRect">
            <a:avLst>
              <a:gd name="adj" fmla="val 11354"/>
            </a:avLst>
          </a:prstGeom>
          <a:solidFill>
            <a:schemeClr val="bg1"/>
          </a:solidFill>
          <a:ln w="28575">
            <a:solidFill>
              <a:srgbClr val="67A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452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C6EDA-D735-8F49-5C55-7AD091167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B6A68-5686-713E-B608-C87A40B04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7F0DE-4372-4D45-D7D8-56A6EBE8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B76ED-C61C-E786-15E2-78F3E129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6F1A6-3CE4-8195-3B3E-7F652A40A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40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F90B11-7F99-7A7D-31ED-0C680882D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371C06-8822-0A39-1525-2C5CD64B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B62F1-0F55-FDFC-3D6B-B3DC35A8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495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4E15-F4BD-FC91-9CCA-DAF4BBC7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43853-222F-BCD7-0C11-ADE85588B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DE47B-0BEB-8AAD-5B22-DD4664F4F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B9AA9-C28D-ACDC-631C-67E0CE01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05003-76B3-046E-1FBD-BD6FE043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AC230-427A-65BF-523E-8905D35F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854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52557-8BE2-CDCB-483E-E798B08D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F7BBB-9860-D77D-9D5B-EDA3EAC35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15288-965B-DF0A-90BB-F7546EC9C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1D859-126D-385C-1209-154D97BB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6B1D-F0C8-11E0-6528-D3552FF2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1C6FC-9843-9162-3682-FC5B3ED7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133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AFB1A-DE0F-3427-CA7B-37D50243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CDC4F-498B-0C5C-33DF-C04457CE5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31FE6-C19C-C28D-FF59-13571D92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A6829-DE3C-6B79-1819-51B13C09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AE51C-B4E6-C9A8-186B-8E4796CF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508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B2D7F-E5BF-6280-D04D-C4C138C0C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50AE1-F718-0742-0764-BBA7DED9B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8642E-B759-F852-E2C7-6F18438D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72CF4-F040-156A-C699-88350295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141B6-ECBB-0BCB-503F-39E2B791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18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42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D381E-B029-D034-1DC8-A73AC7A8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FE28C-5515-2122-6D3C-A3CED5137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CE5D8-FB3F-1FC1-D0A8-392CE7666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F17D-6E0D-0C01-9A11-D7512FED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582BB-0016-33B5-C949-41741E26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892056A-3D00-EF02-63D4-D4B3EF9C1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743" t="27865" r="3626"/>
          <a:stretch/>
        </p:blipFill>
        <p:spPr>
          <a:xfrm>
            <a:off x="0" y="-112296"/>
            <a:ext cx="12192000" cy="69702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B0B0C7C-810C-B86F-E431-719F02025B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03719" y="529389"/>
            <a:ext cx="1413460" cy="14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41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D59A-AD07-A7BF-0655-68E1E9EF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5B054-D3FC-9357-FA3C-CA9DAF595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04093-B1A2-B9FC-1CCE-EF60B0003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53C22-6385-6E7F-AB7A-3A94AB41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CD687-F211-1689-87AC-4C2470A5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0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5736-DF60-42CB-86C8-A26C4107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0B6DB-CEBF-EB43-41D1-57522F679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D2A60-12BB-3351-7DED-B438DDC44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7718D-D91F-ADB4-2C70-5F527F34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5AD19-D9DC-D215-FBD6-5FA9A315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4B63E-5C69-D5B1-10E3-03F70EAC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330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D61A-DF42-22FF-2B70-51946DBA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A78B3-9FF3-1027-BBB3-C5A2A1B32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5D49D-6B59-5491-63D7-B292324DA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460DF-8151-C670-C894-6689BDED8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8770A-9181-F51E-F37C-F95E9E9F5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A41F1-A5E9-6E1B-C9CE-BB9B74A5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6F939-71B3-14CB-FB8E-15D593A29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BC8B1D-5E85-846B-06A1-A111B913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745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89670-F52E-B052-62D7-FFE7FD1C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2A180-68AF-7CE6-E74F-C7D5672C8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1351A-B8E6-D731-996D-B02265475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9B8AB-6E8E-A3F5-B325-615764A23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A6079-8136-4592-197C-EB748E6E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D3984-F12B-014B-3504-87958751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27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ater flowing through a river&#10;&#10;Description automatically generated with medium confidence">
            <a:extLst>
              <a:ext uri="{FF2B5EF4-FFF2-40B4-BE49-F238E27FC236}">
                <a16:creationId xmlns:a16="http://schemas.microsoft.com/office/drawing/2014/main" id="{7E227964-FC33-1106-08A8-A91F18941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7A3F5-F66D-3084-B092-6A14F773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2205B2-89AC-27D9-9B18-96883E05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D9E0B-D4A2-47E4-C9CC-B9D0DC99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4F5F4-6F74-FB4B-9DAE-507024BDF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A0CCF0-19BF-FF6D-59E2-CE18FB35A2ED}"/>
              </a:ext>
            </a:extLst>
          </p:cNvPr>
          <p:cNvSpPr/>
          <p:nvPr userDrawn="1"/>
        </p:nvSpPr>
        <p:spPr>
          <a:xfrm>
            <a:off x="335756" y="217884"/>
            <a:ext cx="11520487" cy="6422232"/>
          </a:xfrm>
          <a:prstGeom prst="roundRect">
            <a:avLst>
              <a:gd name="adj" fmla="val 11354"/>
            </a:avLst>
          </a:prstGeom>
          <a:solidFill>
            <a:schemeClr val="bg1"/>
          </a:solidFill>
          <a:ln w="28575">
            <a:solidFill>
              <a:srgbClr val="67A7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36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F90B11-7F99-7A7D-31ED-0C680882D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371C06-8822-0A39-1525-2C5CD64B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B62F1-0F55-FDFC-3D6B-B3DC35A8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5285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4E15-F4BD-FC91-9CCA-DAF4BBC7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43853-222F-BCD7-0C11-ADE85588B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DE47B-0BEB-8AAD-5B22-DD4664F4F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B9AA9-C28D-ACDC-631C-67E0CE01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05003-76B3-046E-1FBD-BD6FE043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AC230-427A-65BF-523E-8905D35F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87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52557-8BE2-CDCB-483E-E798B08D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F7BBB-9860-D77D-9D5B-EDA3EAC35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15288-965B-DF0A-90BB-F7546EC9C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1D859-126D-385C-1209-154D97BB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6B1D-F0C8-11E0-6528-D3552FF2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1C6FC-9843-9162-3682-FC5B3ED7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445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AFB1A-DE0F-3427-CA7B-37D50243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CDC4F-498B-0C5C-33DF-C04457CE5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31FE6-C19C-C28D-FF59-13571D92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A6829-DE3C-6B79-1819-51B13C09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AE51C-B4E6-C9A8-186B-8E4796CF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026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B2D7F-E5BF-6280-D04D-C4C138C0C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50AE1-F718-0742-0764-BBA7DED9B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8642E-B759-F852-E2C7-6F18438D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D9F10-B468-4B07-982D-64138E90A30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72CF4-F040-156A-C699-88350295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141B6-ECBB-0BCB-503F-39E2B791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389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163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69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13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95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D16E-B7E4-5A8A-8923-B5F5997C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602A2-9EED-65B8-651F-201C54B48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7FB26-0035-142C-7319-12D358218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0DD34-04D5-8BCB-81FA-AC593CA9C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3ED10-3F55-75F5-B0DA-9C14D25F9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EBED44-38E1-6DD4-021D-97E1E32DC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437252-E93A-0B6F-154F-5BAEDD5E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762A67-94AB-4960-C92A-4BDC0660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82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56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7649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298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9876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7623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4442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366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D3B3C-CC2B-77BD-86CE-C33FA4CD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B25E0-1E13-23D8-66F5-26610A30F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3E579-0BFF-11AD-9944-B4A329EE5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23E8-8055-C0F5-2A43-51143C78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9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9EDA43-6C1D-D47E-2AD6-C525E806F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BBD1F-0CED-26FE-35C0-F0BD20D30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19D6A-563F-81D7-A813-5ABD6CBC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0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4D8AA-9BD5-0297-3A1F-778C005F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B33A-D8DC-AA17-1053-7838FEB1D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BFCC3-1A00-FA34-1389-4D7B8E42D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65036-BFE7-57B6-4D52-7B3D3963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5F106-8BA1-8B1A-3D3A-BE582E6DA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0656A-74C8-41BE-1CCA-D7256B27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6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B7A4-F058-B950-D08A-71B5D7E79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7D0EB-5AFB-84EA-F673-B3F00A9AF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2FD4B-DCC8-6801-EB7E-2D05A86CA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16BE8-6225-5EA0-9EFA-B6513390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6646D-4FA9-462F-A372-0DCB0453DE0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BD486-5865-3A8C-9AB6-D4ABE04E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61D7F-9CCD-1F0A-B559-E0C8A630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0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F2E71EF-3471-1DA8-5FC2-A115CD809B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0AFCA4-1496-EED1-6DEC-DFD068BC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068CB-4CEB-B680-F253-7F69CE38B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C6344-4015-4F46-21BE-F98F6F518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6646D-4FA9-462F-A372-0DCB0453DE0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DB7ED-E1CD-39C7-B896-3E9D8E3EB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2BAD-128A-FEB1-BAA1-DF665CFA8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C3D7C-9AAA-4E28-A7E7-F73A8EB45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1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EA003CDA-CB0C-F29A-4DA5-22920A130C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3AD843-28A1-9626-C9C3-9699CE62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B451D-18B4-407C-75E8-934A1C2F6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57B2F-AA3E-5E41-13A5-AD60D697C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5B078-F401-3E4F-C73A-34CFDBAB8F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57800" y="-201549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95237A-A20A-940F-182A-B127FBD6B5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0" y="-2041887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3982D1-83F6-2F5C-C30A-AB4ECAC251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57800" y="2148567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3971A0-492E-8F5D-A5EF-CDE34192E4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0" y="212217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6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EA003CDA-CB0C-F29A-4DA5-22920A130C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3AD843-28A1-9626-C9C3-9699CE62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B451D-18B4-407C-75E8-934A1C2F6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57B2F-AA3E-5E41-13A5-AD60D697C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5B078-F401-3E4F-C73A-34CFDBAB8F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57800" y="-201549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95237A-A20A-940F-182A-B127FBD6B5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0" y="-2041887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3982D1-83F6-2F5C-C30A-AB4ECAC251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57800" y="2148567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3971A0-492E-8F5D-A5EF-CDE34192E4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0" y="212217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0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EA003CDA-CB0C-F29A-4DA5-22920A130C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3AD843-28A1-9626-C9C3-9699CE62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B451D-18B4-407C-75E8-934A1C2F6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57B2F-AA3E-5E41-13A5-AD60D697C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19479-3F4B-49D4-8278-0D4FA149A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5B078-F401-3E4F-C73A-34CFDBAB8F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57800" y="-201549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95237A-A20A-940F-182A-B127FBD6B5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0" y="-2041887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3982D1-83F6-2F5C-C30A-AB4ECAC251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57800" y="2148567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3971A0-492E-8F5D-A5EF-CDE34192E4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0" y="212217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2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90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6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6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903" y="-857250"/>
            <a:ext cx="12448903" cy="811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WordArt 4"/>
          <p:cNvSpPr>
            <a:spLocks noChangeArrowheads="1" noChangeShapeType="1"/>
          </p:cNvSpPr>
          <p:nvPr/>
        </p:nvSpPr>
        <p:spPr bwMode="auto">
          <a:xfrm>
            <a:off x="2695977" y="1670570"/>
            <a:ext cx="7812088" cy="13858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-477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WELLCOME TO OUR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CLASS </a:t>
            </a:r>
            <a:r>
              <a:rPr kumimoji="0" lang="en-US" sz="4000" b="1" i="0" u="none" strike="noStrike" kern="10" cap="none" spc="0" normalizeH="0" baseline="0" noProof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5A4</a:t>
            </a:r>
            <a:endParaRPr kumimoji="0" lang="en-US" sz="4000" b="1" i="0" u="none" strike="noStrike" kern="10" cap="none" spc="0" normalizeH="0" baseline="0" noProof="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892" name="WordArt 5"/>
          <p:cNvSpPr>
            <a:spLocks noChangeArrowheads="1" noChangeShapeType="1"/>
          </p:cNvSpPr>
          <p:nvPr/>
        </p:nvSpPr>
        <p:spPr bwMode="auto">
          <a:xfrm>
            <a:off x="3808414" y="3200400"/>
            <a:ext cx="4649787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0" cap="none" spc="0" normalizeH="0" baseline="0" noProof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13122" y="4210409"/>
            <a:ext cx="411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Lào Cai, </a:t>
            </a:r>
            <a:r>
              <a:rPr kumimoji="0" lang="en-US" alt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ngày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15 </a:t>
            </a:r>
            <a:r>
              <a:rPr kumimoji="0" lang="en-US" alt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tháng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9 </a:t>
            </a:r>
            <a:r>
              <a:rPr kumimoji="0" lang="en-US" alt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năm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2025</a:t>
            </a:r>
            <a:endParaRPr kumimoji="0" lang="en-US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894" name="TextBox 1"/>
          <p:cNvSpPr txBox="1">
            <a:spLocks noChangeArrowheads="1"/>
          </p:cNvSpPr>
          <p:nvPr/>
        </p:nvSpPr>
        <p:spPr bwMode="auto">
          <a:xfrm>
            <a:off x="1524001" y="233364"/>
            <a:ext cx="31661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BAC LENH PRIMARY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SCHOOL</a:t>
            </a:r>
          </a:p>
        </p:txBody>
      </p:sp>
      <p:pic>
        <p:nvPicPr>
          <p:cNvPr id="7" name="图片 4108" descr="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6" y="1949634"/>
            <a:ext cx="14843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108" descr="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189" y="3025775"/>
            <a:ext cx="14843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37865" y="4941948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Giáo</a:t>
            </a:r>
            <a:r>
              <a:rPr lang="en-US" b="1" i="1" dirty="0" smtClean="0"/>
              <a:t> </a:t>
            </a:r>
            <a:r>
              <a:rPr lang="en-US" b="1" i="1" dirty="0" err="1" smtClean="0"/>
              <a:t>viên</a:t>
            </a:r>
            <a:r>
              <a:rPr lang="en-US" b="1" i="1" dirty="0" smtClean="0"/>
              <a:t>: </a:t>
            </a:r>
            <a:r>
              <a:rPr lang="en-US" b="1" i="1" dirty="0" err="1" smtClean="0"/>
              <a:t>Nguyễn</a:t>
            </a:r>
            <a:r>
              <a:rPr lang="en-US" b="1" i="1" dirty="0" smtClean="0"/>
              <a:t> </a:t>
            </a:r>
            <a:r>
              <a:rPr lang="en-US" b="1" i="1" dirty="0" err="1" smtClean="0"/>
              <a:t>Thị</a:t>
            </a:r>
            <a:r>
              <a:rPr lang="en-US" b="1" i="1" dirty="0" smtClean="0"/>
              <a:t> </a:t>
            </a:r>
            <a:r>
              <a:rPr lang="en-US" b="1" i="1" dirty="0" err="1" smtClean="0"/>
              <a:t>Vinh</a:t>
            </a:r>
            <a:r>
              <a:rPr lang="en-US" b="1" i="1" dirty="0" smtClean="0"/>
              <a:t> </a:t>
            </a:r>
            <a:r>
              <a:rPr lang="en-US" b="1" i="1" dirty="0" err="1" smtClean="0"/>
              <a:t>Hoa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09703518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E80E-C112-153A-69E7-9A9BAA4A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46B3C-3EAB-2127-21E9-1179CB23A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8" y="3186545"/>
            <a:ext cx="6068386" cy="3426980"/>
          </a:xfrm>
          <a:prstGeom prst="rect">
            <a:avLst/>
          </a:prstGeom>
        </p:spPr>
      </p:pic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81F205EF-08D0-7329-C8D0-C64E511F0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" t="28296" r="8344"/>
          <a:stretch/>
        </p:blipFill>
        <p:spPr>
          <a:xfrm>
            <a:off x="838200" y="110810"/>
            <a:ext cx="4420235" cy="650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6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728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28581" y="3252313"/>
                <a:ext cx="8886265" cy="1143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 phần đất liền của nước ta, đồi núi chiếm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28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GB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lãnh thổ, chủ yếu là đồi</a:t>
                </a:r>
                <a:r>
                  <a:rPr lang="en-GB" sz="2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núi thấp</a:t>
                </a:r>
                <a:endPara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581" y="3252313"/>
                <a:ext cx="8886265" cy="1143518"/>
              </a:xfrm>
              <a:prstGeom prst="rect">
                <a:avLst/>
              </a:prstGeom>
              <a:blipFill>
                <a:blip r:embed="rId3"/>
                <a:stretch>
                  <a:fillRect l="-1440" b="-14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328581" y="4320948"/>
            <a:ext cx="86576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dãy núi có hai hướng chính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ây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ắc –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 và vòng cung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28582" y="5200172"/>
                <a:ext cx="8496300" cy="1143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 bằng chiếm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GB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lãnh thổ, địa hình thấp và tương đối bằng </a:t>
                </a:r>
                <a:r>
                  <a:rPr lang="vi-VN" sz="28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phẳng</a:t>
                </a:r>
                <a:endPara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582" y="5200172"/>
                <a:ext cx="8496300" cy="1143518"/>
              </a:xfrm>
              <a:prstGeom prst="rect">
                <a:avLst/>
              </a:prstGeom>
              <a:blipFill>
                <a:blip r:embed="rId4"/>
                <a:stretch>
                  <a:fillRect l="-1506" r="-2080" b="-13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6859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Việt Nam Đi Để Yêu  Wonders of Vietnam_v720P">
            <a:hlinkClick r:id="" action="ppaction://media"/>
            <a:extLst>
              <a:ext uri="{FF2B5EF4-FFF2-40B4-BE49-F238E27FC236}">
                <a16:creationId xmlns:a16="http://schemas.microsoft.com/office/drawing/2014/main" id="{9428AA94-7A52-1162-AE30-801B92B555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3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30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97C7EF-087C-8777-E5B2-BDA652D7DD40}"/>
              </a:ext>
            </a:extLst>
          </p:cNvPr>
          <p:cNvSpPr txBox="1"/>
          <p:nvPr/>
        </p:nvSpPr>
        <p:spPr>
          <a:xfrm>
            <a:off x="788524" y="673765"/>
            <a:ext cx="10316356" cy="97215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Những dãy núi theo hướng Tây Bắc – Đông Nam: Hoàng Liên Sơn, Tam Điệp, Trường Sơn,…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mountain range with clouds above&#10;&#10;Description automatically generated">
            <a:extLst>
              <a:ext uri="{FF2B5EF4-FFF2-40B4-BE49-F238E27FC236}">
                <a16:creationId xmlns:a16="http://schemas.microsoft.com/office/drawing/2014/main" id="{258C05FE-11CE-DCB7-2782-0B89E6310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76" y="1767180"/>
            <a:ext cx="8659906" cy="4243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FC027-7DFA-431D-0870-CEFDFCCC6611}"/>
              </a:ext>
            </a:extLst>
          </p:cNvPr>
          <p:cNvSpPr txBox="1"/>
          <p:nvPr/>
        </p:nvSpPr>
        <p:spPr>
          <a:xfrm>
            <a:off x="4188047" y="6010910"/>
            <a:ext cx="3610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Dãy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Hoàng Liên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260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97C7EF-087C-8777-E5B2-BDA652D7DD40}"/>
              </a:ext>
            </a:extLst>
          </p:cNvPr>
          <p:cNvSpPr txBox="1"/>
          <p:nvPr/>
        </p:nvSpPr>
        <p:spPr>
          <a:xfrm>
            <a:off x="788524" y="673765"/>
            <a:ext cx="1031635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Những dãy núi theo hướng vòng cung: Sông Gâm, Ngân Sơn, Bắc Sơn, Đông Triều,…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FC027-7DFA-431D-0870-CEFDFCCC6611}"/>
              </a:ext>
            </a:extLst>
          </p:cNvPr>
          <p:cNvSpPr txBox="1"/>
          <p:nvPr/>
        </p:nvSpPr>
        <p:spPr>
          <a:xfrm>
            <a:off x="4813985" y="5891847"/>
            <a:ext cx="192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Gâm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1FCD4857-D366-1507-FB66-26D944E2C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18" y="2062479"/>
            <a:ext cx="8256494" cy="38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18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97C7EF-087C-8777-E5B2-BDA652D7DD40}"/>
              </a:ext>
            </a:extLst>
          </p:cNvPr>
          <p:cNvSpPr txBox="1"/>
          <p:nvPr/>
        </p:nvSpPr>
        <p:spPr>
          <a:xfrm>
            <a:off x="788524" y="673765"/>
            <a:ext cx="1031635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đồng bằng lớn: Đồng bằng sông Hồng; Đồng bằng sông Cửu Long; đồng bằng Thanh Hóa,…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FC027-7DFA-431D-0870-CEFDFCCC6611}"/>
              </a:ext>
            </a:extLst>
          </p:cNvPr>
          <p:cNvSpPr txBox="1"/>
          <p:nvPr/>
        </p:nvSpPr>
        <p:spPr>
          <a:xfrm>
            <a:off x="3806498" y="5891847"/>
            <a:ext cx="3990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road in a field&#10;&#10;Description automatically generated with medium confidence">
            <a:extLst>
              <a:ext uri="{FF2B5EF4-FFF2-40B4-BE49-F238E27FC236}">
                <a16:creationId xmlns:a16="http://schemas.microsoft.com/office/drawing/2014/main" id="{C7F92F5F-3F0C-C2CC-BCA4-5F395C4B4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12" y="2011142"/>
            <a:ext cx="8686800" cy="370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3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97C7EF-087C-8777-E5B2-BDA652D7DD40}"/>
              </a:ext>
            </a:extLst>
          </p:cNvPr>
          <p:cNvSpPr txBox="1"/>
          <p:nvPr/>
        </p:nvSpPr>
        <p:spPr>
          <a:xfrm>
            <a:off x="1093324" y="582325"/>
            <a:ext cx="10145874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 Nam có nguồn khoáng sản phong phú với nhiều loại Một số loại khoáng sản có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trữ lượng đáng kể ở nước ta là: than, dầu mỏ, khí tự nhiên, sắt, bô-xít,…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construction site with a bulldozer and a tractor&#10;&#10;Description automatically generated">
            <a:extLst>
              <a:ext uri="{FF2B5EF4-FFF2-40B4-BE49-F238E27FC236}">
                <a16:creationId xmlns:a16="http://schemas.microsoft.com/office/drawing/2014/main" id="{39A4F765-7CBC-A7DF-B554-7F16320A4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24" y="2429500"/>
            <a:ext cx="4101966" cy="3250139"/>
          </a:xfrm>
          <a:prstGeom prst="rect">
            <a:avLst/>
          </a:prstGeom>
        </p:spPr>
      </p:pic>
      <p:pic>
        <p:nvPicPr>
          <p:cNvPr id="7" name="Picture 6" descr="A large oil rig in the middle of the ocean with Harmandir Sahib in the background&#10;&#10;Description automatically generated">
            <a:extLst>
              <a:ext uri="{FF2B5EF4-FFF2-40B4-BE49-F238E27FC236}">
                <a16:creationId xmlns:a16="http://schemas.microsoft.com/office/drawing/2014/main" id="{9E9412A8-3380-F8F8-A90F-5FBD30C1A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64" y="2429501"/>
            <a:ext cx="4594621" cy="3297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C48FA0-6C23-0B1A-9708-18C0D96331F4}"/>
              </a:ext>
            </a:extLst>
          </p:cNvPr>
          <p:cNvSpPr txBox="1"/>
          <p:nvPr/>
        </p:nvSpPr>
        <p:spPr>
          <a:xfrm>
            <a:off x="2679275" y="5880209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DEDC25-46AD-B051-4EA4-6AD15C060D54}"/>
              </a:ext>
            </a:extLst>
          </p:cNvPr>
          <p:cNvSpPr txBox="1"/>
          <p:nvPr/>
        </p:nvSpPr>
        <p:spPr>
          <a:xfrm>
            <a:off x="7771834" y="5909399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Dầu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mỏ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5665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97C7EF-087C-8777-E5B2-BDA652D7DD40}"/>
              </a:ext>
            </a:extLst>
          </p:cNvPr>
          <p:cNvSpPr txBox="1"/>
          <p:nvPr/>
        </p:nvSpPr>
        <p:spPr>
          <a:xfrm>
            <a:off x="1093324" y="582325"/>
            <a:ext cx="10145874" cy="224676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Khoáng sản được khai thác làm nguyên liệu, nhiên liệu cho nhiều ngành công nghiệp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 than, dầu mỏ, khí tự nhiên phục vụ sản xuất nhiệt điện,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dầu, sản xuất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hoá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chất, phân đạm; quặng sắt, bô-xít được khai thác để sản xuất kim loại;… Một phần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khoáng sản khai thác để xuất khẩu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48FA0-6C23-0B1A-9708-18C0D96331F4}"/>
              </a:ext>
            </a:extLst>
          </p:cNvPr>
          <p:cNvSpPr txBox="1"/>
          <p:nvPr/>
        </p:nvSpPr>
        <p:spPr>
          <a:xfrm>
            <a:off x="2783818" y="5752455"/>
            <a:ext cx="1686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Quặng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sắt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DEDC25-46AD-B051-4EA4-6AD15C060D54}"/>
              </a:ext>
            </a:extLst>
          </p:cNvPr>
          <p:cNvSpPr txBox="1"/>
          <p:nvPr/>
        </p:nvSpPr>
        <p:spPr>
          <a:xfrm>
            <a:off x="6693805" y="5951438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xít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le of black cubes&#10;&#10;Description automatically generated">
            <a:extLst>
              <a:ext uri="{FF2B5EF4-FFF2-40B4-BE49-F238E27FC236}">
                <a16:creationId xmlns:a16="http://schemas.microsoft.com/office/drawing/2014/main" id="{CE46F139-BB97-FCE6-985D-FB0C2B8E4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68" y="3202464"/>
            <a:ext cx="3916349" cy="2348113"/>
          </a:xfrm>
          <a:prstGeom prst="rect">
            <a:avLst/>
          </a:prstGeom>
        </p:spPr>
      </p:pic>
      <p:pic>
        <p:nvPicPr>
          <p:cNvPr id="10" name="Picture 9" descr="A bulldozer in a dirt field&#10;&#10;Description automatically generated">
            <a:extLst>
              <a:ext uri="{FF2B5EF4-FFF2-40B4-BE49-F238E27FC236}">
                <a16:creationId xmlns:a16="http://schemas.microsoft.com/office/drawing/2014/main" id="{C9199A3A-53B7-A26E-0FCC-86597E61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85" y="3202464"/>
            <a:ext cx="3923191" cy="26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38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1" y="-80411"/>
            <a:ext cx="12218259" cy="69343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3443" y="2247987"/>
            <a:ext cx="10112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CHÚC CÁC EM HỌC TỐT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5054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18" y="-180610"/>
            <a:ext cx="12191999" cy="8517092"/>
          </a:xfrm>
          <a:prstGeom prst="rect">
            <a:avLst/>
          </a:prstGeom>
        </p:spPr>
      </p:pic>
      <p:sp>
        <p:nvSpPr>
          <p:cNvPr id="122" name="任意多边形 32">
            <a:extLst>
              <a:ext uri="{FF2B5EF4-FFF2-40B4-BE49-F238E27FC236}">
                <a16:creationId xmlns:a16="http://schemas.microsoft.com/office/drawing/2014/main" id="{D576E39E-922F-4CC6-A963-31BA8E795229}"/>
              </a:ext>
            </a:extLst>
          </p:cNvPr>
          <p:cNvSpPr/>
          <p:nvPr/>
        </p:nvSpPr>
        <p:spPr>
          <a:xfrm>
            <a:off x="8093545" y="5444658"/>
            <a:ext cx="4098455" cy="142604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3" name="任意多边形 33">
            <a:extLst>
              <a:ext uri="{FF2B5EF4-FFF2-40B4-BE49-F238E27FC236}">
                <a16:creationId xmlns:a16="http://schemas.microsoft.com/office/drawing/2014/main" id="{1AF9C5A6-594B-490E-9489-9A945BDA0AD6}"/>
              </a:ext>
            </a:extLst>
          </p:cNvPr>
          <p:cNvSpPr/>
          <p:nvPr/>
        </p:nvSpPr>
        <p:spPr>
          <a:xfrm rot="10800000" flipH="1">
            <a:off x="0" y="-41926"/>
            <a:ext cx="2102265" cy="13125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4" name="任意多边形 34">
            <a:extLst>
              <a:ext uri="{FF2B5EF4-FFF2-40B4-BE49-F238E27FC236}">
                <a16:creationId xmlns:a16="http://schemas.microsoft.com/office/drawing/2014/main" id="{B49AC9F2-B6FA-450B-A68F-65E2BB4FA363}"/>
              </a:ext>
            </a:extLst>
          </p:cNvPr>
          <p:cNvSpPr/>
          <p:nvPr/>
        </p:nvSpPr>
        <p:spPr>
          <a:xfrm>
            <a:off x="7866742" y="5386363"/>
            <a:ext cx="4325257" cy="1508467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5" name="任意多边形 35">
            <a:extLst>
              <a:ext uri="{FF2B5EF4-FFF2-40B4-BE49-F238E27FC236}">
                <a16:creationId xmlns:a16="http://schemas.microsoft.com/office/drawing/2014/main" id="{7B231743-CEFC-4003-BAC3-8686B3B0CEB6}"/>
              </a:ext>
            </a:extLst>
          </p:cNvPr>
          <p:cNvSpPr/>
          <p:nvPr/>
        </p:nvSpPr>
        <p:spPr>
          <a:xfrm rot="11076794" flipH="1">
            <a:off x="59050" y="-100022"/>
            <a:ext cx="2111279" cy="1489694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8" name="Hình ảnh 277">
            <a:extLst>
              <a:ext uri="{FF2B5EF4-FFF2-40B4-BE49-F238E27FC236}">
                <a16:creationId xmlns:a16="http://schemas.microsoft.com/office/drawing/2014/main" id="{1AB35080-8BB2-4A29-9149-224C71646B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784" r="32513"/>
          <a:stretch>
            <a:fillRect/>
          </a:stretch>
        </p:blipFill>
        <p:spPr>
          <a:xfrm>
            <a:off x="10477852" y="-1"/>
            <a:ext cx="1714148" cy="1847391"/>
          </a:xfrm>
          <a:custGeom>
            <a:avLst/>
            <a:gdLst>
              <a:gd name="connsiteX0" fmla="*/ 0 w 2513866"/>
              <a:gd name="connsiteY0" fmla="*/ 0 h 2709272"/>
              <a:gd name="connsiteX1" fmla="*/ 2513866 w 2513866"/>
              <a:gd name="connsiteY1" fmla="*/ 0 h 2709272"/>
              <a:gd name="connsiteX2" fmla="*/ 2513866 w 2513866"/>
              <a:gd name="connsiteY2" fmla="*/ 2709272 h 2709272"/>
              <a:gd name="connsiteX3" fmla="*/ 0 w 2513866"/>
              <a:gd name="connsiteY3" fmla="*/ 2709272 h 270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866" h="2709272">
                <a:moveTo>
                  <a:pt x="0" y="0"/>
                </a:moveTo>
                <a:lnTo>
                  <a:pt x="2513866" y="0"/>
                </a:lnTo>
                <a:lnTo>
                  <a:pt x="2513866" y="2709272"/>
                </a:lnTo>
                <a:lnTo>
                  <a:pt x="0" y="2709272"/>
                </a:lnTo>
                <a:close/>
              </a:path>
            </a:pathLst>
          </a:custGeom>
        </p:spPr>
      </p:pic>
      <p:pic>
        <p:nvPicPr>
          <p:cNvPr id="282" name="Hình ảnh 281">
            <a:extLst>
              <a:ext uri="{FF2B5EF4-FFF2-40B4-BE49-F238E27FC236}">
                <a16:creationId xmlns:a16="http://schemas.microsoft.com/office/drawing/2014/main" id="{05383C67-4A58-4D5C-9A4C-CFC47E57B0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284" name="Hình ảnh 283">
            <a:extLst>
              <a:ext uri="{FF2B5EF4-FFF2-40B4-BE49-F238E27FC236}">
                <a16:creationId xmlns:a16="http://schemas.microsoft.com/office/drawing/2014/main" id="{3D5229E6-D91E-445A-B883-53BFA7419AE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0000"/>
          <a:stretch>
            <a:fillRect/>
          </a:stretch>
        </p:blipFill>
        <p:spPr>
          <a:xfrm>
            <a:off x="-26260" y="5586871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895E1F-FE59-569D-F350-A45A65B7E458}"/>
              </a:ext>
            </a:extLst>
          </p:cNvPr>
          <p:cNvSpPr txBox="1"/>
          <p:nvPr/>
        </p:nvSpPr>
        <p:spPr>
          <a:xfrm>
            <a:off x="5465439" y="5121492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1)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3832" y="2068194"/>
            <a:ext cx="6084335" cy="3180619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05802F43-851A-3992-E038-9504B54648DE}"/>
              </a:ext>
            </a:extLst>
          </p:cNvPr>
          <p:cNvSpPr/>
          <p:nvPr/>
        </p:nvSpPr>
        <p:spPr>
          <a:xfrm flipH="1">
            <a:off x="9573261" y="2105024"/>
            <a:ext cx="2328571" cy="4495342"/>
          </a:xfrm>
          <a:custGeom>
            <a:avLst/>
            <a:gdLst/>
            <a:ahLst/>
            <a:cxnLst/>
            <a:rect l="l" t="t" r="r" b="b"/>
            <a:pathLst>
              <a:path w="4049649" h="8229600">
                <a:moveTo>
                  <a:pt x="0" y="0"/>
                </a:moveTo>
                <a:lnTo>
                  <a:pt x="4049649" y="0"/>
                </a:lnTo>
                <a:lnTo>
                  <a:pt x="40496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47" y="-181"/>
            <a:ext cx="12221947" cy="6766027"/>
          </a:xfrm>
          <a:prstGeom prst="rect">
            <a:avLst/>
          </a:prstGeom>
        </p:spPr>
      </p:pic>
      <p:sp>
        <p:nvSpPr>
          <p:cNvPr id="25" name="Google Shape;2449;p60">
            <a:extLst>
              <a:ext uri="{FF2B5EF4-FFF2-40B4-BE49-F238E27FC236}">
                <a16:creationId xmlns:a16="http://schemas.microsoft.com/office/drawing/2014/main" id="{79CED0C0-49AE-484E-B176-02AE207741C9}"/>
              </a:ext>
            </a:extLst>
          </p:cNvPr>
          <p:cNvSpPr/>
          <p:nvPr/>
        </p:nvSpPr>
        <p:spPr>
          <a:xfrm rot="15582417">
            <a:off x="11069320" y="186626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Google Shape;2449;p60">
            <a:extLst>
              <a:ext uri="{FF2B5EF4-FFF2-40B4-BE49-F238E27FC236}">
                <a16:creationId xmlns:a16="http://schemas.microsoft.com/office/drawing/2014/main" id="{FCB1E332-C557-468E-878E-E7A08198918B}"/>
              </a:ext>
            </a:extLst>
          </p:cNvPr>
          <p:cNvSpPr/>
          <p:nvPr/>
        </p:nvSpPr>
        <p:spPr>
          <a:xfrm rot="6017583" flipH="1">
            <a:off x="480060" y="494601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62D015-60C1-ED33-172E-7AF98E700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353" y="1741717"/>
            <a:ext cx="9053345" cy="22679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6683"/>
            <a:ext cx="12192000" cy="80668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4" y="765018"/>
            <a:ext cx="8666744" cy="1561934"/>
            <a:chOff x="226633" y="147365"/>
            <a:chExt cx="13830686" cy="2040038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5274754" y="212513"/>
                    <a:pt x="7612177" y="532471"/>
                    <a:pt x="13830686" y="0"/>
                  </a:cubicBezTo>
                  <a:cubicBezTo>
                    <a:pt x="13506651" y="536898"/>
                    <a:pt x="13592960" y="1390850"/>
                    <a:pt x="13830686" y="2021573"/>
                  </a:cubicBezTo>
                  <a:cubicBezTo>
                    <a:pt x="7698256" y="1712968"/>
                    <a:pt x="2885472" y="955497"/>
                    <a:pt x="0" y="2021573"/>
                  </a:cubicBezTo>
                  <a:cubicBezTo>
                    <a:pt x="102379" y="1313904"/>
                    <a:pt x="92588" y="47804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700922" y="-32041"/>
                    <a:pt x="11522532" y="-250613"/>
                    <a:pt x="13830686" y="0"/>
                  </a:cubicBezTo>
                  <a:cubicBezTo>
                    <a:pt x="13625365" y="168318"/>
                    <a:pt x="13870586" y="1318740"/>
                    <a:pt x="13830686" y="2021573"/>
                  </a:cubicBezTo>
                  <a:cubicBezTo>
                    <a:pt x="9497372" y="1958549"/>
                    <a:pt x="3908531" y="2628796"/>
                    <a:pt x="0" y="2021573"/>
                  </a:cubicBezTo>
                  <a:cubicBezTo>
                    <a:pt x="87458" y="1448974"/>
                    <a:pt x="119476" y="107493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955834" y="-317864"/>
                    <a:pt x="8510490" y="290864"/>
                    <a:pt x="13830686" y="0"/>
                  </a:cubicBezTo>
                  <a:cubicBezTo>
                    <a:pt x="13607494" y="412650"/>
                    <a:pt x="13829386" y="1478722"/>
                    <a:pt x="13830686" y="2021573"/>
                  </a:cubicBezTo>
                  <a:cubicBezTo>
                    <a:pt x="7061295" y="1265974"/>
                    <a:pt x="3849036" y="2080256"/>
                    <a:pt x="0" y="2021573"/>
                  </a:cubicBezTo>
                  <a:cubicBezTo>
                    <a:pt x="89355" y="1299710"/>
                    <a:pt x="32575" y="39400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586748" y="126989"/>
                    <a:pt x="7930970" y="206855"/>
                    <a:pt x="13830686" y="0"/>
                  </a:cubicBezTo>
                  <a:cubicBezTo>
                    <a:pt x="13564103" y="445567"/>
                    <a:pt x="13697748" y="1484337"/>
                    <a:pt x="13830686" y="2021573"/>
                  </a:cubicBezTo>
                  <a:cubicBezTo>
                    <a:pt x="7246964" y="1596526"/>
                    <a:pt x="3187557" y="1069061"/>
                    <a:pt x="0" y="2021573"/>
                  </a:cubicBezTo>
                  <a:cubicBezTo>
                    <a:pt x="107056" y="1311414"/>
                    <a:pt x="45033" y="39515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rgbClr val="F8FCF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666744"/>
                        <a:gd name="connsiteY0" fmla="*/ 0 h 1547797"/>
                        <a:gd name="connsiteX1" fmla="*/ 8666744 w 8666744"/>
                        <a:gd name="connsiteY1" fmla="*/ 0 h 1547797"/>
                        <a:gd name="connsiteX2" fmla="*/ 8666744 w 8666744"/>
                        <a:gd name="connsiteY2" fmla="*/ 1547797 h 1547797"/>
                        <a:gd name="connsiteX3" fmla="*/ 0 w 8666744"/>
                        <a:gd name="connsiteY3" fmla="*/ 1547797 h 1547797"/>
                        <a:gd name="connsiteX4" fmla="*/ 0 w 8666744"/>
                        <a:gd name="connsiteY4" fmla="*/ 0 h 1547797"/>
                        <a:gd name="connsiteX0" fmla="*/ 0 w 8666744"/>
                        <a:gd name="connsiteY0" fmla="*/ 0 h 1547797"/>
                        <a:gd name="connsiteX1" fmla="*/ 8666744 w 8666744"/>
                        <a:gd name="connsiteY1" fmla="*/ 0 h 1547797"/>
                        <a:gd name="connsiteX2" fmla="*/ 8666744 w 8666744"/>
                        <a:gd name="connsiteY2" fmla="*/ 1547797 h 1547797"/>
                        <a:gd name="connsiteX3" fmla="*/ 0 w 8666744"/>
                        <a:gd name="connsiteY3" fmla="*/ 1547797 h 1547797"/>
                        <a:gd name="connsiteX4" fmla="*/ 0 w 866674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6744" h="1547797" fill="none" extrusionOk="0">
                          <a:moveTo>
                            <a:pt x="0" y="0"/>
                          </a:moveTo>
                          <a:cubicBezTo>
                            <a:pt x="3175508" y="73870"/>
                            <a:pt x="4930856" y="87581"/>
                            <a:pt x="8666744" y="0"/>
                          </a:cubicBezTo>
                          <a:cubicBezTo>
                            <a:pt x="8507088" y="342073"/>
                            <a:pt x="8585669" y="1088036"/>
                            <a:pt x="8666744" y="1547797"/>
                          </a:cubicBezTo>
                          <a:cubicBezTo>
                            <a:pt x="4629462" y="1432795"/>
                            <a:pt x="1922990" y="1069170"/>
                            <a:pt x="0" y="1547797"/>
                          </a:cubicBezTo>
                          <a:cubicBezTo>
                            <a:pt x="59199" y="1024110"/>
                            <a:pt x="29991" y="327559"/>
                            <a:pt x="0" y="0"/>
                          </a:cubicBezTo>
                          <a:close/>
                        </a:path>
                        <a:path w="8666744" h="1547797" stroke="0" extrusionOk="0">
                          <a:moveTo>
                            <a:pt x="0" y="0"/>
                          </a:moveTo>
                          <a:cubicBezTo>
                            <a:pt x="4107307" y="-57707"/>
                            <a:pt x="6868303" y="-125692"/>
                            <a:pt x="8666744" y="0"/>
                          </a:cubicBezTo>
                          <a:cubicBezTo>
                            <a:pt x="8588299" y="186573"/>
                            <a:pt x="8677408" y="1035192"/>
                            <a:pt x="8666744" y="1547797"/>
                          </a:cubicBezTo>
                          <a:cubicBezTo>
                            <a:pt x="5772856" y="1482252"/>
                            <a:pt x="2180668" y="1831404"/>
                            <a:pt x="0" y="1547797"/>
                          </a:cubicBezTo>
                          <a:cubicBezTo>
                            <a:pt x="77846" y="1116468"/>
                            <a:pt x="74634" y="759603"/>
                            <a:pt x="0" y="0"/>
                          </a:cubicBezTo>
                          <a:close/>
                        </a:path>
                        <a:path w="8666744" h="1547797" fill="none" stroke="0" extrusionOk="0">
                          <a:moveTo>
                            <a:pt x="0" y="0"/>
                          </a:moveTo>
                          <a:cubicBezTo>
                            <a:pt x="3246456" y="-95799"/>
                            <a:pt x="5234005" y="158049"/>
                            <a:pt x="8666744" y="0"/>
                          </a:cubicBezTo>
                          <a:cubicBezTo>
                            <a:pt x="8513905" y="272652"/>
                            <a:pt x="8665761" y="1165775"/>
                            <a:pt x="8666744" y="1547797"/>
                          </a:cubicBezTo>
                          <a:cubicBezTo>
                            <a:pt x="4317519" y="1369284"/>
                            <a:pt x="2131118" y="1270625"/>
                            <a:pt x="0" y="1547797"/>
                          </a:cubicBezTo>
                          <a:cubicBezTo>
                            <a:pt x="71988" y="1007793"/>
                            <a:pt x="23597" y="30227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257565" y="298068"/>
              <a:ext cx="13622080" cy="1889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Nam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nằm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ở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vực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Châu Á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73942" y="3051894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ông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Nam á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Nam Á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Bắc Á</a:t>
              </a:r>
              <a:endPara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Đông Á</a:t>
              </a:r>
              <a:endPara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576" y="2895484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28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484646D-49D6-8EE9-7CA8-49396DA7F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-7018" t="-5424" r="-12146"/>
          <a:stretch/>
        </p:blipFill>
        <p:spPr>
          <a:xfrm>
            <a:off x="10241074" y="530971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0075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603854"/>
            <a:ext cx="12193057" cy="80657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2043726" y="421443"/>
            <a:ext cx="8280145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317380" y="229502"/>
                    <a:pt x="7758232" y="257222"/>
                    <a:pt x="13830686" y="0"/>
                  </a:cubicBezTo>
                  <a:cubicBezTo>
                    <a:pt x="13532564" y="558709"/>
                    <a:pt x="13628530" y="1668676"/>
                    <a:pt x="13830686" y="2392709"/>
                  </a:cubicBezTo>
                  <a:cubicBezTo>
                    <a:pt x="7693993" y="2093252"/>
                    <a:pt x="3089301" y="1759536"/>
                    <a:pt x="0" y="2392709"/>
                  </a:cubicBezTo>
                  <a:cubicBezTo>
                    <a:pt x="91972" y="1595287"/>
                    <a:pt x="77751" y="535029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519818" y="-116765"/>
                    <a:pt x="10807932" y="-164983"/>
                    <a:pt x="13830686" y="0"/>
                  </a:cubicBezTo>
                  <a:cubicBezTo>
                    <a:pt x="13621009" y="235740"/>
                    <a:pt x="13934210" y="1486251"/>
                    <a:pt x="13830686" y="2392709"/>
                  </a:cubicBezTo>
                  <a:cubicBezTo>
                    <a:pt x="9765977" y="2327624"/>
                    <a:pt x="3196984" y="2662792"/>
                    <a:pt x="0" y="2392709"/>
                  </a:cubicBezTo>
                  <a:cubicBezTo>
                    <a:pt x="10635" y="1700236"/>
                    <a:pt x="119310" y="1212295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487677" y="-273183"/>
                    <a:pt x="8271656" y="35969"/>
                    <a:pt x="13830686" y="0"/>
                  </a:cubicBezTo>
                  <a:cubicBezTo>
                    <a:pt x="13508487" y="432102"/>
                    <a:pt x="13825265" y="1779945"/>
                    <a:pt x="13830686" y="2392709"/>
                  </a:cubicBezTo>
                  <a:cubicBezTo>
                    <a:pt x="6861295" y="1667172"/>
                    <a:pt x="3492073" y="2249398"/>
                    <a:pt x="0" y="2392709"/>
                  </a:cubicBezTo>
                  <a:cubicBezTo>
                    <a:pt x="51046" y="1558260"/>
                    <a:pt x="-42369" y="425165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293215" y="-33777"/>
                    <a:pt x="8111977" y="430454"/>
                    <a:pt x="13830686" y="0"/>
                  </a:cubicBezTo>
                  <a:cubicBezTo>
                    <a:pt x="13409441" y="520432"/>
                    <a:pt x="13698739" y="1707339"/>
                    <a:pt x="13830686" y="2392709"/>
                  </a:cubicBezTo>
                  <a:cubicBezTo>
                    <a:pt x="7195795" y="1855682"/>
                    <a:pt x="3323100" y="1504279"/>
                    <a:pt x="0" y="2392709"/>
                  </a:cubicBezTo>
                  <a:cubicBezTo>
                    <a:pt x="94967" y="1594309"/>
                    <a:pt x="55932" y="45237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280145" h="1831955" fill="none" extrusionOk="0">
                          <a:moveTo>
                            <a:pt x="0" y="0"/>
                          </a:moveTo>
                          <a:cubicBezTo>
                            <a:pt x="2870691" y="-48275"/>
                            <a:pt x="4712520" y="55637"/>
                            <a:pt x="8280145" y="0"/>
                          </a:cubicBezTo>
                          <a:cubicBezTo>
                            <a:pt x="8112588" y="409593"/>
                            <a:pt x="8201783" y="1292830"/>
                            <a:pt x="8280145" y="1831955"/>
                          </a:cubicBezTo>
                          <a:cubicBezTo>
                            <a:pt x="4427609" y="1719254"/>
                            <a:pt x="1894632" y="1486017"/>
                            <a:pt x="0" y="1831955"/>
                          </a:cubicBezTo>
                          <a:cubicBezTo>
                            <a:pt x="51625" y="1234579"/>
                            <a:pt x="36823" y="395675"/>
                            <a:pt x="0" y="0"/>
                          </a:cubicBezTo>
                          <a:close/>
                        </a:path>
                        <a:path w="8280145" h="1831955" stroke="0" extrusionOk="0">
                          <a:moveTo>
                            <a:pt x="0" y="0"/>
                          </a:moveTo>
                          <a:cubicBezTo>
                            <a:pt x="3849627" y="-109716"/>
                            <a:pt x="6304867" y="-93729"/>
                            <a:pt x="8280145" y="0"/>
                          </a:cubicBezTo>
                          <a:cubicBezTo>
                            <a:pt x="8165884" y="194045"/>
                            <a:pt x="8301934" y="1212777"/>
                            <a:pt x="8280145" y="1831955"/>
                          </a:cubicBezTo>
                          <a:cubicBezTo>
                            <a:pt x="5513437" y="1748332"/>
                            <a:pt x="1885035" y="2018295"/>
                            <a:pt x="0" y="1831955"/>
                          </a:cubicBezTo>
                          <a:cubicBezTo>
                            <a:pt x="50448" y="1315937"/>
                            <a:pt x="71313" y="895368"/>
                            <a:pt x="0" y="0"/>
                          </a:cubicBezTo>
                          <a:close/>
                        </a:path>
                        <a:path w="8280145" h="1831955" fill="none" stroke="0" extrusionOk="0">
                          <a:moveTo>
                            <a:pt x="0" y="0"/>
                          </a:moveTo>
                          <a:cubicBezTo>
                            <a:pt x="2750126" y="-139644"/>
                            <a:pt x="4919803" y="5472"/>
                            <a:pt x="8280145" y="0"/>
                          </a:cubicBezTo>
                          <a:cubicBezTo>
                            <a:pt x="8083729" y="318539"/>
                            <a:pt x="8276661" y="1412652"/>
                            <a:pt x="8280145" y="1831955"/>
                          </a:cubicBezTo>
                          <a:cubicBezTo>
                            <a:pt x="4047753" y="1510401"/>
                            <a:pt x="2006648" y="1621399"/>
                            <a:pt x="0" y="1831955"/>
                          </a:cubicBezTo>
                          <a:cubicBezTo>
                            <a:pt x="61708" y="1218918"/>
                            <a:pt x="20145" y="3346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1141782" y="224616"/>
              <a:ext cx="11345014" cy="188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Việt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Nam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bao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nhiêu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tỉnh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/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thành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93815" y="2864057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64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65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806036" y="136788"/>
            <a:ext cx="1826522" cy="2384534"/>
          </a:xfrm>
          <a:prstGeom prst="rect">
            <a:avLst/>
          </a:prstGeom>
        </p:spPr>
      </p:pic>
      <p:pic>
        <p:nvPicPr>
          <p:cNvPr id="2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030F071-9395-0045-9F24-6A7350908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0117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90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343" y="209389"/>
            <a:ext cx="1149531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48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sử:</a:t>
            </a:r>
          </a:p>
          <a:p>
            <a:pPr algn="ctr"/>
            <a:r>
              <a:rPr lang="en-US" sz="4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4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lang="en-US" sz="4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1601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65905"/>
            <a:ext cx="12684609" cy="7897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A10876-3AC6-7E71-83AD-82CB7C8EF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71" y="673669"/>
            <a:ext cx="7666357" cy="180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5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3283"/>
            <a:ext cx="12192000" cy="7570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CC6736-15A0-8E26-A628-21105E41109D}"/>
              </a:ext>
            </a:extLst>
          </p:cNvPr>
          <p:cNvSpPr txBox="1"/>
          <p:nvPr/>
        </p:nvSpPr>
        <p:spPr>
          <a:xfrm>
            <a:off x="1140598" y="656624"/>
            <a:ext cx="104775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1.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Đặc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điểm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thiên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nhiên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666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6063AF-0779-8A78-2620-ED200CB8C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6" y="4150189"/>
            <a:ext cx="5032127" cy="2358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C5DF05-CD0B-6202-1227-44BEE48CBAB1}"/>
              </a:ext>
            </a:extLst>
          </p:cNvPr>
          <p:cNvSpPr txBox="1"/>
          <p:nvPr/>
        </p:nvSpPr>
        <p:spPr>
          <a:xfrm>
            <a:off x="1009938" y="895944"/>
            <a:ext cx="10172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A4B748-39B4-DECF-63DA-DD60B503A01B}"/>
              </a:ext>
            </a:extLst>
          </p:cNvPr>
          <p:cNvGrpSpPr/>
          <p:nvPr/>
        </p:nvGrpSpPr>
        <p:grpSpPr>
          <a:xfrm>
            <a:off x="5665664" y="2108614"/>
            <a:ext cx="5802436" cy="3853442"/>
            <a:chOff x="5665664" y="2029824"/>
            <a:chExt cx="5802436" cy="385344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BE053F5-8B8A-34C7-B45C-37E8F30C0F8B}"/>
                </a:ext>
              </a:extLst>
            </p:cNvPr>
            <p:cNvSpPr/>
            <p:nvPr/>
          </p:nvSpPr>
          <p:spPr>
            <a:xfrm>
              <a:off x="5665664" y="2029824"/>
              <a:ext cx="5802436" cy="38534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D2284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3BAD06-D2CF-63B6-4AB5-36EDA6366C1E}"/>
                </a:ext>
              </a:extLst>
            </p:cNvPr>
            <p:cNvSpPr txBox="1"/>
            <p:nvPr/>
          </p:nvSpPr>
          <p:spPr>
            <a:xfrm>
              <a:off x="5918930" y="2301684"/>
              <a:ext cx="5447569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• Trình bày một số đặc điểm của địa hình và khoáng sản ở Việt Nam.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• Xác định trên lược đồ các dãy núi có hướng tây bắc - đông nam, các dãy núi có hướng vòng cung và các đồng bằng lớn ở Việt Nam.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• Kể tên và chỉ trên lược đồ một số khoáng sản chính ở Việt Nam.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79BC98-E094-AF8A-8087-27AED7D0C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86" y="2509942"/>
            <a:ext cx="554174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83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420</Words>
  <Application>Microsoft Office PowerPoint</Application>
  <PresentationFormat>Widescreen</PresentationFormat>
  <Paragraphs>52</Paragraphs>
  <Slides>18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宋体</vt:lpstr>
      <vt:lpstr>#9Slide03 AllRoundGothic</vt:lpstr>
      <vt:lpstr>Arial</vt:lpstr>
      <vt:lpstr>Calibri</vt:lpstr>
      <vt:lpstr>Calibri Light</vt:lpstr>
      <vt:lpstr>Cambria</vt:lpstr>
      <vt:lpstr>Cambria Math</vt:lpstr>
      <vt:lpstr>等线</vt:lpstr>
      <vt:lpstr>Times New Roman</vt:lpstr>
      <vt:lpstr>字魂37号-波纹乖乖体</vt:lpstr>
      <vt:lpstr>Custom Design</vt:lpstr>
      <vt:lpstr>2_Office Theme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2023-10-18T14:09:26Z</dcterms:created>
  <dcterms:modified xsi:type="dcterms:W3CDTF">2025-09-22T03:26:27Z</dcterms:modified>
  <cp:category>9Slide.vn</cp:category>
</cp:coreProperties>
</file>