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13" r:id="rId2"/>
    <p:sldMasterId id="2147483719" r:id="rId3"/>
  </p:sldMasterIdLst>
  <p:notesMasterIdLst>
    <p:notesMasterId r:id="rId28"/>
  </p:notesMasterIdLst>
  <p:sldIdLst>
    <p:sldId id="2658" r:id="rId4"/>
    <p:sldId id="372" r:id="rId5"/>
    <p:sldId id="373" r:id="rId6"/>
    <p:sldId id="374" r:id="rId7"/>
    <p:sldId id="375" r:id="rId8"/>
    <p:sldId id="2700" r:id="rId9"/>
    <p:sldId id="2666" r:id="rId10"/>
    <p:sldId id="2667" r:id="rId11"/>
    <p:sldId id="2668" r:id="rId12"/>
    <p:sldId id="2669" r:id="rId13"/>
    <p:sldId id="2674" r:id="rId14"/>
    <p:sldId id="2675" r:id="rId15"/>
    <p:sldId id="2676" r:id="rId16"/>
    <p:sldId id="2677" r:id="rId17"/>
    <p:sldId id="2681" r:id="rId18"/>
    <p:sldId id="2682" r:id="rId19"/>
    <p:sldId id="2683" r:id="rId20"/>
    <p:sldId id="2687" r:id="rId21"/>
    <p:sldId id="2688" r:id="rId22"/>
    <p:sldId id="2689" r:id="rId23"/>
    <p:sldId id="2692" r:id="rId24"/>
    <p:sldId id="2693" r:id="rId25"/>
    <p:sldId id="2694" r:id="rId26"/>
    <p:sldId id="26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0D442-3FC3-4EE7-BAAE-C9881F9E5BEC}"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2EF44-5DBF-434E-BA54-E6C954B73888}" type="slidenum">
              <a:rPr lang="en-US" smtClean="0"/>
              <a:t>‹#›</a:t>
            </a:fld>
            <a:endParaRPr lang="en-US"/>
          </a:p>
        </p:txBody>
      </p:sp>
    </p:spTree>
    <p:extLst>
      <p:ext uri="{BB962C8B-B14F-4D97-AF65-F5344CB8AC3E}">
        <p14:creationId xmlns:p14="http://schemas.microsoft.com/office/powerpoint/2010/main" val="241222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597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289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802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350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1505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149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7975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4542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73005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7729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27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37824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6683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95286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217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97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011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627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8656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4764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88413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362902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9047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43868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 action="ppaction://noaction"/>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6541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44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spTree>
    <p:extLst>
      <p:ext uri="{BB962C8B-B14F-4D97-AF65-F5344CB8AC3E}">
        <p14:creationId xmlns:p14="http://schemas.microsoft.com/office/powerpoint/2010/main" val="3345794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3234358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id="{0A074D3B-6AF1-4152-8150-BFFC54279F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4"/>
          <a:stretch/>
        </p:blipFill>
        <p:spPr>
          <a:xfrm>
            <a:off x="776826" y="919407"/>
            <a:ext cx="907281" cy="923330"/>
          </a:xfrm>
          <a:prstGeom prst="rect">
            <a:avLst/>
          </a:prstGeom>
        </p:spPr>
      </p:pic>
    </p:spTree>
    <p:extLst>
      <p:ext uri="{BB962C8B-B14F-4D97-AF65-F5344CB8AC3E}">
        <p14:creationId xmlns:p14="http://schemas.microsoft.com/office/powerpoint/2010/main" val="2574575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02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12639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21754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26665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337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9608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42675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1726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8284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2361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2392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2140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7969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139882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408963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10446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4700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412120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66351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422607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88151666"/>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spTree>
    <p:extLst>
      <p:ext uri="{BB962C8B-B14F-4D97-AF65-F5344CB8AC3E}">
        <p14:creationId xmlns:p14="http://schemas.microsoft.com/office/powerpoint/2010/main" val="25901018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7241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23.emf"/><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52.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6.svg"/><Relationship Id="rId5" Type="http://schemas.openxmlformats.org/officeDocument/2006/relationships/image" Target="../media/image5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20.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2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7943" y="1819656"/>
            <a:ext cx="9416116" cy="2361464"/>
          </a:xfrm>
          <a:prstGeom prst="rect">
            <a:avLst/>
          </a:prstGeom>
        </p:spPr>
      </p:pic>
    </p:spTree>
    <p:extLst>
      <p:ext uri="{BB962C8B-B14F-4D97-AF65-F5344CB8AC3E}">
        <p14:creationId xmlns:p14="http://schemas.microsoft.com/office/powerpoint/2010/main" val="2053875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932FE8AD-E666-A68A-2158-735252AF2395}"/>
              </a:ext>
            </a:extLst>
          </p:cNvPr>
          <p:cNvSpPr txBox="1"/>
          <p:nvPr/>
        </p:nvSpPr>
        <p:spPr>
          <a:xfrm>
            <a:off x="1000125" y="3096220"/>
            <a:ext cx="30124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khai thác gỗ Tây Nguyên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12" descr="tien 2000 (sau)">
            <a:extLst>
              <a:ext uri="{FF2B5EF4-FFF2-40B4-BE49-F238E27FC236}">
                <a16:creationId xmlns:a16="http://schemas.microsoft.com/office/drawing/2014/main" id="{049460D9-7090-4CF1-7B9B-FEE4896FD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0" t="4961" r="2777" b="4068"/>
          <a:stretch>
            <a:fillRect/>
          </a:stretch>
        </p:blipFill>
        <p:spPr bwMode="auto">
          <a:xfrm>
            <a:off x="4229177" y="1387751"/>
            <a:ext cx="3531496" cy="1545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18C898-5FA9-DF6D-9A2C-3A25F15D11EF}"/>
              </a:ext>
            </a:extLst>
          </p:cNvPr>
          <p:cNvPicPr>
            <a:picLocks noChangeAspect="1"/>
          </p:cNvPicPr>
          <p:nvPr/>
        </p:nvPicPr>
        <p:blipFill>
          <a:blip r:embed="rId5"/>
          <a:stretch>
            <a:fillRect/>
          </a:stretch>
        </p:blipFill>
        <p:spPr>
          <a:xfrm>
            <a:off x="395287" y="1400175"/>
            <a:ext cx="3626304" cy="1562100"/>
          </a:xfrm>
          <a:prstGeom prst="rect">
            <a:avLst/>
          </a:prstGeom>
        </p:spPr>
      </p:pic>
      <p:sp>
        <p:nvSpPr>
          <p:cNvPr id="10" name="TextBox 9">
            <a:extLst>
              <a:ext uri="{FF2B5EF4-FFF2-40B4-BE49-F238E27FC236}">
                <a16:creationId xmlns:a16="http://schemas.microsoft.com/office/drawing/2014/main" id="{92B31606-6697-BD46-BCC7-656F6A9EC99A}"/>
              </a:ext>
            </a:extLst>
          </p:cNvPr>
          <p:cNvSpPr txBox="1"/>
          <p:nvPr/>
        </p:nvSpPr>
        <p:spPr>
          <a:xfrm>
            <a:off x="4457699" y="3039070"/>
            <a:ext cx="32037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B93D15FB-5E3F-89B8-91E0-7725530D2A65}"/>
              </a:ext>
            </a:extLst>
          </p:cNvPr>
          <p:cNvPicPr>
            <a:picLocks noChangeAspect="1"/>
          </p:cNvPicPr>
          <p:nvPr/>
        </p:nvPicPr>
        <p:blipFill>
          <a:blip r:embed="rId6"/>
          <a:stretch>
            <a:fillRect/>
          </a:stretch>
        </p:blipFill>
        <p:spPr>
          <a:xfrm>
            <a:off x="8143874" y="723899"/>
            <a:ext cx="3228975" cy="3228975"/>
          </a:xfrm>
          <a:prstGeom prst="rect">
            <a:avLst/>
          </a:prstGeom>
        </p:spPr>
      </p:pic>
      <p:sp>
        <p:nvSpPr>
          <p:cNvPr id="13" name="TextBox 12">
            <a:extLst>
              <a:ext uri="{FF2B5EF4-FFF2-40B4-BE49-F238E27FC236}">
                <a16:creationId xmlns:a16="http://schemas.microsoft.com/office/drawing/2014/main" id="{D3511F18-B6A2-6343-D16E-20A9D21CC34E}"/>
              </a:ext>
            </a:extLst>
          </p:cNvPr>
          <p:cNvSpPr txBox="1"/>
          <p:nvPr/>
        </p:nvSpPr>
        <p:spPr>
          <a:xfrm>
            <a:off x="8181974" y="4039195"/>
            <a:ext cx="32037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Nhà máy thủy điện Trị An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41556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grpSp>
        <p:nvGrpSpPr>
          <p:cNvPr id="41" name="Group 40">
            <a:extLst>
              <a:ext uri="{FF2B5EF4-FFF2-40B4-BE49-F238E27FC236}">
                <a16:creationId xmlns:a16="http://schemas.microsoft.com/office/drawing/2014/main" id="{58C5F316-4E64-4990-8C96-22027289CDE6}"/>
              </a:ext>
            </a:extLst>
          </p:cNvPr>
          <p:cNvGrpSpPr/>
          <p:nvPr/>
        </p:nvGrpSpPr>
        <p:grpSpPr>
          <a:xfrm>
            <a:off x="2847383" y="129438"/>
            <a:ext cx="6878233" cy="1385037"/>
            <a:chOff x="5625979" y="3429000"/>
            <a:chExt cx="5736545" cy="2134052"/>
          </a:xfrm>
        </p:grpSpPr>
        <p:grpSp>
          <p:nvGrpSpPr>
            <p:cNvPr id="42" name="Graphic 3">
              <a:extLst>
                <a:ext uri="{FF2B5EF4-FFF2-40B4-BE49-F238E27FC236}">
                  <a16:creationId xmlns:a16="http://schemas.microsoft.com/office/drawing/2014/main" id="{563D44EC-B7B4-4B53-A56D-1294A3C15413}"/>
                </a:ext>
              </a:extLst>
            </p:cNvPr>
            <p:cNvGrpSpPr/>
            <p:nvPr/>
          </p:nvGrpSpPr>
          <p:grpSpPr>
            <a:xfrm>
              <a:off x="5625979" y="3429000"/>
              <a:ext cx="5736545" cy="2134052"/>
              <a:chOff x="3649055" y="2289634"/>
              <a:chExt cx="7931467" cy="3259717"/>
            </a:xfrm>
          </p:grpSpPr>
          <p:sp>
            <p:nvSpPr>
              <p:cNvPr id="44" name="Freeform: Shape 43">
                <a:extLst>
                  <a:ext uri="{FF2B5EF4-FFF2-40B4-BE49-F238E27FC236}">
                    <a16:creationId xmlns:a16="http://schemas.microsoft.com/office/drawing/2014/main" id="{79CD35E1-B480-4D35-919C-B19E9C850257}"/>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 name="Freeform: Shape 44">
                <a:extLst>
                  <a:ext uri="{FF2B5EF4-FFF2-40B4-BE49-F238E27FC236}">
                    <a16:creationId xmlns:a16="http://schemas.microsoft.com/office/drawing/2014/main" id="{1C0C5752-D9BB-48AD-A77F-857C9AFC520B}"/>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6D139A59-28D6-4B89-A0FF-6B560C75AECD}"/>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7" name="Graphic 3">
                <a:extLst>
                  <a:ext uri="{FF2B5EF4-FFF2-40B4-BE49-F238E27FC236}">
                    <a16:creationId xmlns:a16="http://schemas.microsoft.com/office/drawing/2014/main" id="{824EC916-A24E-4733-B0F7-BEC2797C7BEC}"/>
                  </a:ext>
                </a:extLst>
              </p:cNvPr>
              <p:cNvGrpSpPr/>
              <p:nvPr/>
            </p:nvGrpSpPr>
            <p:grpSpPr>
              <a:xfrm>
                <a:off x="6960830" y="2289634"/>
                <a:ext cx="1188634" cy="1023983"/>
                <a:chOff x="6960830" y="2289634"/>
                <a:chExt cx="1188634" cy="1023983"/>
              </a:xfrm>
            </p:grpSpPr>
            <p:sp>
              <p:nvSpPr>
                <p:cNvPr id="48" name="Freeform: Shape 47">
                  <a:extLst>
                    <a:ext uri="{FF2B5EF4-FFF2-40B4-BE49-F238E27FC236}">
                      <a16:creationId xmlns:a16="http://schemas.microsoft.com/office/drawing/2014/main" id="{49BD7A58-8B2F-442C-B69D-4C61B4B406AE}"/>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DC6277FF-5A59-4B0C-B30C-E8C7387A6A1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43" name="TextBox 42">
              <a:extLst>
                <a:ext uri="{FF2B5EF4-FFF2-40B4-BE49-F238E27FC236}">
                  <a16:creationId xmlns:a16="http://schemas.microsoft.com/office/drawing/2014/main" id="{B823A40F-148E-4A47-BDF7-ADCD7974EBA1}"/>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052" name="Picture 4" descr="Tìm hiểu về hình ảnh tiền Việt Nam hiện nay - Tạ Đình Phong">
            <a:extLst>
              <a:ext uri="{FF2B5EF4-FFF2-40B4-BE49-F238E27FC236}">
                <a16:creationId xmlns:a16="http://schemas.microsoft.com/office/drawing/2014/main" id="{AD501057-754F-3F84-3518-1F1353647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913105"/>
            <a:ext cx="4058062" cy="36875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0k polymer seri 456789 , chất lượng... - Tài - Tiền May Mắn | Facebook">
            <a:extLst>
              <a:ext uri="{FF2B5EF4-FFF2-40B4-BE49-F238E27FC236}">
                <a16:creationId xmlns:a16="http://schemas.microsoft.com/office/drawing/2014/main" id="{EC56F31F-8DAB-918C-A17E-C8F86706A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88" y="1919288"/>
            <a:ext cx="3652837" cy="36528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50 000 Đồng - Vietnam – Numista">
            <a:extLst>
              <a:ext uri="{FF2B5EF4-FFF2-40B4-BE49-F238E27FC236}">
                <a16:creationId xmlns:a16="http://schemas.microsoft.com/office/drawing/2014/main" id="{4A2ACCBC-CDFB-E1D0-6D61-82C44ED2E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0639" y="2009775"/>
            <a:ext cx="373516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8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55000">
                                          <p:cBhvr additive="base">
                                            <p:cTn id="7" dur="1000" fill="hold"/>
                                            <p:tgtEl>
                                              <p:spTgt spid="41"/>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additive="base">
                                            <p:cTn id="17" dur="500" fill="hold"/>
                                            <p:tgtEl>
                                              <p:spTgt spid="2054"/>
                                            </p:tgtEl>
                                            <p:attrNameLst>
                                              <p:attrName>ppt_x</p:attrName>
                                            </p:attrNameLst>
                                          </p:cBhvr>
                                          <p:tavLst>
                                            <p:tav tm="0">
                                              <p:val>
                                                <p:strVal val="#ppt_x"/>
                                              </p:val>
                                            </p:tav>
                                            <p:tav tm="100000">
                                              <p:val>
                                                <p:strVal val="#ppt_x"/>
                                              </p:val>
                                            </p:tav>
                                          </p:tavLst>
                                        </p:anim>
                                        <p:anim calcmode="lin" valueType="num">
                                          <p:cBhvr additive="base">
                                            <p:cTn id="18" dur="500" fill="hold"/>
                                            <p:tgtEl>
                                              <p:spTgt spid="205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additive="base">
                                            <p:cTn id="21" dur="500" fill="hold"/>
                                            <p:tgtEl>
                                              <p:spTgt spid="2056"/>
                                            </p:tgtEl>
                                            <p:attrNameLst>
                                              <p:attrName>ppt_x</p:attrName>
                                            </p:attrNameLst>
                                          </p:cBhvr>
                                          <p:tavLst>
                                            <p:tav tm="0">
                                              <p:val>
                                                <p:strVal val="#ppt_x"/>
                                              </p:val>
                                            </p:tav>
                                            <p:tav tm="100000">
                                              <p:val>
                                                <p:strVal val="#ppt_x"/>
                                              </p:val>
                                            </p:tav>
                                          </p:tavLst>
                                        </p:anim>
                                        <p:anim calcmode="lin" valueType="num">
                                          <p:cBhvr additive="base">
                                            <p:cTn id="2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additive="base">
                                            <p:cTn id="17" dur="500" fill="hold"/>
                                            <p:tgtEl>
                                              <p:spTgt spid="2054"/>
                                            </p:tgtEl>
                                            <p:attrNameLst>
                                              <p:attrName>ppt_x</p:attrName>
                                            </p:attrNameLst>
                                          </p:cBhvr>
                                          <p:tavLst>
                                            <p:tav tm="0">
                                              <p:val>
                                                <p:strVal val="#ppt_x"/>
                                              </p:val>
                                            </p:tav>
                                            <p:tav tm="100000">
                                              <p:val>
                                                <p:strVal val="#ppt_x"/>
                                              </p:val>
                                            </p:tav>
                                          </p:tavLst>
                                        </p:anim>
                                        <p:anim calcmode="lin" valueType="num">
                                          <p:cBhvr additive="base">
                                            <p:cTn id="18" dur="500" fill="hold"/>
                                            <p:tgtEl>
                                              <p:spTgt spid="205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additive="base">
                                            <p:cTn id="21" dur="500" fill="hold"/>
                                            <p:tgtEl>
                                              <p:spTgt spid="2056"/>
                                            </p:tgtEl>
                                            <p:attrNameLst>
                                              <p:attrName>ppt_x</p:attrName>
                                            </p:attrNameLst>
                                          </p:cBhvr>
                                          <p:tavLst>
                                            <p:tav tm="0">
                                              <p:val>
                                                <p:strVal val="#ppt_x"/>
                                              </p:val>
                                            </p:tav>
                                            <p:tav tm="100000">
                                              <p:val>
                                                <p:strVal val="#ppt_x"/>
                                              </p:val>
                                            </p:tav>
                                          </p:tavLst>
                                        </p:anim>
                                        <p:anim calcmode="lin" valueType="num">
                                          <p:cBhvr additive="base">
                                            <p:cTn id="2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grpSp>
        <p:nvGrpSpPr>
          <p:cNvPr id="41" name="Group 40">
            <a:extLst>
              <a:ext uri="{FF2B5EF4-FFF2-40B4-BE49-F238E27FC236}">
                <a16:creationId xmlns:a16="http://schemas.microsoft.com/office/drawing/2014/main" id="{58C5F316-4E64-4990-8C96-22027289CDE6}"/>
              </a:ext>
            </a:extLst>
          </p:cNvPr>
          <p:cNvGrpSpPr/>
          <p:nvPr/>
        </p:nvGrpSpPr>
        <p:grpSpPr>
          <a:xfrm>
            <a:off x="2847383" y="129438"/>
            <a:ext cx="6878233" cy="1385037"/>
            <a:chOff x="5625979" y="3429000"/>
            <a:chExt cx="5736545" cy="2134052"/>
          </a:xfrm>
        </p:grpSpPr>
        <p:grpSp>
          <p:nvGrpSpPr>
            <p:cNvPr id="42" name="Graphic 3">
              <a:extLst>
                <a:ext uri="{FF2B5EF4-FFF2-40B4-BE49-F238E27FC236}">
                  <a16:creationId xmlns:a16="http://schemas.microsoft.com/office/drawing/2014/main" id="{563D44EC-B7B4-4B53-A56D-1294A3C15413}"/>
                </a:ext>
              </a:extLst>
            </p:cNvPr>
            <p:cNvGrpSpPr/>
            <p:nvPr/>
          </p:nvGrpSpPr>
          <p:grpSpPr>
            <a:xfrm>
              <a:off x="5625979" y="3429000"/>
              <a:ext cx="5736545" cy="2134052"/>
              <a:chOff x="3649055" y="2289634"/>
              <a:chExt cx="7931467" cy="3259717"/>
            </a:xfrm>
          </p:grpSpPr>
          <p:sp>
            <p:nvSpPr>
              <p:cNvPr id="44" name="Freeform: Shape 43">
                <a:extLst>
                  <a:ext uri="{FF2B5EF4-FFF2-40B4-BE49-F238E27FC236}">
                    <a16:creationId xmlns:a16="http://schemas.microsoft.com/office/drawing/2014/main" id="{79CD35E1-B480-4D35-919C-B19E9C850257}"/>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 name="Freeform: Shape 44">
                <a:extLst>
                  <a:ext uri="{FF2B5EF4-FFF2-40B4-BE49-F238E27FC236}">
                    <a16:creationId xmlns:a16="http://schemas.microsoft.com/office/drawing/2014/main" id="{1C0C5752-D9BB-48AD-A77F-857C9AFC520B}"/>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6D139A59-28D6-4B89-A0FF-6B560C75AECD}"/>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7" name="Graphic 3">
                <a:extLst>
                  <a:ext uri="{FF2B5EF4-FFF2-40B4-BE49-F238E27FC236}">
                    <a16:creationId xmlns:a16="http://schemas.microsoft.com/office/drawing/2014/main" id="{824EC916-A24E-4733-B0F7-BEC2797C7BEC}"/>
                  </a:ext>
                </a:extLst>
              </p:cNvPr>
              <p:cNvGrpSpPr/>
              <p:nvPr/>
            </p:nvGrpSpPr>
            <p:grpSpPr>
              <a:xfrm>
                <a:off x="6960830" y="2289634"/>
                <a:ext cx="1188634" cy="1023983"/>
                <a:chOff x="6960830" y="2289634"/>
                <a:chExt cx="1188634" cy="1023983"/>
              </a:xfrm>
            </p:grpSpPr>
            <p:sp>
              <p:nvSpPr>
                <p:cNvPr id="48" name="Freeform: Shape 47">
                  <a:extLst>
                    <a:ext uri="{FF2B5EF4-FFF2-40B4-BE49-F238E27FC236}">
                      <a16:creationId xmlns:a16="http://schemas.microsoft.com/office/drawing/2014/main" id="{49BD7A58-8B2F-442C-B69D-4C61B4B406AE}"/>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DC6277FF-5A59-4B0C-B30C-E8C7387A6A1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43" name="TextBox 42">
              <a:extLst>
                <a:ext uri="{FF2B5EF4-FFF2-40B4-BE49-F238E27FC236}">
                  <a16:creationId xmlns:a16="http://schemas.microsoft.com/office/drawing/2014/main" id="{B823A40F-148E-4A47-BDF7-ADCD7974EBA1}"/>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100 000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074" name="Picture 2" descr="Tìm hiểu về hình ảnh tiền Việt Nam hiện nay - Tạ Đình Phong">
            <a:extLst>
              <a:ext uri="{FF2B5EF4-FFF2-40B4-BE49-F238E27FC236}">
                <a16:creationId xmlns:a16="http://schemas.microsoft.com/office/drawing/2014/main" id="{6E703B70-3ECA-FE7B-EE38-7C0A4A4C9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44" y="2038350"/>
            <a:ext cx="3611471" cy="3371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ìm hiểu về hình ảnh tiền Việt Nam hiện nay - Tạ Đình Phong">
            <a:extLst>
              <a:ext uri="{FF2B5EF4-FFF2-40B4-BE49-F238E27FC236}">
                <a16:creationId xmlns:a16="http://schemas.microsoft.com/office/drawing/2014/main" id="{86CC3ED1-19EC-68A3-12F1-D053AE0AF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7195" y="2105026"/>
            <a:ext cx="3647105" cy="32961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00.000 đồng (tiền Việt) – Wikipedia tiếng Việt">
            <a:extLst>
              <a:ext uri="{FF2B5EF4-FFF2-40B4-BE49-F238E27FC236}">
                <a16:creationId xmlns:a16="http://schemas.microsoft.com/office/drawing/2014/main" id="{65E7F39F-74F5-46E8-9DFB-2F5FDA652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8150" y="2039192"/>
            <a:ext cx="3876675" cy="334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80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55000">
                                          <p:cBhvr additive="base">
                                            <p:cTn id="7" dur="1000" fill="hold"/>
                                            <p:tgtEl>
                                              <p:spTgt spid="41"/>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ppt_x"/>
                                              </p:val>
                                            </p:tav>
                                            <p:tav tm="100000">
                                              <p:val>
                                                <p:strVal val="#ppt_x"/>
                                              </p:val>
                                            </p:tav>
                                          </p:tavLst>
                                        </p:anim>
                                        <p:anim calcmode="lin" valueType="num">
                                          <p:cBhvr additive="base">
                                            <p:cTn id="18" dur="500" fill="hold"/>
                                            <p:tgtEl>
                                              <p:spTgt spid="30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ppt_x"/>
                                              </p:val>
                                            </p:tav>
                                            <p:tav tm="100000">
                                              <p:val>
                                                <p:strVal val="#ppt_x"/>
                                              </p:val>
                                            </p:tav>
                                          </p:tavLst>
                                        </p:anim>
                                        <p:anim calcmode="lin" valueType="num">
                                          <p:cBhvr additive="base">
                                            <p:cTn id="18" dur="500" fill="hold"/>
                                            <p:tgtEl>
                                              <p:spTgt spid="30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pic>
        <p:nvPicPr>
          <p:cNvPr id="2" name="Picture 1">
            <a:extLst>
              <a:ext uri="{FF2B5EF4-FFF2-40B4-BE49-F238E27FC236}">
                <a16:creationId xmlns:a16="http://schemas.microsoft.com/office/drawing/2014/main" id="{4F2D6342-80D7-5405-CA3E-90FA51FD8F8C}"/>
              </a:ext>
            </a:extLst>
          </p:cNvPr>
          <p:cNvPicPr>
            <a:picLocks noChangeAspect="1"/>
          </p:cNvPicPr>
          <p:nvPr/>
        </p:nvPicPr>
        <p:blipFill rotWithShape="1">
          <a:blip r:embed="rId4">
            <a:extLst>
              <a:ext uri="{28A0092B-C50C-407E-A947-70E740481C1C}">
                <a14:useLocalDpi xmlns:a14="http://schemas.microsoft.com/office/drawing/2010/main" val="0"/>
              </a:ext>
            </a:extLst>
          </a:blip>
          <a:srcRect l="22727" t="6643" r="59836" b="50117"/>
          <a:stretch/>
        </p:blipFill>
        <p:spPr>
          <a:xfrm flipH="1">
            <a:off x="0" y="1479160"/>
            <a:ext cx="3856168" cy="5378840"/>
          </a:xfrm>
          <a:prstGeom prst="rect">
            <a:avLst/>
          </a:prstGeom>
        </p:spPr>
      </p:pic>
      <p:sp>
        <p:nvSpPr>
          <p:cNvPr id="3" name="Oval Callout 5">
            <a:extLst>
              <a:ext uri="{FF2B5EF4-FFF2-40B4-BE49-F238E27FC236}">
                <a16:creationId xmlns:a16="http://schemas.microsoft.com/office/drawing/2014/main" id="{848D4BDF-2B22-8779-8214-7F039DDFA863}"/>
              </a:ext>
            </a:extLst>
          </p:cNvPr>
          <p:cNvSpPr/>
          <p:nvPr/>
        </p:nvSpPr>
        <p:spPr>
          <a:xfrm>
            <a:off x="4128048" y="486621"/>
            <a:ext cx="795297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Em</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so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sánh</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sự</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giống</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khác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giữa</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tờ</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tiền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polyme</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có</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mệnh</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giá</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từ</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20.000đ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đến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500.000đ</a:t>
            </a:r>
          </a:p>
        </p:txBody>
      </p:sp>
    </p:spTree>
    <p:extLst>
      <p:ext uri="{BB962C8B-B14F-4D97-AF65-F5344CB8AC3E}">
        <p14:creationId xmlns:p14="http://schemas.microsoft.com/office/powerpoint/2010/main" val="228302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tờ</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Giống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561975" y="3081334"/>
            <a:ext cx="112585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phải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hòa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hội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quốc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huy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dung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mệnh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seri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3C487CF0-6903-7746-55D6-C04903A0F068}"/>
              </a:ext>
            </a:extLst>
          </p:cNvPr>
          <p:cNvSpPr txBox="1"/>
          <p:nvPr/>
        </p:nvSpPr>
        <p:spPr>
          <a:xfrm>
            <a:off x="2262156" y="5667393"/>
            <a:ext cx="8458790" cy="52322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2" name="Picture 11">
            <a:extLst>
              <a:ext uri="{FF2B5EF4-FFF2-40B4-BE49-F238E27FC236}">
                <a16:creationId xmlns:a16="http://schemas.microsoft.com/office/drawing/2014/main" id="{109DB2B4-2AB9-B08C-7074-CA882A5F4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47824"/>
            <a:ext cx="2266950" cy="1088136"/>
          </a:xfrm>
          <a:prstGeom prst="rect">
            <a:avLst/>
          </a:prstGeom>
        </p:spPr>
      </p:pic>
      <p:pic>
        <p:nvPicPr>
          <p:cNvPr id="13" name="Picture 12">
            <a:extLst>
              <a:ext uri="{FF2B5EF4-FFF2-40B4-BE49-F238E27FC236}">
                <a16:creationId xmlns:a16="http://schemas.microsoft.com/office/drawing/2014/main" id="{D752DD7A-0720-481E-8BA9-D561DCAEA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709218"/>
            <a:ext cx="2429643" cy="1157808"/>
          </a:xfrm>
          <a:prstGeom prst="rect">
            <a:avLst/>
          </a:prstGeom>
        </p:spPr>
      </p:pic>
      <p:pic>
        <p:nvPicPr>
          <p:cNvPr id="14" name="Picture 13">
            <a:extLst>
              <a:ext uri="{FF2B5EF4-FFF2-40B4-BE49-F238E27FC236}">
                <a16:creationId xmlns:a16="http://schemas.microsoft.com/office/drawing/2014/main" id="{B3787804-9530-FF8E-0080-539A757A0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522" y="1728775"/>
            <a:ext cx="2528125" cy="1166826"/>
          </a:xfrm>
          <a:prstGeom prst="rect">
            <a:avLst/>
          </a:prstGeom>
        </p:spPr>
      </p:pic>
      <p:pic>
        <p:nvPicPr>
          <p:cNvPr id="15" name="Picture 14">
            <a:extLst>
              <a:ext uri="{FF2B5EF4-FFF2-40B4-BE49-F238E27FC236}">
                <a16:creationId xmlns:a16="http://schemas.microsoft.com/office/drawing/2014/main" id="{260FB8DC-000A-222F-6D24-9E763E5F86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63" y="4214820"/>
            <a:ext cx="2244341" cy="1109655"/>
          </a:xfrm>
          <a:prstGeom prst="rect">
            <a:avLst/>
          </a:prstGeom>
        </p:spPr>
      </p:pic>
      <p:pic>
        <p:nvPicPr>
          <p:cNvPr id="17" name="Picture 16">
            <a:extLst>
              <a:ext uri="{FF2B5EF4-FFF2-40B4-BE49-F238E27FC236}">
                <a16:creationId xmlns:a16="http://schemas.microsoft.com/office/drawing/2014/main" id="{B4B85F62-23DA-C435-D227-2F3C3E2F4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6730" y="4214821"/>
            <a:ext cx="2360793" cy="1100130"/>
          </a:xfrm>
          <a:prstGeom prst="rect">
            <a:avLst/>
          </a:prstGeom>
        </p:spPr>
      </p:pic>
      <p:pic>
        <p:nvPicPr>
          <p:cNvPr id="18" name="Picture 17">
            <a:extLst>
              <a:ext uri="{FF2B5EF4-FFF2-40B4-BE49-F238E27FC236}">
                <a16:creationId xmlns:a16="http://schemas.microsoft.com/office/drawing/2014/main" id="{B4631E44-9B3D-DBDC-23F3-07E37F9C7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706" y="4224345"/>
            <a:ext cx="2409092" cy="1081080"/>
          </a:xfrm>
          <a:prstGeom prst="rect">
            <a:avLst/>
          </a:prstGeom>
        </p:spPr>
      </p:pic>
      <p:pic>
        <p:nvPicPr>
          <p:cNvPr id="1026" name="Picture 2" descr="Pin on tiền">
            <a:extLst>
              <a:ext uri="{FF2B5EF4-FFF2-40B4-BE49-F238E27FC236}">
                <a16:creationId xmlns:a16="http://schemas.microsoft.com/office/drawing/2014/main" id="{2D227D2B-2DF7-01DB-1776-1D4B4375A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6383" y="1781174"/>
            <a:ext cx="2467692" cy="1112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E43989-B66B-583F-6F31-664BA8F07347}"/>
              </a:ext>
            </a:extLst>
          </p:cNvPr>
          <p:cNvPicPr>
            <a:picLocks noChangeAspect="1"/>
          </p:cNvPicPr>
          <p:nvPr/>
        </p:nvPicPr>
        <p:blipFill>
          <a:blip r:embed="rId11"/>
          <a:stretch>
            <a:fillRect/>
          </a:stretch>
        </p:blipFill>
        <p:spPr>
          <a:xfrm>
            <a:off x="9676295" y="1838325"/>
            <a:ext cx="2415692" cy="1042987"/>
          </a:xfrm>
          <a:prstGeom prst="rect">
            <a:avLst/>
          </a:prstGeom>
        </p:spPr>
      </p:pic>
      <p:pic>
        <p:nvPicPr>
          <p:cNvPr id="26" name="Picture 25">
            <a:extLst>
              <a:ext uri="{FF2B5EF4-FFF2-40B4-BE49-F238E27FC236}">
                <a16:creationId xmlns:a16="http://schemas.microsoft.com/office/drawing/2014/main" id="{64351E37-840B-FFC7-ABFD-61AA6E925041}"/>
              </a:ext>
            </a:extLst>
          </p:cNvPr>
          <p:cNvPicPr>
            <a:picLocks noChangeAspect="1"/>
          </p:cNvPicPr>
          <p:nvPr/>
        </p:nvPicPr>
        <p:blipFill>
          <a:blip r:embed="rId12"/>
          <a:stretch>
            <a:fillRect/>
          </a:stretch>
        </p:blipFill>
        <p:spPr>
          <a:xfrm>
            <a:off x="7454792" y="4229100"/>
            <a:ext cx="2360720" cy="1095374"/>
          </a:xfrm>
          <a:prstGeom prst="rect">
            <a:avLst/>
          </a:prstGeom>
        </p:spPr>
      </p:pic>
      <p:pic>
        <p:nvPicPr>
          <p:cNvPr id="28" name="Picture 27">
            <a:extLst>
              <a:ext uri="{FF2B5EF4-FFF2-40B4-BE49-F238E27FC236}">
                <a16:creationId xmlns:a16="http://schemas.microsoft.com/office/drawing/2014/main" id="{EDD83D7C-22AB-CB68-DBA6-2B3BFEDAEA5D}"/>
              </a:ext>
            </a:extLst>
          </p:cNvPr>
          <p:cNvPicPr>
            <a:picLocks noChangeAspect="1"/>
          </p:cNvPicPr>
          <p:nvPr/>
        </p:nvPicPr>
        <p:blipFill>
          <a:blip r:embed="rId13"/>
          <a:stretch>
            <a:fillRect/>
          </a:stretch>
        </p:blipFill>
        <p:spPr>
          <a:xfrm>
            <a:off x="9804474" y="4200524"/>
            <a:ext cx="2387526" cy="1114425"/>
          </a:xfrm>
          <a:prstGeom prst="rect">
            <a:avLst/>
          </a:prstGeom>
        </p:spPr>
      </p:pic>
    </p:spTree>
    <p:extLst>
      <p:ext uri="{BB962C8B-B14F-4D97-AF65-F5344CB8AC3E}">
        <p14:creationId xmlns:p14="http://schemas.microsoft.com/office/powerpoint/2010/main" val="257493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5B78AF69-59AD-68A9-060F-8D02CA50E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128" y="1067848"/>
            <a:ext cx="2438400" cy="3662744"/>
          </a:xfrm>
          <a:prstGeom prst="rect">
            <a:avLst/>
          </a:prstGeom>
        </p:spPr>
      </p:pic>
      <p:pic>
        <p:nvPicPr>
          <p:cNvPr id="7" name="Picture 6">
            <a:extLst>
              <a:ext uri="{FF2B5EF4-FFF2-40B4-BE49-F238E27FC236}">
                <a16:creationId xmlns:a16="http://schemas.microsoft.com/office/drawing/2014/main" id="{79CBD7A8-547F-E469-BDA0-26CE45F5E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772" y="953549"/>
            <a:ext cx="2685799" cy="3654794"/>
          </a:xfrm>
          <a:prstGeom prst="rect">
            <a:avLst/>
          </a:prstGeom>
        </p:spPr>
      </p:pic>
      <p:pic>
        <p:nvPicPr>
          <p:cNvPr id="9" name="Picture 8">
            <a:extLst>
              <a:ext uri="{FF2B5EF4-FFF2-40B4-BE49-F238E27FC236}">
                <a16:creationId xmlns:a16="http://schemas.microsoft.com/office/drawing/2014/main" id="{53417D1B-48D6-5E20-8281-665A5E0B2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559" y="1001174"/>
            <a:ext cx="2745757" cy="3654794"/>
          </a:xfrm>
          <a:prstGeom prst="rect">
            <a:avLst/>
          </a:prstGeom>
        </p:spPr>
      </p:pic>
      <p:sp>
        <p:nvSpPr>
          <p:cNvPr id="11" name="TextBox 10">
            <a:extLst>
              <a:ext uri="{FF2B5EF4-FFF2-40B4-BE49-F238E27FC236}">
                <a16:creationId xmlns:a16="http://schemas.microsoft.com/office/drawing/2014/main" id="{932FE8AD-E666-A68A-2158-735252AF2395}"/>
              </a:ext>
            </a:extLst>
          </p:cNvPr>
          <p:cNvSpPr txBox="1"/>
          <p:nvPr/>
        </p:nvSpPr>
        <p:spPr>
          <a:xfrm>
            <a:off x="1547565" y="5239345"/>
            <a:ext cx="292259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Hội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a:t>
            </a:r>
          </a:p>
        </p:txBody>
      </p:sp>
      <p:sp>
        <p:nvSpPr>
          <p:cNvPr id="19" name="TextBox 18">
            <a:extLst>
              <a:ext uri="{FF2B5EF4-FFF2-40B4-BE49-F238E27FC236}">
                <a16:creationId xmlns:a16="http://schemas.microsoft.com/office/drawing/2014/main" id="{A7DD8E32-6E97-DC76-35F6-3858B0F55A74}"/>
              </a:ext>
            </a:extLst>
          </p:cNvPr>
          <p:cNvSpPr txBox="1"/>
          <p:nvPr/>
        </p:nvSpPr>
        <p:spPr>
          <a:xfrm>
            <a:off x="4848223" y="4738897"/>
            <a:ext cx="3400427" cy="13181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Nghênh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Lương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Phu</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Lâu</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Huế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28239848-1D19-04C6-92F8-A21B421E0AC2}"/>
              </a:ext>
            </a:extLst>
          </p:cNvPr>
          <p:cNvSpPr txBox="1"/>
          <p:nvPr/>
        </p:nvSpPr>
        <p:spPr>
          <a:xfrm>
            <a:off x="8564146" y="4841470"/>
            <a:ext cx="3180179" cy="13181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miếu</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Quốc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Tử</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Nội</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881483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0" name="Group 9">
            <a:extLst>
              <a:ext uri="{FF2B5EF4-FFF2-40B4-BE49-F238E27FC236}">
                <a16:creationId xmlns:a16="http://schemas.microsoft.com/office/drawing/2014/main" id="{80AAE6B1-4235-5C20-FB1F-CBEEF31EB9B2}"/>
              </a:ext>
            </a:extLst>
          </p:cNvPr>
          <p:cNvGrpSpPr/>
          <p:nvPr/>
        </p:nvGrpSpPr>
        <p:grpSpPr>
          <a:xfrm>
            <a:off x="920641" y="1285874"/>
            <a:ext cx="3660884" cy="4109315"/>
            <a:chOff x="806341" y="1600199"/>
            <a:chExt cx="3660884" cy="4109315"/>
          </a:xfrm>
        </p:grpSpPr>
        <p:pic>
          <p:nvPicPr>
            <p:cNvPr id="3" name="Picture 2">
              <a:extLst>
                <a:ext uri="{FF2B5EF4-FFF2-40B4-BE49-F238E27FC236}">
                  <a16:creationId xmlns:a16="http://schemas.microsoft.com/office/drawing/2014/main" id="{07992934-64D7-4C94-A7E1-21AA68253B63}"/>
                </a:ext>
              </a:extLst>
            </p:cNvPr>
            <p:cNvPicPr>
              <a:picLocks noChangeAspect="1"/>
            </p:cNvPicPr>
            <p:nvPr/>
          </p:nvPicPr>
          <p:blipFill>
            <a:blip r:embed="rId4"/>
            <a:stretch>
              <a:fillRect/>
            </a:stretch>
          </p:blipFill>
          <p:spPr>
            <a:xfrm>
              <a:off x="806341" y="1600199"/>
              <a:ext cx="3592403" cy="1666875"/>
            </a:xfrm>
            <a:prstGeom prst="rect">
              <a:avLst/>
            </a:prstGeom>
          </p:spPr>
        </p:pic>
        <p:pic>
          <p:nvPicPr>
            <p:cNvPr id="8" name="Picture 7">
              <a:extLst>
                <a:ext uri="{FF2B5EF4-FFF2-40B4-BE49-F238E27FC236}">
                  <a16:creationId xmlns:a16="http://schemas.microsoft.com/office/drawing/2014/main" id="{EFCA9886-34C5-2631-E982-30236F26C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25" y="3254548"/>
              <a:ext cx="3619500" cy="2454966"/>
            </a:xfrm>
            <a:prstGeom prst="rect">
              <a:avLst/>
            </a:prstGeom>
          </p:spPr>
        </p:pic>
      </p:grpSp>
      <p:grpSp>
        <p:nvGrpSpPr>
          <p:cNvPr id="13" name="Group 12">
            <a:extLst>
              <a:ext uri="{FF2B5EF4-FFF2-40B4-BE49-F238E27FC236}">
                <a16:creationId xmlns:a16="http://schemas.microsoft.com/office/drawing/2014/main" id="{09FDB43C-B9DC-6BF5-2F9E-152C4C5AD96A}"/>
              </a:ext>
            </a:extLst>
          </p:cNvPr>
          <p:cNvGrpSpPr/>
          <p:nvPr/>
        </p:nvGrpSpPr>
        <p:grpSpPr>
          <a:xfrm>
            <a:off x="6499298" y="1171573"/>
            <a:ext cx="3787702" cy="4267184"/>
            <a:chOff x="6375473" y="1200148"/>
            <a:chExt cx="3787702" cy="4267184"/>
          </a:xfrm>
        </p:grpSpPr>
        <p:pic>
          <p:nvPicPr>
            <p:cNvPr id="6" name="Picture 5">
              <a:extLst>
                <a:ext uri="{FF2B5EF4-FFF2-40B4-BE49-F238E27FC236}">
                  <a16:creationId xmlns:a16="http://schemas.microsoft.com/office/drawing/2014/main" id="{B1EFDD9F-CE16-CE4A-9F0A-FCE15403736A}"/>
                </a:ext>
              </a:extLst>
            </p:cNvPr>
            <p:cNvPicPr>
              <a:picLocks noChangeAspect="1"/>
            </p:cNvPicPr>
            <p:nvPr/>
          </p:nvPicPr>
          <p:blipFill>
            <a:blip r:embed="rId6"/>
            <a:stretch>
              <a:fillRect/>
            </a:stretch>
          </p:blipFill>
          <p:spPr>
            <a:xfrm>
              <a:off x="6375473" y="1200148"/>
              <a:ext cx="3754745" cy="1752601"/>
            </a:xfrm>
            <a:prstGeom prst="rect">
              <a:avLst/>
            </a:prstGeom>
          </p:spPr>
        </p:pic>
        <p:pic>
          <p:nvPicPr>
            <p:cNvPr id="12" name="Picture 11">
              <a:extLst>
                <a:ext uri="{FF2B5EF4-FFF2-40B4-BE49-F238E27FC236}">
                  <a16:creationId xmlns:a16="http://schemas.microsoft.com/office/drawing/2014/main" id="{CC22E46C-354B-D27E-7D95-CE2AD35BE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2974744"/>
              <a:ext cx="3762375" cy="2492588"/>
            </a:xfrm>
            <a:prstGeom prst="rect">
              <a:avLst/>
            </a:prstGeom>
          </p:spPr>
        </p:pic>
      </p:grpSp>
      <p:sp>
        <p:nvSpPr>
          <p:cNvPr id="14" name="TextBox 13">
            <a:extLst>
              <a:ext uri="{FF2B5EF4-FFF2-40B4-BE49-F238E27FC236}">
                <a16:creationId xmlns:a16="http://schemas.microsoft.com/office/drawing/2014/main" id="{0E7CBECD-4E01-0170-260B-B0F797F5FA53}"/>
              </a:ext>
            </a:extLst>
          </p:cNvPr>
          <p:cNvSpPr txBox="1"/>
          <p:nvPr/>
        </p:nvSpPr>
        <p:spPr>
          <a:xfrm>
            <a:off x="784668" y="5658445"/>
            <a:ext cx="42578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Long –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Ninh</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8A6F69B2-9600-E50C-D961-E52F3AB9F501}"/>
              </a:ext>
            </a:extLst>
          </p:cNvPr>
          <p:cNvSpPr txBox="1"/>
          <p:nvPr/>
        </p:nvSpPr>
        <p:spPr>
          <a:xfrm>
            <a:off x="6172203" y="5544145"/>
            <a:ext cx="451277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Làng Sen, Nam Đàn, Nghệ An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4435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981238" y="1550030"/>
              <a:ext cx="4321411" cy="6226550"/>
            </a:xfrm>
            <a:prstGeom prst="rect">
              <a:avLst/>
            </a:prstGeom>
          </p:spPr>
        </p:pic>
      </p:grpSp>
      <p:pic>
        <p:nvPicPr>
          <p:cNvPr id="4" name="Picture 3">
            <a:extLst>
              <a:ext uri="{FF2B5EF4-FFF2-40B4-BE49-F238E27FC236}">
                <a16:creationId xmlns:a16="http://schemas.microsoft.com/office/drawing/2014/main" id="{00680A3C-0148-4B24-CDF2-7459A231246C}"/>
              </a:ext>
            </a:extLst>
          </p:cNvPr>
          <p:cNvPicPr>
            <a:picLocks noChangeAspect="1"/>
          </p:cNvPicPr>
          <p:nvPr/>
        </p:nvPicPr>
        <p:blipFill>
          <a:blip r:embed="rId7"/>
          <a:stretch>
            <a:fillRect/>
          </a:stretch>
        </p:blipFill>
        <p:spPr>
          <a:xfrm>
            <a:off x="3354384" y="151173"/>
            <a:ext cx="7407282" cy="1926503"/>
          </a:xfrm>
          <a:prstGeom prst="rect">
            <a:avLst/>
          </a:prstGeom>
        </p:spPr>
      </p:pic>
    </p:spTree>
    <p:extLst>
      <p:ext uri="{BB962C8B-B14F-4D97-AF65-F5344CB8AC3E}">
        <p14:creationId xmlns:p14="http://schemas.microsoft.com/office/powerpoint/2010/main" val="2887714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09575"/>
            <a:ext cx="11553825" cy="6105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742951" y="561975"/>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1</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400176" y="626396"/>
            <a:ext cx="685799" cy="526129"/>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libri"/>
                <a:ea typeface="+mn-ea"/>
                <a:cs typeface="+mn-cs"/>
              </a:rPr>
              <a:t>Số</a:t>
            </a:r>
            <a:endParaRPr kumimoji="0" lang="vi-VN" sz="33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B5D4522-388F-B3B4-272D-847B564CC373}"/>
              </a:ext>
            </a:extLst>
          </p:cNvPr>
          <p:cNvPicPr>
            <a:picLocks noChangeAspect="1"/>
          </p:cNvPicPr>
          <p:nvPr/>
        </p:nvPicPr>
        <p:blipFill>
          <a:blip r:embed="rId4"/>
          <a:stretch>
            <a:fillRect/>
          </a:stretch>
        </p:blipFill>
        <p:spPr>
          <a:xfrm>
            <a:off x="1142999" y="2134942"/>
            <a:ext cx="9934575" cy="3994395"/>
          </a:xfrm>
          <a:prstGeom prst="rect">
            <a:avLst/>
          </a:prstGeom>
        </p:spPr>
      </p:pic>
      <p:sp>
        <p:nvSpPr>
          <p:cNvPr id="8" name="TextBox 7">
            <a:extLst>
              <a:ext uri="{FF2B5EF4-FFF2-40B4-BE49-F238E27FC236}">
                <a16:creationId xmlns:a16="http://schemas.microsoft.com/office/drawing/2014/main" id="{EE2388DD-6D2F-6918-762A-E461187146C8}"/>
              </a:ext>
            </a:extLst>
          </p:cNvPr>
          <p:cNvSpPr txBox="1"/>
          <p:nvPr/>
        </p:nvSpPr>
        <p:spPr>
          <a:xfrm>
            <a:off x="771525" y="1504950"/>
            <a:ext cx="5581650"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50 000 + 20 000 + 10 000 + 5 000 = 95 000</a:t>
            </a:r>
          </a:p>
        </p:txBody>
      </p:sp>
      <p:sp>
        <p:nvSpPr>
          <p:cNvPr id="10" name="Rectangle: Rounded Corners 9">
            <a:extLst>
              <a:ext uri="{FF2B5EF4-FFF2-40B4-BE49-F238E27FC236}">
                <a16:creationId xmlns:a16="http://schemas.microsoft.com/office/drawing/2014/main" id="{7ACCBB3E-B760-F4F1-4662-AC492A753AB6}"/>
              </a:ext>
            </a:extLst>
          </p:cNvPr>
          <p:cNvSpPr/>
          <p:nvPr/>
        </p:nvSpPr>
        <p:spPr>
          <a:xfrm>
            <a:off x="2800350" y="5429250"/>
            <a:ext cx="1200150" cy="571500"/>
          </a:xfrm>
          <a:prstGeom prst="roundRect">
            <a:avLst/>
          </a:prstGeom>
          <a:solidFill>
            <a:schemeClr val="bg1"/>
          </a:solidFill>
          <a:ln w="38100">
            <a:solidFill>
              <a:srgbClr val="D63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panose="020F0502020204030204" pitchFamily="34" charset="0"/>
                <a:cs typeface="Calibri" panose="020F0502020204030204" pitchFamily="34" charset="0"/>
              </a:rPr>
              <a:t>95 000</a:t>
            </a:r>
          </a:p>
        </p:txBody>
      </p:sp>
      <p:sp>
        <p:nvSpPr>
          <p:cNvPr id="12" name="TextBox 11">
            <a:extLst>
              <a:ext uri="{FF2B5EF4-FFF2-40B4-BE49-F238E27FC236}">
                <a16:creationId xmlns:a16="http://schemas.microsoft.com/office/drawing/2014/main" id="{2B8393D5-4906-0283-D441-C4227CA471B9}"/>
              </a:ext>
            </a:extLst>
          </p:cNvPr>
          <p:cNvSpPr txBox="1"/>
          <p:nvPr/>
        </p:nvSpPr>
        <p:spPr>
          <a:xfrm>
            <a:off x="6419850" y="1466850"/>
            <a:ext cx="5581650"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10 000 x 3 + 5 000 + 2 000 + 1000 = 38 000</a:t>
            </a:r>
          </a:p>
        </p:txBody>
      </p:sp>
      <p:sp>
        <p:nvSpPr>
          <p:cNvPr id="13" name="Rectangle: Rounded Corners 12">
            <a:extLst>
              <a:ext uri="{FF2B5EF4-FFF2-40B4-BE49-F238E27FC236}">
                <a16:creationId xmlns:a16="http://schemas.microsoft.com/office/drawing/2014/main" id="{6CBBBFFA-66F7-D2CF-A113-CD6B60618C16}"/>
              </a:ext>
            </a:extLst>
          </p:cNvPr>
          <p:cNvSpPr/>
          <p:nvPr/>
        </p:nvSpPr>
        <p:spPr>
          <a:xfrm>
            <a:off x="7753350" y="5429250"/>
            <a:ext cx="1200150" cy="571500"/>
          </a:xfrm>
          <a:prstGeom prst="roundRect">
            <a:avLst/>
          </a:prstGeom>
          <a:solidFill>
            <a:schemeClr val="bg1"/>
          </a:solidFill>
          <a:ln w="38100">
            <a:solidFill>
              <a:srgbClr val="D63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panose="020F0502020204030204" pitchFamily="34" charset="0"/>
                <a:cs typeface="Calibri" panose="020F0502020204030204" pitchFamily="34" charset="0"/>
              </a:rPr>
              <a:t>38 000</a:t>
            </a:r>
          </a:p>
        </p:txBody>
      </p:sp>
    </p:spTree>
    <p:extLst>
      <p:ext uri="{BB962C8B-B14F-4D97-AF65-F5344CB8AC3E}">
        <p14:creationId xmlns:p14="http://schemas.microsoft.com/office/powerpoint/2010/main" val="336524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935705"/>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a) Chọn hai đồ vật em muốn mua ở hình dưới đây rồi tính số tiền phải trả.</a:t>
            </a:r>
          </a:p>
        </p:txBody>
      </p:sp>
      <p:pic>
        <p:nvPicPr>
          <p:cNvPr id="7" name="Picture 6">
            <a:extLst>
              <a:ext uri="{FF2B5EF4-FFF2-40B4-BE49-F238E27FC236}">
                <a16:creationId xmlns:a16="http://schemas.microsoft.com/office/drawing/2014/main" id="{5AF5562A-04DF-BB91-4E05-7B5E56E612CE}"/>
              </a:ext>
            </a:extLst>
          </p:cNvPr>
          <p:cNvPicPr>
            <a:picLocks noChangeAspect="1"/>
          </p:cNvPicPr>
          <p:nvPr/>
        </p:nvPicPr>
        <p:blipFill>
          <a:blip r:embed="rId4"/>
          <a:stretch>
            <a:fillRect/>
          </a:stretch>
        </p:blipFill>
        <p:spPr>
          <a:xfrm>
            <a:off x="1228725" y="1799671"/>
            <a:ext cx="10534650" cy="2420213"/>
          </a:xfrm>
          <a:prstGeom prst="rect">
            <a:avLst/>
          </a:prstGeom>
        </p:spPr>
      </p:pic>
    </p:spTree>
    <p:extLst>
      <p:ext uri="{BB962C8B-B14F-4D97-AF65-F5344CB8AC3E}">
        <p14:creationId xmlns:p14="http://schemas.microsoft.com/office/powerpoint/2010/main" val="12622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100 đồng (tiền Việt) – Wikipedia tiếng Việt">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rot="2332593">
            <a:off x="3097616" y="1925753"/>
            <a:ext cx="5996767" cy="295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935705"/>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b) Tuấn có 100 000 đồng. Tuấn mua 1 bút mực, 1 thước kẻ và 1 hộp bút ở hình trên. Hỏi Tuấn còn lại bao nhiêu tiền?</a:t>
            </a:r>
          </a:p>
        </p:txBody>
      </p:sp>
      <p:pic>
        <p:nvPicPr>
          <p:cNvPr id="7" name="Picture 6">
            <a:extLst>
              <a:ext uri="{FF2B5EF4-FFF2-40B4-BE49-F238E27FC236}">
                <a16:creationId xmlns:a16="http://schemas.microsoft.com/office/drawing/2014/main" id="{5AF5562A-04DF-BB91-4E05-7B5E56E612CE}"/>
              </a:ext>
            </a:extLst>
          </p:cNvPr>
          <p:cNvPicPr>
            <a:picLocks noChangeAspect="1"/>
          </p:cNvPicPr>
          <p:nvPr/>
        </p:nvPicPr>
        <p:blipFill>
          <a:blip r:embed="rId4"/>
          <a:stretch>
            <a:fillRect/>
          </a:stretch>
        </p:blipFill>
        <p:spPr>
          <a:xfrm>
            <a:off x="1333500" y="1561547"/>
            <a:ext cx="9296400" cy="2135740"/>
          </a:xfrm>
          <a:prstGeom prst="rect">
            <a:avLst/>
          </a:prstGeom>
        </p:spPr>
      </p:pic>
      <p:sp>
        <p:nvSpPr>
          <p:cNvPr id="18" name="TextBox 17">
            <a:extLst>
              <a:ext uri="{FF2B5EF4-FFF2-40B4-BE49-F238E27FC236}">
                <a16:creationId xmlns:a16="http://schemas.microsoft.com/office/drawing/2014/main" id="{BF41ACB8-5F15-57FA-B152-8013F9BD6FD9}"/>
              </a:ext>
            </a:extLst>
          </p:cNvPr>
          <p:cNvSpPr txBox="1"/>
          <p:nvPr/>
        </p:nvSpPr>
        <p:spPr>
          <a:xfrm>
            <a:off x="1314450" y="3971925"/>
            <a:ext cx="9829800" cy="2308324"/>
          </a:xfrm>
          <a:prstGeom prst="rect">
            <a:avLst/>
          </a:prstGeom>
          <a:noFill/>
        </p:spPr>
        <p:txBody>
          <a:bodyPr wrap="square" rtlCol="0">
            <a:spAutoFit/>
          </a:bodyPr>
          <a:lstStyle/>
          <a:p>
            <a:pPr algn="ctr"/>
            <a:r>
              <a:rPr lang="en-US" sz="2400" b="1" dirty="0" err="1">
                <a:solidFill>
                  <a:srgbClr val="FF0000"/>
                </a:solidFill>
                <a:latin typeface="Calibri" panose="020F0502020204030204" pitchFamily="34" charset="0"/>
                <a:cs typeface="Calibri" panose="020F0502020204030204" pitchFamily="34" charset="0"/>
              </a:rPr>
              <a:t>Bài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giải</a:t>
            </a:r>
            <a:r>
              <a:rPr lang="en-US" sz="2400" b="1" dirty="0">
                <a:solidFill>
                  <a:srgbClr val="FF0000"/>
                </a:solidFill>
                <a:latin typeface="Calibri" panose="020F0502020204030204" pitchFamily="34" charset="0"/>
                <a:cs typeface="Calibri" panose="020F0502020204030204" pitchFamily="34" charset="0"/>
              </a:rPr>
              <a:t>:</a:t>
            </a:r>
          </a:p>
          <a:p>
            <a:pPr algn="ctr"/>
            <a:r>
              <a:rPr lang="vi-VN" sz="2400" b="1" dirty="0">
                <a:solidFill>
                  <a:srgbClr val="FF0000"/>
                </a:solidFill>
                <a:latin typeface="Calibri" panose="020F0502020204030204" pitchFamily="34" charset="0"/>
                <a:cs typeface="Calibri" panose="020F0502020204030204" pitchFamily="34" charset="0"/>
              </a:rPr>
              <a:t>Tổng số tiền Tuấn mua bút mực, thước kẻ và hộp bút là</a:t>
            </a:r>
            <a:r>
              <a:rPr lang="en-US" sz="2400" b="1" dirty="0">
                <a:solidFill>
                  <a:srgbClr val="FF0000"/>
                </a:solidFill>
                <a:latin typeface="Calibri" panose="020F0502020204030204" pitchFamily="34" charset="0"/>
                <a:cs typeface="Calibri" panose="020F0502020204030204" pitchFamily="34" charset="0"/>
              </a:rPr>
              <a:t>:</a:t>
            </a:r>
            <a:endParaRPr lang="vi-VN" sz="2400" b="1" dirty="0">
              <a:solidFill>
                <a:srgbClr val="FF0000"/>
              </a:solidFill>
              <a:latin typeface="Calibri" panose="020F0502020204030204" pitchFamily="34" charset="0"/>
              <a:cs typeface="Calibri" panose="020F0502020204030204" pitchFamily="34" charset="0"/>
            </a:endParaRPr>
          </a:p>
          <a:p>
            <a:pPr algn="ctr"/>
            <a:r>
              <a:rPr lang="vi-VN" sz="2400" b="1" dirty="0">
                <a:solidFill>
                  <a:srgbClr val="FF0000"/>
                </a:solidFill>
                <a:latin typeface="Calibri" panose="020F0502020204030204" pitchFamily="34" charset="0"/>
                <a:cs typeface="Calibri" panose="020F0502020204030204" pitchFamily="34" charset="0"/>
              </a:rPr>
              <a:t>       12 000 + 8 000 + 28 000 = 48 000 (đồng)</a:t>
            </a:r>
          </a:p>
          <a:p>
            <a:pPr algn="ctr"/>
            <a:r>
              <a:rPr lang="vi-VN" sz="2400" b="1" dirty="0">
                <a:solidFill>
                  <a:srgbClr val="FF0000"/>
                </a:solidFill>
                <a:latin typeface="Calibri" panose="020F0502020204030204" pitchFamily="34" charset="0"/>
                <a:cs typeface="Calibri" panose="020F0502020204030204" pitchFamily="34" charset="0"/>
              </a:rPr>
              <a:t>Vậy số tiền còn lại của Tuấn là</a:t>
            </a:r>
          </a:p>
          <a:p>
            <a:pPr algn="ctr"/>
            <a:r>
              <a:rPr lang="vi-VN" sz="2400" b="1" dirty="0">
                <a:solidFill>
                  <a:srgbClr val="FF0000"/>
                </a:solidFill>
                <a:latin typeface="Calibri" panose="020F0502020204030204" pitchFamily="34" charset="0"/>
                <a:cs typeface="Calibri" panose="020F0502020204030204" pitchFamily="34" charset="0"/>
              </a:rPr>
              <a:t>       100 000 – 48 000 = 52 000 (đồng)</a:t>
            </a:r>
          </a:p>
          <a:p>
            <a:pPr algn="ctr"/>
            <a:r>
              <a:rPr lang="vi-VN" sz="2400" b="1" dirty="0">
                <a:solidFill>
                  <a:srgbClr val="FF0000"/>
                </a:solidFill>
                <a:latin typeface="Calibri" panose="020F0502020204030204" pitchFamily="34" charset="0"/>
                <a:cs typeface="Calibri" panose="020F0502020204030204" pitchFamily="34" charset="0"/>
              </a:rPr>
              <a:t>                                   Đáp số: 52 000 đồng</a:t>
            </a:r>
          </a:p>
        </p:txBody>
      </p:sp>
    </p:spTree>
    <p:extLst>
      <p:ext uri="{BB962C8B-B14F-4D97-AF65-F5344CB8AC3E}">
        <p14:creationId xmlns:p14="http://schemas.microsoft.com/office/powerpoint/2010/main" val="301216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8E608E1F-3EA6-4402-8773-34A716944A85}"/>
              </a:ext>
            </a:extLst>
          </p:cNvPr>
          <p:cNvGrpSpPr/>
          <p:nvPr/>
        </p:nvGrpSpPr>
        <p:grpSpPr>
          <a:xfrm>
            <a:off x="120110" y="3962400"/>
            <a:ext cx="5013865" cy="2488050"/>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2"/>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3"/>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4"/>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5"/>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sp>
        <p:nvSpPr>
          <p:cNvPr id="26" name="Flowchart: Document 25">
            <a:extLst>
              <a:ext uri="{FF2B5EF4-FFF2-40B4-BE49-F238E27FC236}">
                <a16:creationId xmlns:a16="http://schemas.microsoft.com/office/drawing/2014/main" id="{8F124B18-96C3-425F-8735-6B33E2F13CC5}"/>
              </a:ext>
            </a:extLst>
          </p:cNvPr>
          <p:cNvSpPr/>
          <p:nvPr/>
        </p:nvSpPr>
        <p:spPr>
          <a:xfrm>
            <a:off x="3943350" y="1123950"/>
            <a:ext cx="7305675" cy="273204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4048125" y="1111146"/>
            <a:ext cx="7067550" cy="2308324"/>
          </a:xfrm>
          <a:prstGeom prst="rect">
            <a:avLst/>
          </a:prstGeom>
          <a:noFill/>
        </p:spPr>
        <p:txBody>
          <a:bodyPr wrap="square" rtlCol="0">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Khi mua bán, chúng ta căn cứ trên giá cả mỗi mặt hàng để trả tiền cho người bán hàng. Lúc đó tiền là phương tiện trao đổi hàng hoá.</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793494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5" y="435895"/>
            <a:ext cx="6838949" cy="678530"/>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Calibri"/>
              </a:rPr>
              <a:t>Quan sát hình vẽ, trả lời các câu hỏi:</a:t>
            </a:r>
          </a:p>
        </p:txBody>
      </p:sp>
      <p:pic>
        <p:nvPicPr>
          <p:cNvPr id="6" name="Picture 5">
            <a:extLst>
              <a:ext uri="{FF2B5EF4-FFF2-40B4-BE49-F238E27FC236}">
                <a16:creationId xmlns:a16="http://schemas.microsoft.com/office/drawing/2014/main" id="{C2CC9243-0672-6F13-B462-E2845C489984}"/>
              </a:ext>
            </a:extLst>
          </p:cNvPr>
          <p:cNvPicPr>
            <a:picLocks noChangeAspect="1"/>
          </p:cNvPicPr>
          <p:nvPr/>
        </p:nvPicPr>
        <p:blipFill>
          <a:blip r:embed="rId4"/>
          <a:stretch>
            <a:fillRect/>
          </a:stretch>
        </p:blipFill>
        <p:spPr>
          <a:xfrm>
            <a:off x="990599" y="1246568"/>
            <a:ext cx="10010775" cy="2277681"/>
          </a:xfrm>
          <a:prstGeom prst="rect">
            <a:avLst/>
          </a:prstGeom>
        </p:spPr>
      </p:pic>
      <p:sp>
        <p:nvSpPr>
          <p:cNvPr id="8" name="TextBox 7">
            <a:extLst>
              <a:ext uri="{FF2B5EF4-FFF2-40B4-BE49-F238E27FC236}">
                <a16:creationId xmlns:a16="http://schemas.microsoft.com/office/drawing/2014/main" id="{9C17E7D5-C4D7-3D8C-0665-753F116FB97A}"/>
              </a:ext>
            </a:extLst>
          </p:cNvPr>
          <p:cNvSpPr txBox="1"/>
          <p:nvPr/>
        </p:nvSpPr>
        <p:spPr>
          <a:xfrm>
            <a:off x="762001" y="3562350"/>
            <a:ext cx="10477500" cy="1015663"/>
          </a:xfrm>
          <a:prstGeom prst="rect">
            <a:avLst/>
          </a:prstGeom>
          <a:noFill/>
        </p:spPr>
        <p:txBody>
          <a:bodyPr wrap="square" rtlCol="0">
            <a:spAutoFit/>
          </a:bodyPr>
          <a:lstStyle/>
          <a:p>
            <a:pPr algn="just"/>
            <a:r>
              <a:rPr lang="vi-VN" sz="3000" b="1" dirty="0">
                <a:latin typeface="Calibri" panose="020F0502020204030204" pitchFamily="34" charset="0"/>
                <a:cs typeface="Calibri" panose="020F0502020204030204" pitchFamily="34" charset="0"/>
              </a:rPr>
              <a:t>a) Số tiền mua 1 quả dưa hấu nhiều hơn số tiền mua 1 khay táo là bao nhiêu?</a:t>
            </a:r>
          </a:p>
        </p:txBody>
      </p:sp>
      <p:sp>
        <p:nvSpPr>
          <p:cNvPr id="10" name="TextBox 9">
            <a:extLst>
              <a:ext uri="{FF2B5EF4-FFF2-40B4-BE49-F238E27FC236}">
                <a16:creationId xmlns:a16="http://schemas.microsoft.com/office/drawing/2014/main" id="{B827C032-5EE1-9D76-5773-5F39A8D74528}"/>
              </a:ext>
            </a:extLst>
          </p:cNvPr>
          <p:cNvSpPr txBox="1"/>
          <p:nvPr/>
        </p:nvSpPr>
        <p:spPr>
          <a:xfrm>
            <a:off x="1190625" y="4648200"/>
            <a:ext cx="10086975" cy="1815882"/>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Bài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giải</a:t>
            </a:r>
            <a:r>
              <a:rPr lang="en-US" sz="2800" b="1" dirty="0">
                <a:solidFill>
                  <a:srgbClr val="FF0000"/>
                </a:solidFill>
                <a:latin typeface="Calibri" panose="020F0502020204030204" pitchFamily="34" charset="0"/>
                <a:cs typeface="Calibri" panose="020F0502020204030204" pitchFamily="34" charset="0"/>
              </a:rPr>
              <a:t>:</a:t>
            </a:r>
          </a:p>
          <a:p>
            <a:pPr algn="ctr"/>
            <a:r>
              <a:rPr lang="vi-VN" sz="2800" b="1" dirty="0">
                <a:solidFill>
                  <a:srgbClr val="FF0000"/>
                </a:solidFill>
                <a:latin typeface="Calibri" panose="020F0502020204030204" pitchFamily="34" charset="0"/>
                <a:cs typeface="Calibri" panose="020F0502020204030204" pitchFamily="34" charset="0"/>
              </a:rPr>
              <a:t>Số tiền mua 1 quả dưa hấu nhiều hơn số tiền mua 1 khay táo là</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a:p>
            <a:pPr algn="ctr"/>
            <a:r>
              <a:rPr lang="vi-VN" sz="2800" b="1" dirty="0">
                <a:solidFill>
                  <a:srgbClr val="FF0000"/>
                </a:solidFill>
                <a:latin typeface="Calibri" panose="020F0502020204030204" pitchFamily="34" charset="0"/>
                <a:cs typeface="Calibri" panose="020F0502020204030204" pitchFamily="34" charset="0"/>
              </a:rPr>
              <a:t>                  49 000 – 39 000 = 10 000 (đồng)</a:t>
            </a:r>
            <a:endParaRPr lang="en-US" sz="2800" b="1" dirty="0">
              <a:solidFill>
                <a:srgbClr val="FF0000"/>
              </a:solidFill>
              <a:latin typeface="Calibri" panose="020F0502020204030204" pitchFamily="34" charset="0"/>
              <a:cs typeface="Calibri" panose="020F0502020204030204" pitchFamily="34" charset="0"/>
            </a:endParaRPr>
          </a:p>
          <a:p>
            <a:pPr algn="r"/>
            <a:r>
              <a:rPr lang="en-US" sz="2800" b="1" dirty="0" err="1">
                <a:solidFill>
                  <a:srgbClr val="FF0000"/>
                </a:solidFill>
                <a:latin typeface="Calibri" panose="020F0502020204030204" pitchFamily="34" charset="0"/>
                <a:cs typeface="Calibri" panose="020F0502020204030204" pitchFamily="34" charset="0"/>
              </a:rPr>
              <a:t>Đáp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số</a:t>
            </a:r>
            <a:r>
              <a:rPr lang="en-US" sz="2800" b="1" dirty="0">
                <a:solidFill>
                  <a:srgbClr val="FF0000"/>
                </a:solidFill>
                <a:latin typeface="Calibri" panose="020F0502020204030204" pitchFamily="34" charset="0"/>
                <a:cs typeface="Calibri" panose="020F0502020204030204" pitchFamily="34" charset="0"/>
              </a:rPr>
              <a:t>: 10 000 </a:t>
            </a:r>
            <a:r>
              <a:rPr lang="en-US" sz="2800" b="1" dirty="0" err="1">
                <a:solidFill>
                  <a:srgbClr val="FF0000"/>
                </a:solidFill>
                <a:latin typeface="Calibri" panose="020F0502020204030204" pitchFamily="34" charset="0"/>
                <a:cs typeface="Calibri" panose="020F0502020204030204" pitchFamily="34" charset="0"/>
              </a:rPr>
              <a:t>đồng</a:t>
            </a:r>
            <a:endParaRPr lang="vi-VN"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603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133350"/>
            <a:ext cx="11553825" cy="6629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14351" y="20955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181100" y="73945"/>
            <a:ext cx="6838949" cy="678530"/>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a:ea typeface="+mn-ea"/>
                <a:cs typeface="+mn-cs"/>
              </a:rPr>
              <a:t>Quan sát hình vẽ, trả lời các câu hỏi:</a:t>
            </a:r>
          </a:p>
        </p:txBody>
      </p:sp>
      <p:pic>
        <p:nvPicPr>
          <p:cNvPr id="6" name="Picture 5">
            <a:extLst>
              <a:ext uri="{FF2B5EF4-FFF2-40B4-BE49-F238E27FC236}">
                <a16:creationId xmlns:a16="http://schemas.microsoft.com/office/drawing/2014/main" id="{C2CC9243-0672-6F13-B462-E2845C489984}"/>
              </a:ext>
            </a:extLst>
          </p:cNvPr>
          <p:cNvPicPr>
            <a:picLocks noChangeAspect="1"/>
          </p:cNvPicPr>
          <p:nvPr/>
        </p:nvPicPr>
        <p:blipFill>
          <a:blip r:embed="rId4"/>
          <a:stretch>
            <a:fillRect/>
          </a:stretch>
        </p:blipFill>
        <p:spPr>
          <a:xfrm>
            <a:off x="1295399" y="808418"/>
            <a:ext cx="8705851" cy="1980781"/>
          </a:xfrm>
          <a:prstGeom prst="rect">
            <a:avLst/>
          </a:prstGeom>
        </p:spPr>
      </p:pic>
      <p:sp>
        <p:nvSpPr>
          <p:cNvPr id="8" name="TextBox 7">
            <a:extLst>
              <a:ext uri="{FF2B5EF4-FFF2-40B4-BE49-F238E27FC236}">
                <a16:creationId xmlns:a16="http://schemas.microsoft.com/office/drawing/2014/main" id="{9C17E7D5-C4D7-3D8C-0665-753F116FB97A}"/>
              </a:ext>
            </a:extLst>
          </p:cNvPr>
          <p:cNvSpPr txBox="1"/>
          <p:nvPr/>
        </p:nvSpPr>
        <p:spPr>
          <a:xfrm>
            <a:off x="457201" y="2714625"/>
            <a:ext cx="11306174" cy="1292662"/>
          </a:xfrm>
          <a:prstGeom prst="rect">
            <a:avLst/>
          </a:prstGeom>
          <a:noFill/>
        </p:spPr>
        <p:txBody>
          <a:bodyPr wrap="square" rtlCol="0">
            <a:spAutoFit/>
          </a:bodyPr>
          <a:lstStyle/>
          <a:p>
            <a:pPr lvl="0" algn="just"/>
            <a:r>
              <a:rPr lang="vi-VN" sz="2600" b="1" dirty="0">
                <a:solidFill>
                  <a:prstClr val="black"/>
                </a:solidFill>
                <a:latin typeface="Calibri" panose="020F0502020204030204" pitchFamily="34" charset="0"/>
                <a:cs typeface="Calibri" panose="020F0502020204030204" pitchFamily="34" charset="0"/>
              </a:rPr>
              <a:t>b) Cửa hàng đang có chương trình khuyến mãi giảm giá 5 000 đồng mỗi khay táo cho khách hàng mua từ 2 khay táo trở lên. Hỏi khi mua 2 khay táo theo chương trình khuyến mãi này, bác Hồng phải trả bao nhiêu tiền?</a:t>
            </a:r>
            <a:endParaRPr kumimoji="0" lang="vi-VN"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827C032-5EE1-9D76-5773-5F39A8D74528}"/>
              </a:ext>
            </a:extLst>
          </p:cNvPr>
          <p:cNvSpPr txBox="1"/>
          <p:nvPr/>
        </p:nvSpPr>
        <p:spPr>
          <a:xfrm>
            <a:off x="1428750" y="4010025"/>
            <a:ext cx="9096375" cy="2677656"/>
          </a:xfrm>
          <a:prstGeom prst="rect">
            <a:avLst/>
          </a:prstGeom>
          <a:noFill/>
        </p:spPr>
        <p:txBody>
          <a:bodyPr wrap="square" rtlCol="0">
            <a:spAutoFit/>
          </a:bodyPr>
          <a:lstStyle/>
          <a:p>
            <a:pPr lvl="0" algn="ctr"/>
            <a:r>
              <a:rPr lang="vi-VN" sz="2800" b="1" dirty="0">
                <a:solidFill>
                  <a:srgbClr val="FF0000"/>
                </a:solidFill>
                <a:latin typeface="Calibri" panose="020F0502020204030204" pitchFamily="34" charset="0"/>
                <a:cs typeface="Calibri" panose="020F0502020204030204" pitchFamily="34" charset="0"/>
              </a:rPr>
              <a:t>Sau khi giảm 5000 đồng, giá của mỗi khay táo là</a:t>
            </a:r>
          </a:p>
          <a:p>
            <a:pPr lvl="0" algn="ctr"/>
            <a:r>
              <a:rPr lang="vi-VN" sz="2800" b="1" dirty="0">
                <a:solidFill>
                  <a:srgbClr val="FF0000"/>
                </a:solidFill>
                <a:latin typeface="Calibri" panose="020F0502020204030204" pitchFamily="34" charset="0"/>
                <a:cs typeface="Calibri" panose="020F0502020204030204" pitchFamily="34" charset="0"/>
              </a:rPr>
              <a:t>                  39 000 – 5000 = 34 000 (đồng)</a:t>
            </a:r>
          </a:p>
          <a:p>
            <a:pPr lvl="0" algn="ctr"/>
            <a:r>
              <a:rPr lang="vi-VN" sz="2800" b="1" dirty="0">
                <a:solidFill>
                  <a:srgbClr val="FF0000"/>
                </a:solidFill>
                <a:latin typeface="Calibri" panose="020F0502020204030204" pitchFamily="34" charset="0"/>
                <a:cs typeface="Calibri" panose="020F0502020204030204" pitchFamily="34" charset="0"/>
              </a:rPr>
              <a:t>Vậy số tiền bác Hồng phải trả khi mua 2 khay táo theo chương trình khuyến mãi là:</a:t>
            </a:r>
          </a:p>
          <a:p>
            <a:pPr lvl="0" algn="ctr"/>
            <a:r>
              <a:rPr lang="vi-VN" sz="2800" b="1" dirty="0">
                <a:solidFill>
                  <a:srgbClr val="FF0000"/>
                </a:solidFill>
                <a:latin typeface="Calibri" panose="020F0502020204030204" pitchFamily="34" charset="0"/>
                <a:cs typeface="Calibri" panose="020F0502020204030204" pitchFamily="34" charset="0"/>
              </a:rPr>
              <a:t>                  34 000 x 2 = 68 000 (đồng)</a:t>
            </a:r>
            <a:endParaRPr lang="en-US" sz="2800" b="1" dirty="0">
              <a:solidFill>
                <a:srgbClr val="FF0000"/>
              </a:solidFill>
              <a:latin typeface="Calibri" panose="020F0502020204030204" pitchFamily="34" charset="0"/>
              <a:cs typeface="Calibri" panose="020F0502020204030204" pitchFamily="34" charset="0"/>
            </a:endParaRPr>
          </a:p>
          <a:p>
            <a:pPr lvl="0" algn="r"/>
            <a:r>
              <a:rPr lang="en-US" sz="2800" b="1" dirty="0" err="1">
                <a:solidFill>
                  <a:srgbClr val="FF0000"/>
                </a:solidFill>
                <a:latin typeface="Calibri" panose="020F0502020204030204" pitchFamily="34" charset="0"/>
                <a:cs typeface="Calibri" panose="020F0502020204030204" pitchFamily="34" charset="0"/>
              </a:rPr>
              <a:t>Đáp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số</a:t>
            </a:r>
            <a:r>
              <a:rPr lang="en-US" sz="2800" b="1" dirty="0">
                <a:solidFill>
                  <a:srgbClr val="FF0000"/>
                </a:solidFill>
                <a:latin typeface="Calibri" panose="020F0502020204030204" pitchFamily="34" charset="0"/>
                <a:cs typeface="Calibri" panose="020F0502020204030204" pitchFamily="34" charset="0"/>
              </a:rPr>
              <a:t>: 68 000 </a:t>
            </a:r>
            <a:r>
              <a:rPr lang="en-US" sz="2800" b="1" dirty="0" err="1">
                <a:solidFill>
                  <a:srgbClr val="FF0000"/>
                </a:solidFill>
                <a:latin typeface="Calibri" panose="020F0502020204030204" pitchFamily="34" charset="0"/>
                <a:cs typeface="Calibri" panose="020F0502020204030204" pitchFamily="34" charset="0"/>
              </a:rPr>
              <a:t>đồng</a:t>
            </a:r>
            <a:endParaRPr lang="vi-VN"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603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down)">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4" name="云形 3"/>
          <p:cNvSpPr/>
          <p:nvPr/>
        </p:nvSpPr>
        <p:spPr>
          <a:xfrm rot="180000">
            <a:off x="950595" y="1173480"/>
            <a:ext cx="10113010" cy="4309745"/>
          </a:xfrm>
          <a:prstGeom prst="cloud">
            <a:avLst/>
          </a:prstGeom>
          <a:solidFill>
            <a:schemeClr val="bg1"/>
          </a:solidFill>
          <a:ln w="92075">
            <a:solidFill>
              <a:srgbClr val="A9CA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6" name="图片 5"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1a960b73464c3b6a9b2d71b3a40e4850"/>
          <p:cNvPicPr>
            <a:picLocks noChangeAspect="1"/>
          </p:cNvPicPr>
          <p:nvPr/>
        </p:nvPicPr>
        <p:blipFill>
          <a:blip r:embed="rId5"/>
          <a:stretch>
            <a:fillRect/>
          </a:stretch>
        </p:blipFill>
        <p:spPr>
          <a:xfrm flipH="1">
            <a:off x="182880" y="2859405"/>
            <a:ext cx="2632075" cy="3941445"/>
          </a:xfrm>
          <a:prstGeom prst="rect">
            <a:avLst/>
          </a:prstGeom>
        </p:spPr>
      </p:pic>
      <p:pic>
        <p:nvPicPr>
          <p:cNvPr id="8" name="图片 7" descr="1a960b73464c3b6a9b2d71b3a40e4850"/>
          <p:cNvPicPr>
            <a:picLocks noChangeAspect="1"/>
          </p:cNvPicPr>
          <p:nvPr/>
        </p:nvPicPr>
        <p:blipFill>
          <a:blip r:embed="rId5"/>
          <a:stretch>
            <a:fillRect/>
          </a:stretch>
        </p:blipFill>
        <p:spPr>
          <a:xfrm>
            <a:off x="8540796" y="2859405"/>
            <a:ext cx="2774986" cy="4154568"/>
          </a:xfrm>
          <a:prstGeom prst="rect">
            <a:avLst/>
          </a:prstGeom>
        </p:spPr>
      </p:pic>
      <p:pic>
        <p:nvPicPr>
          <p:cNvPr id="3" name="图片 2" descr="be63a2bb084e4dcc6af2fd21eb4c43b0"/>
          <p:cNvPicPr>
            <a:picLocks noChangeAspect="1"/>
          </p:cNvPicPr>
          <p:nvPr/>
        </p:nvPicPr>
        <p:blipFill>
          <a:blip r:embed="rId6"/>
          <a:stretch>
            <a:fillRect/>
          </a:stretch>
        </p:blipFill>
        <p:spPr>
          <a:xfrm rot="540000">
            <a:off x="9320587" y="547736"/>
            <a:ext cx="2524125" cy="2300605"/>
          </a:xfrm>
          <a:prstGeom prst="rect">
            <a:avLst/>
          </a:prstGeom>
        </p:spPr>
      </p:pic>
      <p:pic>
        <p:nvPicPr>
          <p:cNvPr id="5" name="Picture 4">
            <a:extLst>
              <a:ext uri="{FF2B5EF4-FFF2-40B4-BE49-F238E27FC236}">
                <a16:creationId xmlns:a16="http://schemas.microsoft.com/office/drawing/2014/main" id="{D11722D3-F983-6E84-2E6D-CA6D05835371}"/>
              </a:ext>
            </a:extLst>
          </p:cNvPr>
          <p:cNvPicPr>
            <a:picLocks noChangeAspect="1"/>
          </p:cNvPicPr>
          <p:nvPr/>
        </p:nvPicPr>
        <p:blipFill>
          <a:blip r:embed="rId7"/>
          <a:stretch>
            <a:fillRect/>
          </a:stretch>
        </p:blipFill>
        <p:spPr>
          <a:xfrm>
            <a:off x="2108143" y="1554704"/>
            <a:ext cx="7175614" cy="3615241"/>
          </a:xfrm>
          <a:prstGeom prst="rect">
            <a:avLst/>
          </a:prstGeom>
        </p:spPr>
      </p:pic>
    </p:spTree>
    <p:extLst>
      <p:ext uri="{BB962C8B-B14F-4D97-AF65-F5344CB8AC3E}">
        <p14:creationId xmlns:p14="http://schemas.microsoft.com/office/powerpoint/2010/main" val="35114886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
                                        </p:tgtEl>
                                        <p:attrNameLst>
                                          <p:attrName>r</p:attrName>
                                        </p:attrNameLst>
                                      </p:cBhvr>
                                    </p:animRot>
                                    <p:animRot by="-240000">
                                      <p:cBhvr>
                                        <p:cTn id="7" dur="1000" fill="hold">
                                          <p:stCondLst>
                                            <p:cond delay="1000"/>
                                          </p:stCondLst>
                                        </p:cTn>
                                        <p:tgtEl>
                                          <p:spTgt spid="3"/>
                                        </p:tgtEl>
                                        <p:attrNameLst>
                                          <p:attrName>r</p:attrName>
                                        </p:attrNameLst>
                                      </p:cBhvr>
                                    </p:animRot>
                                    <p:animRot by="240000">
                                      <p:cBhvr>
                                        <p:cTn id="8" dur="1000" fill="hold">
                                          <p:stCondLst>
                                            <p:cond delay="2000"/>
                                          </p:stCondLst>
                                        </p:cTn>
                                        <p:tgtEl>
                                          <p:spTgt spid="3"/>
                                        </p:tgtEl>
                                        <p:attrNameLst>
                                          <p:attrName>r</p:attrName>
                                        </p:attrNameLst>
                                      </p:cBhvr>
                                    </p:animRot>
                                    <p:animRot by="-240000">
                                      <p:cBhvr>
                                        <p:cTn id="9" dur="1000" fill="hold">
                                          <p:stCondLst>
                                            <p:cond delay="3000"/>
                                          </p:stCondLst>
                                        </p:cTn>
                                        <p:tgtEl>
                                          <p:spTgt spid="3"/>
                                        </p:tgtEl>
                                        <p:attrNameLst>
                                          <p:attrName>r</p:attrName>
                                        </p:attrNameLst>
                                      </p:cBhvr>
                                    </p:animRot>
                                    <p:animRot by="120000">
                                      <p:cBhvr>
                                        <p:cTn id="10" dur="1000" fill="hold">
                                          <p:stCondLst>
                                            <p:cond delay="4000"/>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Khám phá Việt Nam qua các địa danh trên đồng tiền Việt Nam">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rot="3006243">
            <a:off x="3224241" y="2012349"/>
            <a:ext cx="5669649" cy="280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ột Nghìn Đồng - Home | Facebook">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2763763">
            <a:off x="3273643" y="1981134"/>
            <a:ext cx="5658362" cy="2793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descr="Vietnam polymer 20,000 Dong banknotes">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Layer>
                </a14:imgProps>
              </a:ext>
              <a:ext uri="{28A0092B-C50C-407E-A947-70E740481C1C}">
                <a14:useLocalDpi xmlns:a14="http://schemas.microsoft.com/office/drawing/2010/main" val="0"/>
              </a:ext>
            </a:extLst>
          </a:blip>
          <a:srcRect/>
          <a:stretch>
            <a:fillRect/>
          </a:stretch>
        </p:blipFill>
        <p:spPr bwMode="auto">
          <a:xfrm rot="18745703">
            <a:off x="3124998" y="2003911"/>
            <a:ext cx="5758581"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srcRect/>
          <a:stretch>
            <a:fillRect/>
          </a:stretch>
        </p:blipFill>
        <p:spPr bwMode="auto">
          <a:xfrm>
            <a:off x="40217" y="9525"/>
            <a:ext cx="12192000" cy="6958013"/>
          </a:xfrm>
          <a:prstGeom prst="rect">
            <a:avLst/>
          </a:prstGeom>
          <a:noFill/>
          <a:ln w="9525">
            <a:noFill/>
            <a:miter lim="800000"/>
            <a:headEnd/>
            <a:tailEnd/>
          </a:ln>
        </p:spPr>
      </p:pic>
      <p:sp>
        <p:nvSpPr>
          <p:cNvPr id="5123" name="TextBox 5"/>
          <p:cNvSpPr txBox="1">
            <a:spLocks noChangeArrowheads="1"/>
          </p:cNvSpPr>
          <p:nvPr/>
        </p:nvSpPr>
        <p:spPr bwMode="auto">
          <a:xfrm>
            <a:off x="1117600" y="522289"/>
            <a:ext cx="10464800" cy="15382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prstClr val="white"/>
              </a:solidFill>
              <a:effectLst/>
              <a:uLnTx/>
              <a:uFillTx/>
              <a:latin typeface="HP001 4 hàng" pitchFamily="34"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Thứ</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sáu</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a:ln>
                  <a:noFill/>
                </a:ln>
                <a:solidFill>
                  <a:prstClr val="white"/>
                </a:solidFill>
                <a:effectLst/>
                <a:uLnTx/>
                <a:uFillTx/>
                <a:latin typeface="HP001 4 hàng" pitchFamily="34" charset="0"/>
                <a:ea typeface="微软雅黑"/>
                <a:cs typeface="Times New Roman" pitchFamily="18" charset="0"/>
              </a:rPr>
              <a:t>ngày</a:t>
            </a:r>
            <a:r>
              <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21 </a:t>
            </a:r>
            <a:r>
              <a:rPr kumimoji="0" lang="en-US" altLang="en-US" sz="3200" b="1" i="0" u="none" strike="noStrike" kern="1200" cap="none" spc="0" normalizeH="0" baseline="0" noProof="0" dirty="0" err="1">
                <a:ln>
                  <a:noFill/>
                </a:ln>
                <a:solidFill>
                  <a:prstClr val="white"/>
                </a:solidFill>
                <a:effectLst/>
                <a:uLnTx/>
                <a:uFillTx/>
                <a:latin typeface="HP001 4 hàng" pitchFamily="34" charset="0"/>
                <a:ea typeface="微软雅黑"/>
                <a:cs typeface="Times New Roman" pitchFamily="18" charset="0"/>
              </a:rPr>
              <a:t>tháng</a:t>
            </a:r>
            <a:r>
              <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rPr>
              <a:t> 3</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a:ln>
                  <a:noFill/>
                </a:ln>
                <a:solidFill>
                  <a:prstClr val="white"/>
                </a:solidFill>
                <a:effectLst/>
                <a:uLnTx/>
                <a:uFillTx/>
                <a:latin typeface="HP001 4 hàng" pitchFamily="34" charset="0"/>
                <a:ea typeface="微软雅黑"/>
                <a:cs typeface="Times New Roman" pitchFamily="18" charset="0"/>
              </a:rPr>
              <a:t>năm</a:t>
            </a:r>
            <a:r>
              <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2025</a:t>
            </a:r>
            <a:endPar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sng"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p:txBody>
      </p:sp>
      <p:sp>
        <p:nvSpPr>
          <p:cNvPr id="5124" name="TextBox 4"/>
          <p:cNvSpPr txBox="1">
            <a:spLocks noChangeArrowheads="1"/>
          </p:cNvSpPr>
          <p:nvPr/>
        </p:nvSpPr>
        <p:spPr bwMode="auto">
          <a:xfrm>
            <a:off x="2336801" y="1679575"/>
            <a:ext cx="6227233" cy="5842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sng"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Toán</a:t>
            </a:r>
            <a:r>
              <a:rPr kumimoji="0" lang="en-US" altLang="en-US" sz="3200" b="1" i="0" u="sng"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endParaRPr kumimoji="0" lang="en-US" altLang="en-US" sz="3200" b="1" i="0" u="sng"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p:txBody>
      </p:sp>
      <p:sp>
        <p:nvSpPr>
          <p:cNvPr id="5125" name="TextBox 6"/>
          <p:cNvSpPr txBox="1">
            <a:spLocks noChangeArrowheads="1"/>
          </p:cNvSpPr>
          <p:nvPr/>
        </p:nvSpPr>
        <p:spPr bwMode="auto">
          <a:xfrm>
            <a:off x="2118510" y="2370138"/>
            <a:ext cx="7164827" cy="6463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Bài</a:t>
            </a:r>
            <a:r>
              <a:rPr kumimoji="0" lang="en-US" altLang="en-US" sz="36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80:</a:t>
            </a:r>
            <a:r>
              <a:rPr kumimoji="0" lang="en-US" altLang="en-US" sz="3600" b="1" i="0" u="none" strike="noStrike" kern="1200" cap="none" spc="0" normalizeH="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600" b="1" i="0" u="none" strike="noStrike" kern="1200" cap="none" spc="0" normalizeH="0" noProof="0" dirty="0" err="1" smtClean="0">
                <a:ln>
                  <a:noFill/>
                </a:ln>
                <a:solidFill>
                  <a:prstClr val="white"/>
                </a:solidFill>
                <a:effectLst/>
                <a:uLnTx/>
                <a:uFillTx/>
                <a:latin typeface="HP001 4 hàng" pitchFamily="34" charset="0"/>
                <a:ea typeface="微软雅黑"/>
                <a:cs typeface="Times New Roman" pitchFamily="18" charset="0"/>
              </a:rPr>
              <a:t>Tiền</a:t>
            </a:r>
            <a:r>
              <a:rPr kumimoji="0" lang="en-US" altLang="en-US" sz="3600" b="1" i="0" u="none" strike="noStrike" kern="1200" cap="none" spc="0" normalizeH="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600" b="1" i="0" u="none" strike="noStrike" kern="1200" cap="none" spc="0" normalizeH="0" noProof="0" dirty="0" err="1" smtClean="0">
                <a:ln>
                  <a:noFill/>
                </a:ln>
                <a:solidFill>
                  <a:prstClr val="white"/>
                </a:solidFill>
                <a:effectLst/>
                <a:uLnTx/>
                <a:uFillTx/>
                <a:latin typeface="HP001 4 hàng" pitchFamily="34" charset="0"/>
                <a:ea typeface="微软雅黑"/>
                <a:cs typeface="Times New Roman" pitchFamily="18" charset="0"/>
              </a:rPr>
              <a:t>Việt</a:t>
            </a:r>
            <a:r>
              <a:rPr kumimoji="0" lang="en-US" altLang="en-US" sz="3600" b="1" i="0" u="none" strike="noStrike" kern="1200" cap="none" spc="0" normalizeH="0" noProof="0" dirty="0" smtClean="0">
                <a:ln>
                  <a:noFill/>
                </a:ln>
                <a:solidFill>
                  <a:prstClr val="white"/>
                </a:solidFill>
                <a:effectLst/>
                <a:uLnTx/>
                <a:uFillTx/>
                <a:latin typeface="HP001 4 hàng" pitchFamily="34" charset="0"/>
                <a:ea typeface="微软雅黑"/>
                <a:cs typeface="Times New Roman" pitchFamily="18" charset="0"/>
              </a:rPr>
              <a:t> Nam</a:t>
            </a:r>
            <a:endParaRPr kumimoji="0" lang="en-US" altLang="en-US" sz="36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p:txBody>
      </p:sp>
    </p:spTree>
    <p:extLst>
      <p:ext uri="{BB962C8B-B14F-4D97-AF65-F5344CB8AC3E}">
        <p14:creationId xmlns:p14="http://schemas.microsoft.com/office/powerpoint/2010/main" val="4163005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grpSp>
        <p:nvGrpSpPr>
          <p:cNvPr id="41" name="Group 40">
            <a:extLst>
              <a:ext uri="{FF2B5EF4-FFF2-40B4-BE49-F238E27FC236}">
                <a16:creationId xmlns:a16="http://schemas.microsoft.com/office/drawing/2014/main" id="{58C5F316-4E64-4990-8C96-22027289CDE6}"/>
              </a:ext>
            </a:extLst>
          </p:cNvPr>
          <p:cNvGrpSpPr/>
          <p:nvPr/>
        </p:nvGrpSpPr>
        <p:grpSpPr>
          <a:xfrm>
            <a:off x="2847383" y="129438"/>
            <a:ext cx="6878233" cy="1385037"/>
            <a:chOff x="5625979" y="3429000"/>
            <a:chExt cx="5736545" cy="2134052"/>
          </a:xfrm>
        </p:grpSpPr>
        <p:grpSp>
          <p:nvGrpSpPr>
            <p:cNvPr id="42" name="Graphic 3">
              <a:extLst>
                <a:ext uri="{FF2B5EF4-FFF2-40B4-BE49-F238E27FC236}">
                  <a16:creationId xmlns:a16="http://schemas.microsoft.com/office/drawing/2014/main" id="{563D44EC-B7B4-4B53-A56D-1294A3C15413}"/>
                </a:ext>
              </a:extLst>
            </p:cNvPr>
            <p:cNvGrpSpPr/>
            <p:nvPr/>
          </p:nvGrpSpPr>
          <p:grpSpPr>
            <a:xfrm>
              <a:off x="5625979" y="3429000"/>
              <a:ext cx="5736545" cy="2134052"/>
              <a:chOff x="3649055" y="2289634"/>
              <a:chExt cx="7931467" cy="3259717"/>
            </a:xfrm>
          </p:grpSpPr>
          <p:sp>
            <p:nvSpPr>
              <p:cNvPr id="44" name="Freeform: Shape 43">
                <a:extLst>
                  <a:ext uri="{FF2B5EF4-FFF2-40B4-BE49-F238E27FC236}">
                    <a16:creationId xmlns:a16="http://schemas.microsoft.com/office/drawing/2014/main" id="{79CD35E1-B480-4D35-919C-B19E9C850257}"/>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 name="Freeform: Shape 44">
                <a:extLst>
                  <a:ext uri="{FF2B5EF4-FFF2-40B4-BE49-F238E27FC236}">
                    <a16:creationId xmlns:a16="http://schemas.microsoft.com/office/drawing/2014/main" id="{1C0C5752-D9BB-48AD-A77F-857C9AFC520B}"/>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6D139A59-28D6-4B89-A0FF-6B560C75AECD}"/>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7" name="Graphic 3">
                <a:extLst>
                  <a:ext uri="{FF2B5EF4-FFF2-40B4-BE49-F238E27FC236}">
                    <a16:creationId xmlns:a16="http://schemas.microsoft.com/office/drawing/2014/main" id="{824EC916-A24E-4733-B0F7-BEC2797C7BEC}"/>
                  </a:ext>
                </a:extLst>
              </p:cNvPr>
              <p:cNvGrpSpPr/>
              <p:nvPr/>
            </p:nvGrpSpPr>
            <p:grpSpPr>
              <a:xfrm>
                <a:off x="6960830" y="2289634"/>
                <a:ext cx="1188634" cy="1023983"/>
                <a:chOff x="6960830" y="2289634"/>
                <a:chExt cx="1188634" cy="1023983"/>
              </a:xfrm>
            </p:grpSpPr>
            <p:sp>
              <p:nvSpPr>
                <p:cNvPr id="48" name="Freeform: Shape 47">
                  <a:extLst>
                    <a:ext uri="{FF2B5EF4-FFF2-40B4-BE49-F238E27FC236}">
                      <a16:creationId xmlns:a16="http://schemas.microsoft.com/office/drawing/2014/main" id="{49BD7A58-8B2F-442C-B69D-4C61B4B406AE}"/>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DC6277FF-5A59-4B0C-B30C-E8C7387A6A1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43" name="TextBox 42">
              <a:extLst>
                <a:ext uri="{FF2B5EF4-FFF2-40B4-BE49-F238E27FC236}">
                  <a16:creationId xmlns:a16="http://schemas.microsoft.com/office/drawing/2014/main" id="{B823A40F-148E-4A47-BDF7-ADCD7974EBA1}"/>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837D4D2B-D8E4-AFB6-ADC2-263E5DC2483C}"/>
              </a:ext>
            </a:extLst>
          </p:cNvPr>
          <p:cNvPicPr>
            <a:picLocks noChangeAspect="1"/>
          </p:cNvPicPr>
          <p:nvPr/>
        </p:nvPicPr>
        <p:blipFill>
          <a:blip r:embed="rId4"/>
          <a:stretch>
            <a:fillRect/>
          </a:stretch>
        </p:blipFill>
        <p:spPr>
          <a:xfrm>
            <a:off x="146912" y="1880855"/>
            <a:ext cx="3554276" cy="3267739"/>
          </a:xfrm>
          <a:prstGeom prst="rect">
            <a:avLst/>
          </a:prstGeom>
        </p:spPr>
      </p:pic>
      <p:pic>
        <p:nvPicPr>
          <p:cNvPr id="1026" name="Picture 2" descr="3 cô gái 'bí ẩn' trên tờ tiền 2.000 đồng">
            <a:extLst>
              <a:ext uri="{FF2B5EF4-FFF2-40B4-BE49-F238E27FC236}">
                <a16:creationId xmlns:a16="http://schemas.microsoft.com/office/drawing/2014/main" id="{AD7134D1-3E5C-9AED-C4DF-DF49402F9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424" y="1818680"/>
            <a:ext cx="3381375" cy="3339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ờ 5.000 đồng mua được gì sau 10 năm?">
            <a:extLst>
              <a:ext uri="{FF2B5EF4-FFF2-40B4-BE49-F238E27FC236}">
                <a16:creationId xmlns:a16="http://schemas.microsoft.com/office/drawing/2014/main" id="{F6CAB8AB-942F-AB54-78BB-78AA3C8B9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3388" y="1866900"/>
            <a:ext cx="3402712"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679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55000">
                                          <p:cBhvr additive="base">
                                            <p:cTn id="7" dur="1000" fill="hold"/>
                                            <p:tgtEl>
                                              <p:spTgt spid="41"/>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pic>
        <p:nvPicPr>
          <p:cNvPr id="2" name="Picture 1">
            <a:extLst>
              <a:ext uri="{FF2B5EF4-FFF2-40B4-BE49-F238E27FC236}">
                <a16:creationId xmlns:a16="http://schemas.microsoft.com/office/drawing/2014/main" id="{4F2D6342-80D7-5405-CA3E-90FA51FD8F8C}"/>
              </a:ext>
            </a:extLst>
          </p:cNvPr>
          <p:cNvPicPr>
            <a:picLocks noChangeAspect="1"/>
          </p:cNvPicPr>
          <p:nvPr/>
        </p:nvPicPr>
        <p:blipFill rotWithShape="1">
          <a:blip r:embed="rId4">
            <a:extLst>
              <a:ext uri="{28A0092B-C50C-407E-A947-70E740481C1C}">
                <a14:useLocalDpi xmlns:a14="http://schemas.microsoft.com/office/drawing/2010/main" val="0"/>
              </a:ext>
            </a:extLst>
          </a:blip>
          <a:srcRect l="22727" t="6643" r="59836" b="50117"/>
          <a:stretch/>
        </p:blipFill>
        <p:spPr>
          <a:xfrm flipH="1">
            <a:off x="0" y="1479160"/>
            <a:ext cx="3856168" cy="5378840"/>
          </a:xfrm>
          <a:prstGeom prst="rect">
            <a:avLst/>
          </a:prstGeom>
        </p:spPr>
      </p:pic>
      <p:sp>
        <p:nvSpPr>
          <p:cNvPr id="3" name="Oval Callout 5">
            <a:extLst>
              <a:ext uri="{FF2B5EF4-FFF2-40B4-BE49-F238E27FC236}">
                <a16:creationId xmlns:a16="http://schemas.microsoft.com/office/drawing/2014/main" id="{848D4BDF-2B22-8779-8214-7F039DDFA863}"/>
              </a:ext>
            </a:extLst>
          </p:cNvPr>
          <p:cNvSpPr/>
          <p:nvPr/>
        </p:nvSpPr>
        <p:spPr>
          <a:xfrm>
            <a:off x="4128048" y="486621"/>
            <a:ext cx="795297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Em</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so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sánh</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sự</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giống</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khác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giữa</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tờ</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tiền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có</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mệnh</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giá</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từ</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1 000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đồng</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đến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5 000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đồng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11820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tờ</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Giống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438150" y="3081334"/>
            <a:ext cx="116300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phải</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đều có ảnh Bác Hồ, có dòng chữ Cộng hòa xã hội chủ nghĩa Việt Nam, có hình quốc huy nước Việt Nam, có số mệnh giá của tờ bạc, có số sêri.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3C487CF0-6903-7746-55D6-C04903A0F068}"/>
              </a:ext>
            </a:extLst>
          </p:cNvPr>
          <p:cNvSpPr txBox="1"/>
          <p:nvPr/>
        </p:nvSpPr>
        <p:spPr>
          <a:xfrm>
            <a:off x="2281206" y="5810268"/>
            <a:ext cx="8458790" cy="52322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499F3318-AF4E-ECF7-F74D-6E6564AAD715}"/>
              </a:ext>
            </a:extLst>
          </p:cNvPr>
          <p:cNvPicPr>
            <a:picLocks noChangeAspect="1"/>
          </p:cNvPicPr>
          <p:nvPr/>
        </p:nvPicPr>
        <p:blipFill>
          <a:blip r:embed="rId4"/>
          <a:stretch>
            <a:fillRect/>
          </a:stretch>
        </p:blipFill>
        <p:spPr>
          <a:xfrm>
            <a:off x="857250" y="1409700"/>
            <a:ext cx="10591800" cy="1676400"/>
          </a:xfrm>
          <a:prstGeom prst="rect">
            <a:avLst/>
          </a:prstGeom>
        </p:spPr>
      </p:pic>
      <p:pic>
        <p:nvPicPr>
          <p:cNvPr id="9" name="Picture 8">
            <a:extLst>
              <a:ext uri="{FF2B5EF4-FFF2-40B4-BE49-F238E27FC236}">
                <a16:creationId xmlns:a16="http://schemas.microsoft.com/office/drawing/2014/main" id="{7223198E-9D8C-9005-2EDC-D646CF61A31C}"/>
              </a:ext>
            </a:extLst>
          </p:cNvPr>
          <p:cNvPicPr>
            <a:picLocks noChangeAspect="1"/>
          </p:cNvPicPr>
          <p:nvPr/>
        </p:nvPicPr>
        <p:blipFill>
          <a:blip r:embed="rId5"/>
          <a:stretch>
            <a:fillRect/>
          </a:stretch>
        </p:blipFill>
        <p:spPr>
          <a:xfrm>
            <a:off x="1085850" y="4129087"/>
            <a:ext cx="10458450" cy="1609725"/>
          </a:xfrm>
          <a:prstGeom prst="rect">
            <a:avLst/>
          </a:prstGeom>
        </p:spPr>
      </p:pic>
    </p:spTree>
    <p:extLst>
      <p:ext uri="{BB962C8B-B14F-4D97-AF65-F5344CB8AC3E}">
        <p14:creationId xmlns:p14="http://schemas.microsoft.com/office/powerpoint/2010/main" val="4257672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theme/theme1.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771</Words>
  <Application>Microsoft Office PowerPoint</Application>
  <PresentationFormat>Widescreen</PresentationFormat>
  <Paragraphs>86</Paragraphs>
  <Slides>24</Slides>
  <Notes>22</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24</vt:i4>
      </vt:variant>
    </vt:vector>
  </HeadingPairs>
  <TitlesOfParts>
    <vt:vector size="46" baseType="lpstr">
      <vt:lpstr>微软雅黑</vt:lpstr>
      <vt:lpstr>宋体</vt:lpstr>
      <vt:lpstr>Anaheim</vt:lpstr>
      <vt:lpstr>Annie Use Your Telescope</vt:lpstr>
      <vt:lpstr>Arial</vt:lpstr>
      <vt:lpstr>Barlow Condensed</vt:lpstr>
      <vt:lpstr>Barriecito</vt:lpstr>
      <vt:lpstr>Boogaloo</vt:lpstr>
      <vt:lpstr>Calibri</vt:lpstr>
      <vt:lpstr>Dekko</vt:lpstr>
      <vt:lpstr>等线</vt:lpstr>
      <vt:lpstr>等线 Light</vt:lpstr>
      <vt:lpstr>Exo</vt:lpstr>
      <vt:lpstr>HP001 4 hàng</vt:lpstr>
      <vt:lpstr>Lato</vt:lpstr>
      <vt:lpstr>Open Sans</vt:lpstr>
      <vt:lpstr>RocknRoll One</vt:lpstr>
      <vt:lpstr>Times New Roman</vt:lpstr>
      <vt:lpstr>字魂36号-正文宋楷</vt:lpstr>
      <vt:lpstr>Math Subject for Middle School - 7th Grade: Ratio, Proportion and Percent by Slidesgo</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2023-02-17T12:46:41Z</dcterms:created>
  <dcterms:modified xsi:type="dcterms:W3CDTF">2025-04-01T15:25:40Z</dcterms:modified>
</cp:coreProperties>
</file>