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42"/>
  </p:notesMasterIdLst>
  <p:sldIdLst>
    <p:sldId id="264" r:id="rId2"/>
    <p:sldId id="299" r:id="rId3"/>
    <p:sldId id="293" r:id="rId4"/>
    <p:sldId id="294" r:id="rId5"/>
    <p:sldId id="279" r:id="rId6"/>
    <p:sldId id="281" r:id="rId7"/>
    <p:sldId id="307" r:id="rId8"/>
    <p:sldId id="290" r:id="rId9"/>
    <p:sldId id="298" r:id="rId10"/>
    <p:sldId id="296" r:id="rId11"/>
    <p:sldId id="297" r:id="rId12"/>
    <p:sldId id="313" r:id="rId13"/>
    <p:sldId id="291" r:id="rId14"/>
    <p:sldId id="308" r:id="rId15"/>
    <p:sldId id="283" r:id="rId16"/>
    <p:sldId id="284" r:id="rId17"/>
    <p:sldId id="285" r:id="rId18"/>
    <p:sldId id="309" r:id="rId19"/>
    <p:sldId id="278" r:id="rId20"/>
    <p:sldId id="314" r:id="rId21"/>
    <p:sldId id="260" r:id="rId22"/>
    <p:sldId id="286" r:id="rId23"/>
    <p:sldId id="300" r:id="rId24"/>
    <p:sldId id="287" r:id="rId25"/>
    <p:sldId id="292" r:id="rId26"/>
    <p:sldId id="310" r:id="rId27"/>
    <p:sldId id="311" r:id="rId28"/>
    <p:sldId id="301" r:id="rId29"/>
    <p:sldId id="302" r:id="rId30"/>
    <p:sldId id="303" r:id="rId31"/>
    <p:sldId id="319" r:id="rId32"/>
    <p:sldId id="304" r:id="rId33"/>
    <p:sldId id="312" r:id="rId34"/>
    <p:sldId id="266" r:id="rId35"/>
    <p:sldId id="305" r:id="rId36"/>
    <p:sldId id="306" r:id="rId37"/>
    <p:sldId id="316" r:id="rId38"/>
    <p:sldId id="317" r:id="rId39"/>
    <p:sldId id="318" r:id="rId40"/>
    <p:sldId id="268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2275"/>
    <a:srgbClr val="9729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0109" autoAdjust="0"/>
  </p:normalViewPr>
  <p:slideViewPr>
    <p:cSldViewPr snapToGrid="0">
      <p:cViewPr varScale="1">
        <p:scale>
          <a:sx n="59" d="100"/>
          <a:sy n="59" d="100"/>
        </p:scale>
        <p:origin x="45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BA0FC-7B47-474C-8C6E-FE9476199D85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D9044-99F4-44AD-83DC-4C458E3AC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902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995428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D9044-99F4-44AD-83DC-4C458E3AC66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95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D9044-99F4-44AD-83DC-4C458E3AC66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789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sôi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thêm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nhiều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khoa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về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sự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vi-VN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 trưởng</a:t>
            </a:r>
            <a:r>
              <a:rPr lang="vi-V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  <a:r>
              <a:rPr lang="vi-VN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vi-V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quá trình tăng về kích thước (chiều dài, bề mặt, thể tích) của cơ thể do tăng số lượng và kích thước của tế bào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 err="1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Xinh</a:t>
            </a:r>
            <a:r>
              <a:rPr lang="en-US" sz="1200" b="1" i="0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xắn</a:t>
            </a:r>
            <a:r>
              <a:rPr lang="en-US" sz="1200" b="0" i="0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sz="1200" b="0" i="0" kern="1200" baseline="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xinh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cà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rất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ưa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nhìn</a:t>
            </a:r>
            <a:r>
              <a:rPr lang="vi-V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  </a:t>
            </a:r>
            <a:r>
              <a:rPr lang="en-US" sz="1200" b="1" i="0" kern="1200" dirty="0" err="1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Xinh</a:t>
            </a:r>
            <a:r>
              <a:rPr lang="en-US" sz="1200" b="1" i="0" kern="1200" baseline="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baseline="0" dirty="0" err="1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tươi</a:t>
            </a:r>
            <a:r>
              <a:rPr lang="en-US" sz="1200" b="1" i="0" kern="1200" baseline="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vi-V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xinh và tươi tắn, có sức sống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D9044-99F4-44AD-83DC-4C458E3AC66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25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D9044-99F4-44AD-83DC-4C458E3AC66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31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600428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D9044-99F4-44AD-83DC-4C458E3AC66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225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D9044-99F4-44AD-83DC-4C458E3AC66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132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75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802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233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109412" y="-82062"/>
            <a:ext cx="11973172" cy="694005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00020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92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656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559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898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405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88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87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150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331D5-564E-4D86-A909-3888B283A46A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50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12" Type="http://schemas.microsoft.com/office/2007/relationships/hdphoto" Target="../media/hdphoto6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11" Type="http://schemas.openxmlformats.org/officeDocument/2006/relationships/image" Target="../media/image32.png"/><Relationship Id="rId5" Type="http://schemas.openxmlformats.org/officeDocument/2006/relationships/image" Target="../media/image29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5.jpeg"/><Relationship Id="rId7" Type="http://schemas.microsoft.com/office/2007/relationships/hdphoto" Target="../media/hdphoto8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microsoft.com/office/2007/relationships/hdphoto" Target="../media/hdphoto7.wdp"/><Relationship Id="rId10" Type="http://schemas.openxmlformats.org/officeDocument/2006/relationships/image" Target="../media/image40.jpeg"/><Relationship Id="rId4" Type="http://schemas.openxmlformats.org/officeDocument/2006/relationships/image" Target="../media/image36.png"/><Relationship Id="rId9" Type="http://schemas.openxmlformats.org/officeDocument/2006/relationships/image" Target="../media/image3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42.jpeg"/><Relationship Id="rId4" Type="http://schemas.microsoft.com/office/2007/relationships/hdphoto" Target="../media/hdphoto9.wdp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2715C-D726-49AF-8C30-E0AC7C923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F11E4-F490-4F10-ACC3-DB266F9C0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7037" y="2068305"/>
            <a:ext cx="7411515" cy="603496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latin typeface="VNI-Avo" pitchFamily="2" charset="0"/>
              </a:rPr>
              <a:t>Noùi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ñieàu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em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bieát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veà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ngaøy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Teát</a:t>
            </a:r>
            <a:r>
              <a:rPr lang="en-US" dirty="0">
                <a:latin typeface="VNI-Avo" pitchFamily="2" charset="0"/>
              </a:rPr>
              <a:t>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7F5EC2-45CE-4BAA-8866-AEEBF17B300D}"/>
              </a:ext>
            </a:extLst>
          </p:cNvPr>
          <p:cNvGrpSpPr/>
          <p:nvPr/>
        </p:nvGrpSpPr>
        <p:grpSpPr>
          <a:xfrm>
            <a:off x="-27709" y="-11797"/>
            <a:ext cx="12233565" cy="1604338"/>
            <a:chOff x="-27709" y="-11797"/>
            <a:chExt cx="12233565" cy="1604338"/>
          </a:xfrm>
        </p:grpSpPr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D1D70DAE-35D3-4B6A-A118-DB9599F61321}"/>
                </a:ext>
              </a:extLst>
            </p:cNvPr>
            <p:cNvSpPr/>
            <p:nvPr/>
          </p:nvSpPr>
          <p:spPr>
            <a:xfrm>
              <a:off x="-13853" y="218208"/>
              <a:ext cx="12219709" cy="1374333"/>
            </a:xfrm>
            <a:custGeom>
              <a:avLst/>
              <a:gdLst>
                <a:gd name="connsiteX0" fmla="*/ 0 w 12192000"/>
                <a:gd name="connsiteY0" fmla="*/ 0 h 1435821"/>
                <a:gd name="connsiteX1" fmla="*/ 12192000 w 12192000"/>
                <a:gd name="connsiteY1" fmla="*/ 0 h 1435821"/>
                <a:gd name="connsiteX2" fmla="*/ 12192000 w 12192000"/>
                <a:gd name="connsiteY2" fmla="*/ 1435821 h 1435821"/>
                <a:gd name="connsiteX3" fmla="*/ 0 w 12192000"/>
                <a:gd name="connsiteY3" fmla="*/ 1435821 h 1435821"/>
                <a:gd name="connsiteX4" fmla="*/ 0 w 12192000"/>
                <a:gd name="connsiteY4" fmla="*/ 0 h 1435821"/>
                <a:gd name="connsiteX0" fmla="*/ 0 w 12192000"/>
                <a:gd name="connsiteY0" fmla="*/ 0 h 1503554"/>
                <a:gd name="connsiteX1" fmla="*/ 12192000 w 12192000"/>
                <a:gd name="connsiteY1" fmla="*/ 0 h 1503554"/>
                <a:gd name="connsiteX2" fmla="*/ 12192000 w 12192000"/>
                <a:gd name="connsiteY2" fmla="*/ 1435821 h 1503554"/>
                <a:gd name="connsiteX3" fmla="*/ 0 w 12192000"/>
                <a:gd name="connsiteY3" fmla="*/ 1435821 h 1503554"/>
                <a:gd name="connsiteX4" fmla="*/ 0 w 12192000"/>
                <a:gd name="connsiteY4" fmla="*/ 0 h 1503554"/>
                <a:gd name="connsiteX0" fmla="*/ 27709 w 12219709"/>
                <a:gd name="connsiteY0" fmla="*/ 0 h 1435821"/>
                <a:gd name="connsiteX1" fmla="*/ 12219709 w 12219709"/>
                <a:gd name="connsiteY1" fmla="*/ 0 h 1435821"/>
                <a:gd name="connsiteX2" fmla="*/ 12219709 w 12219709"/>
                <a:gd name="connsiteY2" fmla="*/ 1435821 h 1435821"/>
                <a:gd name="connsiteX3" fmla="*/ 0 w 12219709"/>
                <a:gd name="connsiteY3" fmla="*/ 1241858 h 1435821"/>
                <a:gd name="connsiteX4" fmla="*/ 27709 w 12219709"/>
                <a:gd name="connsiteY4" fmla="*/ 0 h 1435821"/>
                <a:gd name="connsiteX0" fmla="*/ 27709 w 12219709"/>
                <a:gd name="connsiteY0" fmla="*/ 0 h 1313379"/>
                <a:gd name="connsiteX1" fmla="*/ 12219709 w 12219709"/>
                <a:gd name="connsiteY1" fmla="*/ 0 h 1313379"/>
                <a:gd name="connsiteX2" fmla="*/ 12205854 w 12219709"/>
                <a:gd name="connsiteY2" fmla="*/ 1255712 h 1313379"/>
                <a:gd name="connsiteX3" fmla="*/ 0 w 12219709"/>
                <a:gd name="connsiteY3" fmla="*/ 1241858 h 1313379"/>
                <a:gd name="connsiteX4" fmla="*/ 27709 w 12219709"/>
                <a:gd name="connsiteY4" fmla="*/ 0 h 1313379"/>
                <a:gd name="connsiteX0" fmla="*/ 27709 w 12219709"/>
                <a:gd name="connsiteY0" fmla="*/ 0 h 1374333"/>
                <a:gd name="connsiteX1" fmla="*/ 12219709 w 12219709"/>
                <a:gd name="connsiteY1" fmla="*/ 0 h 1374333"/>
                <a:gd name="connsiteX2" fmla="*/ 12205854 w 12219709"/>
                <a:gd name="connsiteY2" fmla="*/ 1255712 h 1374333"/>
                <a:gd name="connsiteX3" fmla="*/ 0 w 12219709"/>
                <a:gd name="connsiteY3" fmla="*/ 1241858 h 1374333"/>
                <a:gd name="connsiteX4" fmla="*/ 27709 w 12219709"/>
                <a:gd name="connsiteY4" fmla="*/ 0 h 137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9709" h="1374333">
                  <a:moveTo>
                    <a:pt x="27709" y="0"/>
                  </a:moveTo>
                  <a:lnTo>
                    <a:pt x="12219709" y="0"/>
                  </a:lnTo>
                  <a:lnTo>
                    <a:pt x="12205854" y="1255712"/>
                  </a:lnTo>
                  <a:cubicBezTo>
                    <a:pt x="6119091" y="1435821"/>
                    <a:pt x="5712691" y="1394258"/>
                    <a:pt x="0" y="1241858"/>
                  </a:cubicBezTo>
                  <a:lnTo>
                    <a:pt x="27709" y="0"/>
                  </a:lnTo>
                  <a:close/>
                </a:path>
              </a:pathLst>
            </a:custGeom>
            <a:solidFill>
              <a:srgbClr val="7AC5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3E8D0CA0-D8F8-44EE-A011-8FB990D31317}"/>
                </a:ext>
              </a:extLst>
            </p:cNvPr>
            <p:cNvSpPr/>
            <p:nvPr/>
          </p:nvSpPr>
          <p:spPr>
            <a:xfrm>
              <a:off x="-27709" y="-11797"/>
              <a:ext cx="12219709" cy="1374333"/>
            </a:xfrm>
            <a:custGeom>
              <a:avLst/>
              <a:gdLst>
                <a:gd name="connsiteX0" fmla="*/ 0 w 12192000"/>
                <a:gd name="connsiteY0" fmla="*/ 0 h 1435821"/>
                <a:gd name="connsiteX1" fmla="*/ 12192000 w 12192000"/>
                <a:gd name="connsiteY1" fmla="*/ 0 h 1435821"/>
                <a:gd name="connsiteX2" fmla="*/ 12192000 w 12192000"/>
                <a:gd name="connsiteY2" fmla="*/ 1435821 h 1435821"/>
                <a:gd name="connsiteX3" fmla="*/ 0 w 12192000"/>
                <a:gd name="connsiteY3" fmla="*/ 1435821 h 1435821"/>
                <a:gd name="connsiteX4" fmla="*/ 0 w 12192000"/>
                <a:gd name="connsiteY4" fmla="*/ 0 h 1435821"/>
                <a:gd name="connsiteX0" fmla="*/ 0 w 12192000"/>
                <a:gd name="connsiteY0" fmla="*/ 0 h 1503554"/>
                <a:gd name="connsiteX1" fmla="*/ 12192000 w 12192000"/>
                <a:gd name="connsiteY1" fmla="*/ 0 h 1503554"/>
                <a:gd name="connsiteX2" fmla="*/ 12192000 w 12192000"/>
                <a:gd name="connsiteY2" fmla="*/ 1435821 h 1503554"/>
                <a:gd name="connsiteX3" fmla="*/ 0 w 12192000"/>
                <a:gd name="connsiteY3" fmla="*/ 1435821 h 1503554"/>
                <a:gd name="connsiteX4" fmla="*/ 0 w 12192000"/>
                <a:gd name="connsiteY4" fmla="*/ 0 h 1503554"/>
                <a:gd name="connsiteX0" fmla="*/ 27709 w 12219709"/>
                <a:gd name="connsiteY0" fmla="*/ 0 h 1435821"/>
                <a:gd name="connsiteX1" fmla="*/ 12219709 w 12219709"/>
                <a:gd name="connsiteY1" fmla="*/ 0 h 1435821"/>
                <a:gd name="connsiteX2" fmla="*/ 12219709 w 12219709"/>
                <a:gd name="connsiteY2" fmla="*/ 1435821 h 1435821"/>
                <a:gd name="connsiteX3" fmla="*/ 0 w 12219709"/>
                <a:gd name="connsiteY3" fmla="*/ 1241858 h 1435821"/>
                <a:gd name="connsiteX4" fmla="*/ 27709 w 12219709"/>
                <a:gd name="connsiteY4" fmla="*/ 0 h 1435821"/>
                <a:gd name="connsiteX0" fmla="*/ 27709 w 12219709"/>
                <a:gd name="connsiteY0" fmla="*/ 0 h 1313379"/>
                <a:gd name="connsiteX1" fmla="*/ 12219709 w 12219709"/>
                <a:gd name="connsiteY1" fmla="*/ 0 h 1313379"/>
                <a:gd name="connsiteX2" fmla="*/ 12205854 w 12219709"/>
                <a:gd name="connsiteY2" fmla="*/ 1255712 h 1313379"/>
                <a:gd name="connsiteX3" fmla="*/ 0 w 12219709"/>
                <a:gd name="connsiteY3" fmla="*/ 1241858 h 1313379"/>
                <a:gd name="connsiteX4" fmla="*/ 27709 w 12219709"/>
                <a:gd name="connsiteY4" fmla="*/ 0 h 1313379"/>
                <a:gd name="connsiteX0" fmla="*/ 27709 w 12219709"/>
                <a:gd name="connsiteY0" fmla="*/ 0 h 1374333"/>
                <a:gd name="connsiteX1" fmla="*/ 12219709 w 12219709"/>
                <a:gd name="connsiteY1" fmla="*/ 0 h 1374333"/>
                <a:gd name="connsiteX2" fmla="*/ 12205854 w 12219709"/>
                <a:gd name="connsiteY2" fmla="*/ 1255712 h 1374333"/>
                <a:gd name="connsiteX3" fmla="*/ 0 w 12219709"/>
                <a:gd name="connsiteY3" fmla="*/ 1241858 h 1374333"/>
                <a:gd name="connsiteX4" fmla="*/ 27709 w 12219709"/>
                <a:gd name="connsiteY4" fmla="*/ 0 h 137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9709" h="1374333">
                  <a:moveTo>
                    <a:pt x="27709" y="0"/>
                  </a:moveTo>
                  <a:lnTo>
                    <a:pt x="12219709" y="0"/>
                  </a:lnTo>
                  <a:lnTo>
                    <a:pt x="12205854" y="1255712"/>
                  </a:lnTo>
                  <a:cubicBezTo>
                    <a:pt x="6119091" y="1435821"/>
                    <a:pt x="5712691" y="1394258"/>
                    <a:pt x="0" y="1241858"/>
                  </a:cubicBezTo>
                  <a:lnTo>
                    <a:pt x="27709" y="0"/>
                  </a:lnTo>
                  <a:close/>
                </a:path>
              </a:pathLst>
            </a:custGeom>
            <a:solidFill>
              <a:srgbClr val="45AE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D94191C-3492-4C83-85D5-AB49F205C737}"/>
              </a:ext>
            </a:extLst>
          </p:cNvPr>
          <p:cNvGrpSpPr/>
          <p:nvPr/>
        </p:nvGrpSpPr>
        <p:grpSpPr>
          <a:xfrm>
            <a:off x="1543633" y="125985"/>
            <a:ext cx="6939425" cy="1288862"/>
            <a:chOff x="1543633" y="1001196"/>
            <a:chExt cx="6939425" cy="128886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EC409FC-02F9-48E2-B58A-7F0B676D39C6}"/>
                </a:ext>
              </a:extLst>
            </p:cNvPr>
            <p:cNvGrpSpPr/>
            <p:nvPr/>
          </p:nvGrpSpPr>
          <p:grpSpPr>
            <a:xfrm>
              <a:off x="1543633" y="1001196"/>
              <a:ext cx="6939425" cy="1288862"/>
              <a:chOff x="1399567" y="986345"/>
              <a:chExt cx="6939425" cy="1288862"/>
            </a:xfrm>
          </p:grpSpPr>
          <p:sp>
            <p:nvSpPr>
              <p:cNvPr id="19" name="Arrow: Chevron 24">
                <a:extLst>
                  <a:ext uri="{FF2B5EF4-FFF2-40B4-BE49-F238E27FC236}">
                    <a16:creationId xmlns:a16="http://schemas.microsoft.com/office/drawing/2014/main" id="{C83D3C0C-17AB-4642-A5E0-8BAD3367CDB4}"/>
                  </a:ext>
                </a:extLst>
              </p:cNvPr>
              <p:cNvSpPr/>
              <p:nvPr/>
            </p:nvSpPr>
            <p:spPr>
              <a:xfrm>
                <a:off x="1399567" y="1392789"/>
                <a:ext cx="2255235" cy="882418"/>
              </a:xfrm>
              <a:custGeom>
                <a:avLst/>
                <a:gdLst>
                  <a:gd name="connsiteX0" fmla="*/ 0 w 2176897"/>
                  <a:gd name="connsiteY0" fmla="*/ 0 h 923902"/>
                  <a:gd name="connsiteX1" fmla="*/ 1714946 w 2176897"/>
                  <a:gd name="connsiteY1" fmla="*/ 0 h 923902"/>
                  <a:gd name="connsiteX2" fmla="*/ 2176897 w 2176897"/>
                  <a:gd name="connsiteY2" fmla="*/ 461951 h 923902"/>
                  <a:gd name="connsiteX3" fmla="*/ 1714946 w 2176897"/>
                  <a:gd name="connsiteY3" fmla="*/ 923902 h 923902"/>
                  <a:gd name="connsiteX4" fmla="*/ 0 w 2176897"/>
                  <a:gd name="connsiteY4" fmla="*/ 923902 h 923902"/>
                  <a:gd name="connsiteX5" fmla="*/ 461951 w 2176897"/>
                  <a:gd name="connsiteY5" fmla="*/ 461951 h 923902"/>
                  <a:gd name="connsiteX6" fmla="*/ 0 w 2176897"/>
                  <a:gd name="connsiteY6" fmla="*/ 0 h 923902"/>
                  <a:gd name="connsiteX0" fmla="*/ 0 w 2224312"/>
                  <a:gd name="connsiteY0" fmla="*/ 0 h 989308"/>
                  <a:gd name="connsiteX1" fmla="*/ 1762361 w 2224312"/>
                  <a:gd name="connsiteY1" fmla="*/ 65406 h 989308"/>
                  <a:gd name="connsiteX2" fmla="*/ 2224312 w 2224312"/>
                  <a:gd name="connsiteY2" fmla="*/ 527357 h 989308"/>
                  <a:gd name="connsiteX3" fmla="*/ 1762361 w 2224312"/>
                  <a:gd name="connsiteY3" fmla="*/ 989308 h 989308"/>
                  <a:gd name="connsiteX4" fmla="*/ 47415 w 2224312"/>
                  <a:gd name="connsiteY4" fmla="*/ 989308 h 989308"/>
                  <a:gd name="connsiteX5" fmla="*/ 509366 w 2224312"/>
                  <a:gd name="connsiteY5" fmla="*/ 527357 h 989308"/>
                  <a:gd name="connsiteX6" fmla="*/ 0 w 2224312"/>
                  <a:gd name="connsiteY6" fmla="*/ 0 h 989308"/>
                  <a:gd name="connsiteX0" fmla="*/ 0 w 2224312"/>
                  <a:gd name="connsiteY0" fmla="*/ 0 h 989308"/>
                  <a:gd name="connsiteX1" fmla="*/ 1762361 w 2224312"/>
                  <a:gd name="connsiteY1" fmla="*/ 65406 h 989308"/>
                  <a:gd name="connsiteX2" fmla="*/ 2224312 w 2224312"/>
                  <a:gd name="connsiteY2" fmla="*/ 527357 h 989308"/>
                  <a:gd name="connsiteX3" fmla="*/ 1762361 w 2224312"/>
                  <a:gd name="connsiteY3" fmla="*/ 989308 h 989308"/>
                  <a:gd name="connsiteX4" fmla="*/ 47415 w 2224312"/>
                  <a:gd name="connsiteY4" fmla="*/ 989308 h 989308"/>
                  <a:gd name="connsiteX5" fmla="*/ 611375 w 2224312"/>
                  <a:gd name="connsiteY5" fmla="*/ 421128 h 989308"/>
                  <a:gd name="connsiteX6" fmla="*/ 0 w 2224312"/>
                  <a:gd name="connsiteY6" fmla="*/ 0 h 989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24312" h="989308">
                    <a:moveTo>
                      <a:pt x="0" y="0"/>
                    </a:moveTo>
                    <a:lnTo>
                      <a:pt x="1762361" y="65406"/>
                    </a:lnTo>
                    <a:lnTo>
                      <a:pt x="2224312" y="527357"/>
                    </a:lnTo>
                    <a:lnTo>
                      <a:pt x="1762361" y="989308"/>
                    </a:lnTo>
                    <a:lnTo>
                      <a:pt x="47415" y="989308"/>
                    </a:lnTo>
                    <a:lnTo>
                      <a:pt x="611375" y="4211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Arrow: Chevron 1">
                <a:extLst>
                  <a:ext uri="{FF2B5EF4-FFF2-40B4-BE49-F238E27FC236}">
                    <a16:creationId xmlns:a16="http://schemas.microsoft.com/office/drawing/2014/main" id="{CA303118-7E9D-4FB1-A318-5AEE2D30E2D6}"/>
                  </a:ext>
                </a:extLst>
              </p:cNvPr>
              <p:cNvSpPr/>
              <p:nvPr/>
            </p:nvSpPr>
            <p:spPr>
              <a:xfrm rot="272365">
                <a:off x="1802298" y="1221534"/>
                <a:ext cx="2176897" cy="980242"/>
              </a:xfrm>
              <a:custGeom>
                <a:avLst/>
                <a:gdLst>
                  <a:gd name="connsiteX0" fmla="*/ 0 w 2176897"/>
                  <a:gd name="connsiteY0" fmla="*/ 0 h 923902"/>
                  <a:gd name="connsiteX1" fmla="*/ 1714946 w 2176897"/>
                  <a:gd name="connsiteY1" fmla="*/ 0 h 923902"/>
                  <a:gd name="connsiteX2" fmla="*/ 2176897 w 2176897"/>
                  <a:gd name="connsiteY2" fmla="*/ 461951 h 923902"/>
                  <a:gd name="connsiteX3" fmla="*/ 1714946 w 2176897"/>
                  <a:gd name="connsiteY3" fmla="*/ 923902 h 923902"/>
                  <a:gd name="connsiteX4" fmla="*/ 0 w 2176897"/>
                  <a:gd name="connsiteY4" fmla="*/ 923902 h 923902"/>
                  <a:gd name="connsiteX5" fmla="*/ 461951 w 2176897"/>
                  <a:gd name="connsiteY5" fmla="*/ 461951 h 923902"/>
                  <a:gd name="connsiteX6" fmla="*/ 0 w 2176897"/>
                  <a:gd name="connsiteY6" fmla="*/ 0 h 92390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461951 w 2176897"/>
                  <a:gd name="connsiteY5" fmla="*/ 518291 h 980242"/>
                  <a:gd name="connsiteX6" fmla="*/ 9424 w 2176897"/>
                  <a:gd name="connsiteY6" fmla="*/ 0 h 98024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649824 w 2176897"/>
                  <a:gd name="connsiteY5" fmla="*/ 433884 h 980242"/>
                  <a:gd name="connsiteX6" fmla="*/ 9424 w 2176897"/>
                  <a:gd name="connsiteY6" fmla="*/ 0 h 98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76897" h="980242">
                    <a:moveTo>
                      <a:pt x="9424" y="0"/>
                    </a:moveTo>
                    <a:lnTo>
                      <a:pt x="1714946" y="56340"/>
                    </a:lnTo>
                    <a:lnTo>
                      <a:pt x="2176897" y="518291"/>
                    </a:lnTo>
                    <a:lnTo>
                      <a:pt x="1714946" y="980242"/>
                    </a:lnTo>
                    <a:lnTo>
                      <a:pt x="0" y="980242"/>
                    </a:lnTo>
                    <a:lnTo>
                      <a:pt x="649824" y="433884"/>
                    </a:lnTo>
                    <a:lnTo>
                      <a:pt x="9424" y="0"/>
                    </a:lnTo>
                    <a:close/>
                  </a:path>
                </a:pathLst>
              </a:custGeom>
              <a:solidFill>
                <a:srgbClr val="9AD3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Arrow: Chevron 1">
                <a:extLst>
                  <a:ext uri="{FF2B5EF4-FFF2-40B4-BE49-F238E27FC236}">
                    <a16:creationId xmlns:a16="http://schemas.microsoft.com/office/drawing/2014/main" id="{641F94E7-327A-417F-A2D0-6E8ADB078228}"/>
                  </a:ext>
                </a:extLst>
              </p:cNvPr>
              <p:cNvSpPr/>
              <p:nvPr/>
            </p:nvSpPr>
            <p:spPr>
              <a:xfrm rot="10800000">
                <a:off x="6162095" y="1114568"/>
                <a:ext cx="2176897" cy="906303"/>
              </a:xfrm>
              <a:custGeom>
                <a:avLst/>
                <a:gdLst>
                  <a:gd name="connsiteX0" fmla="*/ 0 w 2176897"/>
                  <a:gd name="connsiteY0" fmla="*/ 0 h 923902"/>
                  <a:gd name="connsiteX1" fmla="*/ 1714946 w 2176897"/>
                  <a:gd name="connsiteY1" fmla="*/ 0 h 923902"/>
                  <a:gd name="connsiteX2" fmla="*/ 2176897 w 2176897"/>
                  <a:gd name="connsiteY2" fmla="*/ 461951 h 923902"/>
                  <a:gd name="connsiteX3" fmla="*/ 1714946 w 2176897"/>
                  <a:gd name="connsiteY3" fmla="*/ 923902 h 923902"/>
                  <a:gd name="connsiteX4" fmla="*/ 0 w 2176897"/>
                  <a:gd name="connsiteY4" fmla="*/ 923902 h 923902"/>
                  <a:gd name="connsiteX5" fmla="*/ 461951 w 2176897"/>
                  <a:gd name="connsiteY5" fmla="*/ 461951 h 923902"/>
                  <a:gd name="connsiteX6" fmla="*/ 0 w 2176897"/>
                  <a:gd name="connsiteY6" fmla="*/ 0 h 92390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461951 w 2176897"/>
                  <a:gd name="connsiteY5" fmla="*/ 518291 h 980242"/>
                  <a:gd name="connsiteX6" fmla="*/ 9424 w 2176897"/>
                  <a:gd name="connsiteY6" fmla="*/ 0 h 98024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649824 w 2176897"/>
                  <a:gd name="connsiteY5" fmla="*/ 433884 h 980242"/>
                  <a:gd name="connsiteX6" fmla="*/ 9424 w 2176897"/>
                  <a:gd name="connsiteY6" fmla="*/ 0 h 98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76897" h="980242">
                    <a:moveTo>
                      <a:pt x="9424" y="0"/>
                    </a:moveTo>
                    <a:lnTo>
                      <a:pt x="1714946" y="56340"/>
                    </a:lnTo>
                    <a:lnTo>
                      <a:pt x="2176897" y="518291"/>
                    </a:lnTo>
                    <a:lnTo>
                      <a:pt x="1714946" y="980242"/>
                    </a:lnTo>
                    <a:lnTo>
                      <a:pt x="0" y="980242"/>
                    </a:lnTo>
                    <a:lnTo>
                      <a:pt x="649824" y="433884"/>
                    </a:lnTo>
                    <a:lnTo>
                      <a:pt x="9424" y="0"/>
                    </a:lnTo>
                    <a:close/>
                  </a:path>
                </a:pathLst>
              </a:custGeom>
              <a:solidFill>
                <a:srgbClr val="9AD3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EE6B771C-4C80-4855-81F0-1D3852C8129A}"/>
                  </a:ext>
                </a:extLst>
              </p:cNvPr>
              <p:cNvGrpSpPr/>
              <p:nvPr/>
            </p:nvGrpSpPr>
            <p:grpSpPr>
              <a:xfrm>
                <a:off x="3224644" y="986345"/>
                <a:ext cx="4627419" cy="1174964"/>
                <a:chOff x="3186544" y="986344"/>
                <a:chExt cx="4627419" cy="1174964"/>
              </a:xfrm>
            </p:grpSpPr>
            <p:sp>
              <p:nvSpPr>
                <p:cNvPr id="23" name="Flowchart: Process 11">
                  <a:extLst>
                    <a:ext uri="{FF2B5EF4-FFF2-40B4-BE49-F238E27FC236}">
                      <a16:creationId xmlns:a16="http://schemas.microsoft.com/office/drawing/2014/main" id="{1212619A-FED5-45C1-9930-B65F68C0F77B}"/>
                    </a:ext>
                  </a:extLst>
                </p:cNvPr>
                <p:cNvSpPr/>
                <p:nvPr/>
              </p:nvSpPr>
              <p:spPr>
                <a:xfrm rot="10800000">
                  <a:off x="3186544" y="986344"/>
                  <a:ext cx="4627419" cy="1174964"/>
                </a:xfrm>
                <a:custGeom>
                  <a:avLst/>
                  <a:gdLst>
                    <a:gd name="connsiteX0" fmla="*/ 0 w 4391890"/>
                    <a:gd name="connsiteY0" fmla="*/ 0 h 820948"/>
                    <a:gd name="connsiteX1" fmla="*/ 3981416 w 4391890"/>
                    <a:gd name="connsiteY1" fmla="*/ 0 h 820948"/>
                    <a:gd name="connsiteX2" fmla="*/ 4391890 w 4391890"/>
                    <a:gd name="connsiteY2" fmla="*/ 410474 h 820948"/>
                    <a:gd name="connsiteX3" fmla="*/ 3981416 w 4391890"/>
                    <a:gd name="connsiteY3" fmla="*/ 820948 h 820948"/>
                    <a:gd name="connsiteX4" fmla="*/ 0 w 4391890"/>
                    <a:gd name="connsiteY4" fmla="*/ 820948 h 820948"/>
                    <a:gd name="connsiteX5" fmla="*/ 410474 w 4391890"/>
                    <a:gd name="connsiteY5" fmla="*/ 410474 h 820948"/>
                    <a:gd name="connsiteX6" fmla="*/ 0 w 4391890"/>
                    <a:gd name="connsiteY6" fmla="*/ 0 h 820948"/>
                    <a:gd name="connsiteX0" fmla="*/ 0 w 4003963"/>
                    <a:gd name="connsiteY0" fmla="*/ 0 h 820948"/>
                    <a:gd name="connsiteX1" fmla="*/ 3981416 w 4003963"/>
                    <a:gd name="connsiteY1" fmla="*/ 0 h 820948"/>
                    <a:gd name="connsiteX2" fmla="*/ 4003963 w 4003963"/>
                    <a:gd name="connsiteY2" fmla="*/ 355056 h 820948"/>
                    <a:gd name="connsiteX3" fmla="*/ 3981416 w 4003963"/>
                    <a:gd name="connsiteY3" fmla="*/ 820948 h 820948"/>
                    <a:gd name="connsiteX4" fmla="*/ 0 w 4003963"/>
                    <a:gd name="connsiteY4" fmla="*/ 820948 h 820948"/>
                    <a:gd name="connsiteX5" fmla="*/ 410474 w 4003963"/>
                    <a:gd name="connsiteY5" fmla="*/ 410474 h 820948"/>
                    <a:gd name="connsiteX6" fmla="*/ 0 w 4003963"/>
                    <a:gd name="connsiteY6" fmla="*/ 0 h 820948"/>
                    <a:gd name="connsiteX0" fmla="*/ 0 w 4003963"/>
                    <a:gd name="connsiteY0" fmla="*/ 0 h 904075"/>
                    <a:gd name="connsiteX1" fmla="*/ 3981416 w 4003963"/>
                    <a:gd name="connsiteY1" fmla="*/ 0 h 904075"/>
                    <a:gd name="connsiteX2" fmla="*/ 4003963 w 4003963"/>
                    <a:gd name="connsiteY2" fmla="*/ 355056 h 904075"/>
                    <a:gd name="connsiteX3" fmla="*/ 3981416 w 4003963"/>
                    <a:gd name="connsiteY3" fmla="*/ 820948 h 904075"/>
                    <a:gd name="connsiteX4" fmla="*/ 0 w 4003963"/>
                    <a:gd name="connsiteY4" fmla="*/ 904075 h 904075"/>
                    <a:gd name="connsiteX5" fmla="*/ 410474 w 4003963"/>
                    <a:gd name="connsiteY5" fmla="*/ 410474 h 904075"/>
                    <a:gd name="connsiteX6" fmla="*/ 0 w 4003963"/>
                    <a:gd name="connsiteY6" fmla="*/ 0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138546 w 4142509"/>
                    <a:gd name="connsiteY4" fmla="*/ 904075 h 904075"/>
                    <a:gd name="connsiteX5" fmla="*/ 549020 w 4142509"/>
                    <a:gd name="connsiteY5" fmla="*/ 410474 h 904075"/>
                    <a:gd name="connsiteX6" fmla="*/ 0 w 4142509"/>
                    <a:gd name="connsiteY6" fmla="*/ 180109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568037 w 4142509"/>
                    <a:gd name="connsiteY4" fmla="*/ 831272 h 904075"/>
                    <a:gd name="connsiteX5" fmla="*/ 138546 w 4142509"/>
                    <a:gd name="connsiteY5" fmla="*/ 904075 h 904075"/>
                    <a:gd name="connsiteX6" fmla="*/ 549020 w 4142509"/>
                    <a:gd name="connsiteY6" fmla="*/ 410474 h 904075"/>
                    <a:gd name="connsiteX7" fmla="*/ 0 w 4142509"/>
                    <a:gd name="connsiteY7" fmla="*/ 180109 h 90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42509" h="904075">
                      <a:moveTo>
                        <a:pt x="0" y="180109"/>
                      </a:moveTo>
                      <a:lnTo>
                        <a:pt x="4119962" y="0"/>
                      </a:lnTo>
                      <a:lnTo>
                        <a:pt x="4142509" y="355056"/>
                      </a:lnTo>
                      <a:lnTo>
                        <a:pt x="4119962" y="820948"/>
                      </a:lnTo>
                      <a:cubicBezTo>
                        <a:pt x="2935987" y="852098"/>
                        <a:pt x="1752012" y="800122"/>
                        <a:pt x="568037" y="831272"/>
                      </a:cubicBezTo>
                      <a:lnTo>
                        <a:pt x="138546" y="904075"/>
                      </a:lnTo>
                      <a:lnTo>
                        <a:pt x="549020" y="410474"/>
                      </a:lnTo>
                      <a:lnTo>
                        <a:pt x="0" y="180109"/>
                      </a:lnTo>
                      <a:close/>
                    </a:path>
                  </a:pathLst>
                </a:custGeom>
                <a:solidFill>
                  <a:srgbClr val="0D94D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" name="Flowchart: Process 11">
                  <a:extLst>
                    <a:ext uri="{FF2B5EF4-FFF2-40B4-BE49-F238E27FC236}">
                      <a16:creationId xmlns:a16="http://schemas.microsoft.com/office/drawing/2014/main" id="{F7AB33FA-92F8-4F0E-9EF4-2C5D7BF133C4}"/>
                    </a:ext>
                  </a:extLst>
                </p:cNvPr>
                <p:cNvSpPr/>
                <p:nvPr/>
              </p:nvSpPr>
              <p:spPr>
                <a:xfrm rot="10800000">
                  <a:off x="3359724" y="1095843"/>
                  <a:ext cx="4281057" cy="981003"/>
                </a:xfrm>
                <a:custGeom>
                  <a:avLst/>
                  <a:gdLst>
                    <a:gd name="connsiteX0" fmla="*/ 0 w 4391890"/>
                    <a:gd name="connsiteY0" fmla="*/ 0 h 820948"/>
                    <a:gd name="connsiteX1" fmla="*/ 3981416 w 4391890"/>
                    <a:gd name="connsiteY1" fmla="*/ 0 h 820948"/>
                    <a:gd name="connsiteX2" fmla="*/ 4391890 w 4391890"/>
                    <a:gd name="connsiteY2" fmla="*/ 410474 h 820948"/>
                    <a:gd name="connsiteX3" fmla="*/ 3981416 w 4391890"/>
                    <a:gd name="connsiteY3" fmla="*/ 820948 h 820948"/>
                    <a:gd name="connsiteX4" fmla="*/ 0 w 4391890"/>
                    <a:gd name="connsiteY4" fmla="*/ 820948 h 820948"/>
                    <a:gd name="connsiteX5" fmla="*/ 410474 w 4391890"/>
                    <a:gd name="connsiteY5" fmla="*/ 410474 h 820948"/>
                    <a:gd name="connsiteX6" fmla="*/ 0 w 4391890"/>
                    <a:gd name="connsiteY6" fmla="*/ 0 h 820948"/>
                    <a:gd name="connsiteX0" fmla="*/ 0 w 4003963"/>
                    <a:gd name="connsiteY0" fmla="*/ 0 h 820948"/>
                    <a:gd name="connsiteX1" fmla="*/ 3981416 w 4003963"/>
                    <a:gd name="connsiteY1" fmla="*/ 0 h 820948"/>
                    <a:gd name="connsiteX2" fmla="*/ 4003963 w 4003963"/>
                    <a:gd name="connsiteY2" fmla="*/ 355056 h 820948"/>
                    <a:gd name="connsiteX3" fmla="*/ 3981416 w 4003963"/>
                    <a:gd name="connsiteY3" fmla="*/ 820948 h 820948"/>
                    <a:gd name="connsiteX4" fmla="*/ 0 w 4003963"/>
                    <a:gd name="connsiteY4" fmla="*/ 820948 h 820948"/>
                    <a:gd name="connsiteX5" fmla="*/ 410474 w 4003963"/>
                    <a:gd name="connsiteY5" fmla="*/ 410474 h 820948"/>
                    <a:gd name="connsiteX6" fmla="*/ 0 w 4003963"/>
                    <a:gd name="connsiteY6" fmla="*/ 0 h 820948"/>
                    <a:gd name="connsiteX0" fmla="*/ 0 w 4003963"/>
                    <a:gd name="connsiteY0" fmla="*/ 0 h 904075"/>
                    <a:gd name="connsiteX1" fmla="*/ 3981416 w 4003963"/>
                    <a:gd name="connsiteY1" fmla="*/ 0 h 904075"/>
                    <a:gd name="connsiteX2" fmla="*/ 4003963 w 4003963"/>
                    <a:gd name="connsiteY2" fmla="*/ 355056 h 904075"/>
                    <a:gd name="connsiteX3" fmla="*/ 3981416 w 4003963"/>
                    <a:gd name="connsiteY3" fmla="*/ 820948 h 904075"/>
                    <a:gd name="connsiteX4" fmla="*/ 0 w 4003963"/>
                    <a:gd name="connsiteY4" fmla="*/ 904075 h 904075"/>
                    <a:gd name="connsiteX5" fmla="*/ 410474 w 4003963"/>
                    <a:gd name="connsiteY5" fmla="*/ 410474 h 904075"/>
                    <a:gd name="connsiteX6" fmla="*/ 0 w 4003963"/>
                    <a:gd name="connsiteY6" fmla="*/ 0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138546 w 4142509"/>
                    <a:gd name="connsiteY4" fmla="*/ 904075 h 904075"/>
                    <a:gd name="connsiteX5" fmla="*/ 549020 w 4142509"/>
                    <a:gd name="connsiteY5" fmla="*/ 410474 h 904075"/>
                    <a:gd name="connsiteX6" fmla="*/ 0 w 4142509"/>
                    <a:gd name="connsiteY6" fmla="*/ 180109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568037 w 4142509"/>
                    <a:gd name="connsiteY4" fmla="*/ 831272 h 904075"/>
                    <a:gd name="connsiteX5" fmla="*/ 138546 w 4142509"/>
                    <a:gd name="connsiteY5" fmla="*/ 904075 h 904075"/>
                    <a:gd name="connsiteX6" fmla="*/ 549020 w 4142509"/>
                    <a:gd name="connsiteY6" fmla="*/ 410474 h 904075"/>
                    <a:gd name="connsiteX7" fmla="*/ 0 w 4142509"/>
                    <a:gd name="connsiteY7" fmla="*/ 180109 h 90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42509" h="904075">
                      <a:moveTo>
                        <a:pt x="0" y="180109"/>
                      </a:moveTo>
                      <a:lnTo>
                        <a:pt x="4119962" y="0"/>
                      </a:lnTo>
                      <a:lnTo>
                        <a:pt x="4142509" y="355056"/>
                      </a:lnTo>
                      <a:lnTo>
                        <a:pt x="4119962" y="820948"/>
                      </a:lnTo>
                      <a:cubicBezTo>
                        <a:pt x="2935987" y="852098"/>
                        <a:pt x="1752012" y="800122"/>
                        <a:pt x="568037" y="831272"/>
                      </a:cubicBezTo>
                      <a:lnTo>
                        <a:pt x="138546" y="904075"/>
                      </a:lnTo>
                      <a:lnTo>
                        <a:pt x="549020" y="410474"/>
                      </a:lnTo>
                      <a:lnTo>
                        <a:pt x="0" y="18010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08908F2-EB66-4CBC-83AF-D1CCD2FFA5F4}"/>
                </a:ext>
              </a:extLst>
            </p:cNvPr>
            <p:cNvSpPr/>
            <p:nvPr/>
          </p:nvSpPr>
          <p:spPr>
            <a:xfrm>
              <a:off x="2618509" y="1151516"/>
              <a:ext cx="1246908" cy="1034829"/>
            </a:xfrm>
            <a:prstGeom prst="ellipse">
              <a:avLst/>
            </a:prstGeom>
            <a:solidFill>
              <a:srgbClr val="45AEC3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atin typeface=".VnAvant" panose="020B7200000000000000" pitchFamily="34" charset="0"/>
                </a:rPr>
                <a:t>Bµi</a:t>
              </a:r>
              <a:r>
                <a:rPr lang="en-US" b="1" dirty="0">
                  <a:latin typeface=".VnAvant" panose="020B7200000000000000" pitchFamily="34" charset="0"/>
                </a:rPr>
                <a:t> </a:t>
              </a:r>
            </a:p>
            <a:p>
              <a:pPr algn="ctr"/>
              <a:r>
                <a:rPr lang="en-US" sz="4000" b="1" dirty="0">
                  <a:latin typeface=".VnAvant" panose="020B7200000000000000" pitchFamily="34" charset="0"/>
                </a:rPr>
                <a:t>4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83C9BF11-2B3A-45C2-AF1F-519CCA0F854F}"/>
              </a:ext>
            </a:extLst>
          </p:cNvPr>
          <p:cNvSpPr txBox="1"/>
          <p:nvPr/>
        </p:nvSpPr>
        <p:spPr>
          <a:xfrm>
            <a:off x="3934691" y="445760"/>
            <a:ext cx="3241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D94D7"/>
                </a:solidFill>
                <a:latin typeface="VNI-Avo" pitchFamily="2" charset="0"/>
              </a:rPr>
              <a:t>TEÁT ÑEÁN ROÀI (6T)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0BD7508-5F48-497D-81AD-5341F8003AAF}"/>
              </a:ext>
            </a:extLst>
          </p:cNvPr>
          <p:cNvGrpSpPr/>
          <p:nvPr/>
        </p:nvGrpSpPr>
        <p:grpSpPr>
          <a:xfrm>
            <a:off x="33226" y="1244768"/>
            <a:ext cx="1524000" cy="823848"/>
            <a:chOff x="36715" y="2258787"/>
            <a:chExt cx="1524000" cy="82384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A30DFEE-8203-435A-84CE-25ABF2F4643F}"/>
                </a:ext>
              </a:extLst>
            </p:cNvPr>
            <p:cNvGrpSpPr/>
            <p:nvPr/>
          </p:nvGrpSpPr>
          <p:grpSpPr>
            <a:xfrm>
              <a:off x="36715" y="2258787"/>
              <a:ext cx="1524000" cy="823848"/>
              <a:chOff x="3186544" y="986344"/>
              <a:chExt cx="4627419" cy="1174964"/>
            </a:xfrm>
          </p:grpSpPr>
          <p:sp>
            <p:nvSpPr>
              <p:cNvPr id="29" name="Flowchart: Process 11">
                <a:extLst>
                  <a:ext uri="{FF2B5EF4-FFF2-40B4-BE49-F238E27FC236}">
                    <a16:creationId xmlns:a16="http://schemas.microsoft.com/office/drawing/2014/main" id="{AA083BE5-E39C-4C5A-8393-D66F8760A464}"/>
                  </a:ext>
                </a:extLst>
              </p:cNvPr>
              <p:cNvSpPr/>
              <p:nvPr/>
            </p:nvSpPr>
            <p:spPr>
              <a:xfrm rot="10800000">
                <a:off x="3186544" y="986344"/>
                <a:ext cx="4627419" cy="1174964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Flowchart: Process 11">
                <a:extLst>
                  <a:ext uri="{FF2B5EF4-FFF2-40B4-BE49-F238E27FC236}">
                    <a16:creationId xmlns:a16="http://schemas.microsoft.com/office/drawing/2014/main" id="{1495FFB0-999F-4094-9A2D-E1685EAA19AD}"/>
                  </a:ext>
                </a:extLst>
              </p:cNvPr>
              <p:cNvSpPr/>
              <p:nvPr/>
            </p:nvSpPr>
            <p:spPr>
              <a:xfrm rot="10800000">
                <a:off x="3359724" y="1095843"/>
                <a:ext cx="4281057" cy="981003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884E57E-76ED-4B1E-AB6D-D36A5D14F10E}"/>
                </a:ext>
              </a:extLst>
            </p:cNvPr>
            <p:cNvSpPr txBox="1"/>
            <p:nvPr/>
          </p:nvSpPr>
          <p:spPr>
            <a:xfrm>
              <a:off x="207243" y="2419749"/>
              <a:ext cx="93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92505168-ECCC-426B-9824-929001524B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60" t="48416" r="62715" b="43411"/>
          <a:stretch/>
        </p:blipFill>
        <p:spPr>
          <a:xfrm>
            <a:off x="1095787" y="1988848"/>
            <a:ext cx="1393682" cy="104572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A7F420E-A8F5-40D0-868E-659428E82943}"/>
              </a:ext>
            </a:extLst>
          </p:cNvPr>
          <p:cNvSpPr txBox="1"/>
          <p:nvPr/>
        </p:nvSpPr>
        <p:spPr>
          <a:xfrm>
            <a:off x="9961418" y="6080482"/>
            <a:ext cx="22924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S: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19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B220EC4-07FC-4B9D-82DD-EE3C6C237B70}"/>
              </a:ext>
            </a:extLst>
          </p:cNvPr>
          <p:cNvSpPr txBox="1"/>
          <p:nvPr/>
        </p:nvSpPr>
        <p:spPr>
          <a:xfrm>
            <a:off x="1543633" y="1325855"/>
            <a:ext cx="2151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VNI-Avo" pitchFamily="2" charset="0"/>
              </a:rPr>
              <a:t>Tieát</a:t>
            </a:r>
            <a:r>
              <a:rPr lang="en-US" sz="3200" b="1" dirty="0">
                <a:latin typeface="VNI-Avo" pitchFamily="2" charset="0"/>
              </a:rPr>
              <a:t> 1, 2</a:t>
            </a:r>
          </a:p>
        </p:txBody>
      </p:sp>
      <p:pic>
        <p:nvPicPr>
          <p:cNvPr id="1026" name="Picture 2" descr="Nguồn gốc và ý nghĩa nhân văn của Tết Nguyên đán - TIN logi">
            <a:extLst>
              <a:ext uri="{FF2B5EF4-FFF2-40B4-BE49-F238E27FC236}">
                <a16:creationId xmlns:a16="http://schemas.microsoft.com/office/drawing/2014/main" id="{B8634CCC-4CB5-4ED1-ADFD-D7911EB17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250" y="2603134"/>
            <a:ext cx="7295521" cy="410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505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41"/>
          <a:stretch/>
        </p:blipFill>
        <p:spPr>
          <a:xfrm>
            <a:off x="309916" y="146878"/>
            <a:ext cx="11700262" cy="6162482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5B0F11F-CCC4-4C10-B9DC-3ACC6E844E01}"/>
              </a:ext>
            </a:extLst>
          </p:cNvPr>
          <p:cNvSpPr/>
          <p:nvPr/>
        </p:nvSpPr>
        <p:spPr>
          <a:xfrm>
            <a:off x="1551750" y="1717737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9220949-A2D2-4276-A88C-6DBD1893CFFA}"/>
              </a:ext>
            </a:extLst>
          </p:cNvPr>
          <p:cNvSpPr/>
          <p:nvPr/>
        </p:nvSpPr>
        <p:spPr>
          <a:xfrm>
            <a:off x="5094668" y="3536756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9839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40"/>
          <a:stretch/>
        </p:blipFill>
        <p:spPr>
          <a:xfrm>
            <a:off x="574766" y="104504"/>
            <a:ext cx="11013480" cy="672949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C9C1FF8-8AE6-4AC5-8CBA-12C3D2DE9EDC}"/>
              </a:ext>
            </a:extLst>
          </p:cNvPr>
          <p:cNvSpPr/>
          <p:nvPr/>
        </p:nvSpPr>
        <p:spPr>
          <a:xfrm>
            <a:off x="1648730" y="674037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AF373CE-BAC3-46E3-A18A-4F4D794674B0}"/>
              </a:ext>
            </a:extLst>
          </p:cNvPr>
          <p:cNvSpPr/>
          <p:nvPr/>
        </p:nvSpPr>
        <p:spPr>
          <a:xfrm>
            <a:off x="5601051" y="3818980"/>
            <a:ext cx="525429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6044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5464C4E-F117-4CA7-9A68-6B9B9EE976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546" t="53198" r="22740" b="25645"/>
          <a:stretch/>
        </p:blipFill>
        <p:spPr>
          <a:xfrm>
            <a:off x="7063206" y="3129113"/>
            <a:ext cx="1749413" cy="16367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8" r="40016" b="81419"/>
          <a:stretch/>
        </p:blipFill>
        <p:spPr>
          <a:xfrm>
            <a:off x="1334790" y="71866"/>
            <a:ext cx="5881878" cy="14048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5" t="23516" r="1674" b="57877"/>
          <a:stretch/>
        </p:blipFill>
        <p:spPr>
          <a:xfrm>
            <a:off x="2913021" y="1584366"/>
            <a:ext cx="6740435" cy="16210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77" t="76336" r="3587" b="1508"/>
          <a:stretch/>
        </p:blipFill>
        <p:spPr>
          <a:xfrm>
            <a:off x="4521808" y="4692972"/>
            <a:ext cx="5447212" cy="22249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5" t="49192" r="39366" b="35380"/>
          <a:stretch/>
        </p:blipFill>
        <p:spPr>
          <a:xfrm>
            <a:off x="1067122" y="3130302"/>
            <a:ext cx="5368835" cy="1637641"/>
          </a:xfrm>
          <a:prstGeom prst="rect">
            <a:avLst/>
          </a:prstGeom>
        </p:spPr>
      </p:pic>
      <p:pic>
        <p:nvPicPr>
          <p:cNvPr id="7" name="Content Placeholder 10">
            <a:extLst>
              <a:ext uri="{FF2B5EF4-FFF2-40B4-BE49-F238E27FC236}">
                <a16:creationId xmlns:a16="http://schemas.microsoft.com/office/drawing/2014/main" id="{356485F6-C75A-4A78-9076-52E6902EA5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4680" t="25359" r="23333" b="59172"/>
          <a:stretch/>
        </p:blipFill>
        <p:spPr>
          <a:xfrm>
            <a:off x="7365340" y="-39189"/>
            <a:ext cx="2285744" cy="1658379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E32BC4-35DB-466C-83B9-4AEF715383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00" t="38984" r="42841" b="44240"/>
          <a:stretch/>
        </p:blipFill>
        <p:spPr>
          <a:xfrm>
            <a:off x="257665" y="1457012"/>
            <a:ext cx="2376054" cy="18431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51192A-D250-46BD-886E-037185EF54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318" t="69137" r="41023" b="9273"/>
          <a:stretch/>
        </p:blipFill>
        <p:spPr>
          <a:xfrm>
            <a:off x="2367214" y="4780619"/>
            <a:ext cx="2230582" cy="1847034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C5B0F11F-CCC4-4C10-B9DC-3ACC6E844E01}"/>
              </a:ext>
            </a:extLst>
          </p:cNvPr>
          <p:cNvSpPr/>
          <p:nvPr/>
        </p:nvSpPr>
        <p:spPr>
          <a:xfrm>
            <a:off x="2090123" y="505982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9220949-A2D2-4276-A88C-6DBD1893CFFA}"/>
              </a:ext>
            </a:extLst>
          </p:cNvPr>
          <p:cNvSpPr/>
          <p:nvPr/>
        </p:nvSpPr>
        <p:spPr>
          <a:xfrm>
            <a:off x="2623580" y="1563660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C9C1FF8-8AE6-4AC5-8CBA-12C3D2DE9EDC}"/>
              </a:ext>
            </a:extLst>
          </p:cNvPr>
          <p:cNvSpPr/>
          <p:nvPr/>
        </p:nvSpPr>
        <p:spPr>
          <a:xfrm>
            <a:off x="891511" y="3016103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AF373CE-BAC3-46E3-A18A-4F4D794674B0}"/>
              </a:ext>
            </a:extLst>
          </p:cNvPr>
          <p:cNvSpPr/>
          <p:nvPr/>
        </p:nvSpPr>
        <p:spPr>
          <a:xfrm>
            <a:off x="4230071" y="4681170"/>
            <a:ext cx="525429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5361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49C0B-5639-43C2-A4E4-4AB4132B3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4315" y="3050040"/>
            <a:ext cx="7638143" cy="1309461"/>
          </a:xfrm>
        </p:spPr>
        <p:txBody>
          <a:bodyPr/>
          <a:lstStyle/>
          <a:p>
            <a:pPr marL="0" indent="0">
              <a:buNone/>
            </a:pPr>
            <a:r>
              <a:rPr lang="en-US" sz="4800" b="1" dirty="0" err="1" smtClean="0">
                <a:solidFill>
                  <a:schemeClr val="bg1"/>
                </a:solidFill>
                <a:latin typeface="VNI-Avo" pitchFamily="2" charset="0"/>
              </a:rPr>
              <a:t>Tìm</a:t>
            </a:r>
            <a:r>
              <a:rPr lang="en-US" sz="4800" b="1" dirty="0" smtClean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hieåu</a:t>
            </a: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baøi</a:t>
            </a:r>
            <a:endParaRPr lang="en-US" sz="4800" b="1" dirty="0">
              <a:solidFill>
                <a:schemeClr val="bg1"/>
              </a:solidFill>
              <a:latin typeface="VNI-Avo" pitchFamily="2" charset="0"/>
            </a:endParaRPr>
          </a:p>
          <a:p>
            <a:pPr marL="0" indent="0">
              <a:buNone/>
            </a:pPr>
            <a:endParaRPr lang="en-US" dirty="0">
              <a:latin typeface="VNI-Avo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368AAB-2FBC-448A-AD9F-5B6E406365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937" t="19986" r="50000" b="65563"/>
          <a:stretch/>
        </p:blipFill>
        <p:spPr>
          <a:xfrm>
            <a:off x="8153400" y="2805605"/>
            <a:ext cx="1390650" cy="124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53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1787952" y="2135071"/>
            <a:ext cx="8880049" cy="584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133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vi-VN" sz="2133" dirty="0">
                <a:latin typeface="UTM Avo" panose="02040603050506020204" pitchFamily="18" charset="0"/>
              </a:rPr>
              <a:t>Sắp xếp các ý dưới đây theo trình tự các đoạn trong bài đọc.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238813-6EDC-49C5-8D5C-B80523462C08}"/>
              </a:ext>
            </a:extLst>
          </p:cNvPr>
          <p:cNvSpPr txBox="1"/>
          <p:nvPr/>
        </p:nvSpPr>
        <p:spPr>
          <a:xfrm>
            <a:off x="3774891" y="655064"/>
            <a:ext cx="6026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dirty="0">
                <a:solidFill>
                  <a:schemeClr val="accent2"/>
                </a:solidFill>
                <a:latin typeface="UTM Cookies" panose="02040603050506020204" pitchFamily="18" charset="0"/>
              </a:rPr>
              <a:t>TRẢ LỜI CÂU HỎI</a:t>
            </a:r>
            <a:endParaRPr lang="en-US" sz="48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3999C35-5A95-C44D-8472-5DCBD89EB91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26779" y="544998"/>
            <a:ext cx="1865304" cy="1607885"/>
          </a:xfrm>
          <a:prstGeom prst="ellipse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D1B5006-F322-9248-A061-5D5A58E298CB}"/>
              </a:ext>
            </a:extLst>
          </p:cNvPr>
          <p:cNvSpPr/>
          <p:nvPr/>
        </p:nvSpPr>
        <p:spPr>
          <a:xfrm>
            <a:off x="2665831" y="2826897"/>
            <a:ext cx="6748208" cy="731292"/>
          </a:xfrm>
          <a:prstGeom prst="roundRect">
            <a:avLst/>
          </a:prstGeom>
          <a:solidFill>
            <a:schemeClr val="accent4"/>
          </a:solidFill>
          <a:ln>
            <a:solidFill>
              <a:srgbClr val="E6F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1. </a:t>
            </a:r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Nói</a:t>
            </a:r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về</a:t>
            </a:r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hoa</a:t>
            </a:r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mai</a:t>
            </a:r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hoa</a:t>
            </a:r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đào</a:t>
            </a:r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9531C73-D2F3-6046-A3F3-352C6669C5B6}"/>
              </a:ext>
            </a:extLst>
          </p:cNvPr>
          <p:cNvSpPr/>
          <p:nvPr/>
        </p:nvSpPr>
        <p:spPr>
          <a:xfrm>
            <a:off x="2665831" y="3689407"/>
            <a:ext cx="6748208" cy="73129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2. </a:t>
            </a:r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Giới</a:t>
            </a:r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thiệu</a:t>
            </a:r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chung</a:t>
            </a:r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về</a:t>
            </a:r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Tết</a:t>
            </a:r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426D265-6AF4-C949-A55E-23A607E25725}"/>
              </a:ext>
            </a:extLst>
          </p:cNvPr>
          <p:cNvSpPr/>
          <p:nvPr/>
        </p:nvSpPr>
        <p:spPr>
          <a:xfrm>
            <a:off x="2665831" y="4551918"/>
            <a:ext cx="6748208" cy="73129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133" dirty="0">
                <a:solidFill>
                  <a:srgbClr val="000000"/>
                </a:solidFill>
                <a:latin typeface="UTM Avo" panose="02040603050506020204" pitchFamily="18" charset="0"/>
              </a:rPr>
              <a:t>3. Nói về hoạt dộng của mọi người trong dịp Tết.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B9F36AD6-6775-AF41-88E0-F5EB5247BDB9}"/>
              </a:ext>
            </a:extLst>
          </p:cNvPr>
          <p:cNvSpPr/>
          <p:nvPr/>
        </p:nvSpPr>
        <p:spPr>
          <a:xfrm>
            <a:off x="2665831" y="5414429"/>
            <a:ext cx="6748208" cy="731292"/>
          </a:xfrm>
          <a:prstGeom prst="roundRect">
            <a:avLst/>
          </a:prstGeom>
          <a:solidFill>
            <a:srgbClr val="B7D574"/>
          </a:solidFill>
          <a:ln>
            <a:solidFill>
              <a:srgbClr val="E2F7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133" dirty="0">
                <a:solidFill>
                  <a:srgbClr val="000000"/>
                </a:solidFill>
                <a:latin typeface="UTM Avo" panose="02040603050506020204" pitchFamily="18" charset="0"/>
              </a:rPr>
              <a:t>4. Nói về bánh chưng, bánh tét.</a:t>
            </a:r>
          </a:p>
        </p:txBody>
      </p:sp>
    </p:spTree>
    <p:extLst>
      <p:ext uri="{BB962C8B-B14F-4D97-AF65-F5344CB8AC3E}">
        <p14:creationId xmlns:p14="http://schemas.microsoft.com/office/powerpoint/2010/main" val="268174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64" presetClass="path" presetSubtype="0" fill="hold" grpId="1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97531E-6 L 0 -0.12562 " pathEditMode="relative" rAng="0" ptsTypes="AA" p14:bounceEnd="50000">
                                          <p:cBhvr>
                                            <p:cTn id="28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6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42" presetClass="path" presetSubtype="0" fill="hold" grpId="1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2.09877E-6 L 0 0.12562 " pathEditMode="relative" rAng="0" ptsTypes="AA" p14:bounceEnd="50000">
                                          <p:cBhvr>
                                            <p:cTn id="3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626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42" presetClass="path" presetSubtype="0" fill="hold" grpId="2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.12561 L 0 0.25 " pathEditMode="relative" rAng="0" ptsTypes="AA" p14:bounceEnd="50000">
                                          <p:cBhvr>
                                            <p:cTn id="34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62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42" presetClass="path" presetSubtype="0" fill="hold" grpId="1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4.69136E-6 L 0 0.12561 " pathEditMode="relative" rAng="0" ptsTypes="AA" p14:bounceEnd="50000">
                                          <p:cBhvr>
                                            <p:cTn id="36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62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64" presetClass="path" presetSubtype="0" fill="hold" grpId="1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23457E-7 L 0 -0.25 " pathEditMode="relative" rAng="0" ptsTypes="AA" p14:bounceEnd="50000">
                                          <p:cBhvr>
                                            <p:cTn id="38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25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2" grpId="0" animBg="1"/>
          <p:bldP spid="2" grpId="1" animBg="1"/>
          <p:bldP spid="2" grpId="2" animBg="1"/>
          <p:bldP spid="21" grpId="0" animBg="1"/>
          <p:bldP spid="21" grpId="1" animBg="1"/>
          <p:bldP spid="22" grpId="0" animBg="1"/>
          <p:bldP spid="22" grpId="1" animBg="1"/>
          <p:bldP spid="23" grpId="0" animBg="1"/>
          <p:bldP spid="23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64" presetClass="pat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97531E-6 L 0 -0.12562 " pathEditMode="relative" rAng="0" ptsTypes="AA">
                                          <p:cBhvr>
                                            <p:cTn id="28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6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42" presetClass="pat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2.09877E-6 L 0 0.12562 " pathEditMode="relative" rAng="0" ptsTypes="AA">
                                          <p:cBhvr>
                                            <p:cTn id="3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626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42" presetClass="path" presetSubtype="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.12561 L 0 0.25 " pathEditMode="relative" rAng="0" ptsTypes="AA">
                                          <p:cBhvr>
                                            <p:cTn id="34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62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42" presetClass="pat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4.69136E-6 L 0 0.12561 " pathEditMode="relative" rAng="0" ptsTypes="AA">
                                          <p:cBhvr>
                                            <p:cTn id="36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62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64" presetClass="pat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23457E-7 L 0 -0.25 " pathEditMode="relative" rAng="0" ptsTypes="AA">
                                          <p:cBhvr>
                                            <p:cTn id="38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25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2" grpId="0" animBg="1"/>
          <p:bldP spid="2" grpId="1" animBg="1"/>
          <p:bldP spid="2" grpId="2" animBg="1"/>
          <p:bldP spid="21" grpId="0" animBg="1"/>
          <p:bldP spid="21" grpId="1" animBg="1"/>
          <p:bldP spid="22" grpId="0" animBg="1"/>
          <p:bldP spid="22" grpId="1" animBg="1"/>
          <p:bldP spid="23" grpId="0" animBg="1"/>
          <p:bldP spid="23" grpId="2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5A682-5519-4EEF-A5B8-273BF35DA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286" y="2588945"/>
            <a:ext cx="10515600" cy="97576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VNI-Avo" pitchFamily="2" charset="0"/>
              </a:rPr>
              <a:t>2. </a:t>
            </a:r>
            <a:r>
              <a:rPr lang="en-US" dirty="0" err="1">
                <a:latin typeface="VNI-Avo" pitchFamily="2" charset="0"/>
              </a:rPr>
              <a:t>Ngöôøi</a:t>
            </a:r>
            <a:r>
              <a:rPr lang="en-US" dirty="0">
                <a:latin typeface="VNI-Avo" pitchFamily="2" charset="0"/>
              </a:rPr>
              <a:t> ta </a:t>
            </a:r>
            <a:r>
              <a:rPr lang="en-US" dirty="0" err="1">
                <a:latin typeface="VNI-Avo" pitchFamily="2" charset="0"/>
              </a:rPr>
              <a:t>duøng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ñeå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laøm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baùnh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chöng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baùnh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teùt</a:t>
            </a:r>
            <a:r>
              <a:rPr lang="en-US" dirty="0">
                <a:latin typeface="VNI-Avo" pitchFamily="2" charset="0"/>
              </a:rPr>
              <a:t>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A769533-2691-4266-8CC3-3629D36CED45}"/>
              </a:ext>
            </a:extLst>
          </p:cNvPr>
          <p:cNvSpPr txBox="1">
            <a:spLocks/>
          </p:cNvSpPr>
          <p:nvPr/>
        </p:nvSpPr>
        <p:spPr>
          <a:xfrm>
            <a:off x="1071088" y="3889627"/>
            <a:ext cx="10515600" cy="1387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FF0000"/>
                </a:solidFill>
                <a:latin typeface="VNI-Avo" pitchFamily="2" charset="0"/>
              </a:rPr>
              <a:t>	</a:t>
            </a:r>
            <a:r>
              <a:rPr lang="en-US" dirty="0" err="1" smtClean="0">
                <a:solidFill>
                  <a:srgbClr val="FF0000"/>
                </a:solidFill>
                <a:latin typeface="VNI-Avo" pitchFamily="2" charset="0"/>
              </a:rPr>
              <a:t>Baùnh</a:t>
            </a:r>
            <a:r>
              <a:rPr lang="en-US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VNI-Avo" pitchFamily="2" charset="0"/>
              </a:rPr>
              <a:t>chöng</a:t>
            </a:r>
            <a:r>
              <a:rPr lang="en-US" dirty="0">
                <a:solidFill>
                  <a:srgbClr val="FF0000"/>
                </a:solidFill>
                <a:latin typeface="VNI-Avo" pitchFamily="2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VNI-Avo" pitchFamily="2" charset="0"/>
              </a:rPr>
              <a:t>baùnh</a:t>
            </a:r>
            <a:r>
              <a:rPr lang="en-US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VNI-Avo" pitchFamily="2" charset="0"/>
              </a:rPr>
              <a:t>teùt</a:t>
            </a:r>
            <a:r>
              <a:rPr lang="en-US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VNI-Avo" pitchFamily="2" charset="0"/>
              </a:rPr>
              <a:t>ñöôïc</a:t>
            </a:r>
            <a:r>
              <a:rPr lang="en-US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VNI-Avo" pitchFamily="2" charset="0"/>
              </a:rPr>
              <a:t>laøm</a:t>
            </a:r>
            <a:r>
              <a:rPr lang="en-US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VNI-Avo" pitchFamily="2" charset="0"/>
              </a:rPr>
              <a:t>töø</a:t>
            </a:r>
            <a:r>
              <a:rPr lang="en-US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VNI-Avo" pitchFamily="2" charset="0"/>
              </a:rPr>
              <a:t>gaïo</a:t>
            </a:r>
            <a:r>
              <a:rPr lang="en-US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VNI-Avo" pitchFamily="2" charset="0"/>
              </a:rPr>
              <a:t>neáp</a:t>
            </a:r>
            <a:r>
              <a:rPr lang="en-US" dirty="0">
                <a:solidFill>
                  <a:srgbClr val="FF0000"/>
                </a:solidFill>
                <a:latin typeface="VNI-Avo" pitchFamily="2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VNI-Avo" pitchFamily="2" charset="0"/>
              </a:rPr>
              <a:t>ñoã</a:t>
            </a:r>
            <a:r>
              <a:rPr lang="en-US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VNI-Avo" pitchFamily="2" charset="0"/>
              </a:rPr>
              <a:t>xanh</a:t>
            </a:r>
            <a:r>
              <a:rPr lang="en-US" dirty="0">
                <a:solidFill>
                  <a:srgbClr val="FF0000"/>
                </a:solidFill>
                <a:latin typeface="VNI-Avo" pitchFamily="2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VNI-Avo" pitchFamily="2" charset="0"/>
              </a:rPr>
              <a:t>thòt</a:t>
            </a:r>
            <a:r>
              <a:rPr lang="en-US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VNI-Avo" pitchFamily="2" charset="0"/>
              </a:rPr>
              <a:t>lôïn</a:t>
            </a:r>
            <a:r>
              <a:rPr lang="en-US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VNI-Avo" pitchFamily="2" charset="0"/>
              </a:rPr>
              <a:t>vaø</a:t>
            </a:r>
            <a:r>
              <a:rPr lang="en-US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VNI-Avo" pitchFamily="2" charset="0"/>
              </a:rPr>
              <a:t>ñöôïc</a:t>
            </a:r>
            <a:r>
              <a:rPr lang="en-US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VNI-Avo" pitchFamily="2" charset="0"/>
              </a:rPr>
              <a:t>goùi</a:t>
            </a:r>
            <a:r>
              <a:rPr lang="en-US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VNI-Avo" pitchFamily="2" charset="0"/>
              </a:rPr>
              <a:t>baèng</a:t>
            </a:r>
            <a:r>
              <a:rPr lang="en-US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VNI-Avo" pitchFamily="2" charset="0"/>
              </a:rPr>
              <a:t>laù</a:t>
            </a:r>
            <a:r>
              <a:rPr lang="en-US" dirty="0">
                <a:solidFill>
                  <a:srgbClr val="FF0000"/>
                </a:solidFill>
                <a:latin typeface="VNI-Avo" pitchFamily="2" charset="0"/>
              </a:rPr>
              <a:t> dong </a:t>
            </a:r>
            <a:r>
              <a:rPr lang="en-US" dirty="0" err="1">
                <a:solidFill>
                  <a:srgbClr val="FF0000"/>
                </a:solidFill>
                <a:latin typeface="VNI-Avo" pitchFamily="2" charset="0"/>
              </a:rPr>
              <a:t>hoaëc</a:t>
            </a:r>
            <a:r>
              <a:rPr lang="en-US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VNI-Avo" pitchFamily="2" charset="0"/>
              </a:rPr>
              <a:t>laù</a:t>
            </a:r>
            <a:r>
              <a:rPr lang="en-US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VNI-Avo" pitchFamily="2" charset="0"/>
              </a:rPr>
              <a:t>chuoái</a:t>
            </a:r>
            <a:r>
              <a:rPr lang="en-US" dirty="0">
                <a:solidFill>
                  <a:srgbClr val="FF0000"/>
                </a:solidFill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560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5A682-5519-4EEF-A5B8-273BF35DA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226" y="2371231"/>
            <a:ext cx="11093334" cy="85384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VNI-Avo" pitchFamily="2" charset="0"/>
              </a:rPr>
              <a:t>3. </a:t>
            </a:r>
            <a:r>
              <a:rPr lang="en-US" dirty="0" err="1">
                <a:latin typeface="VNI-Avo" pitchFamily="2" charset="0"/>
              </a:rPr>
              <a:t>Ngöôøi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lôùn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öôùc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ñieàu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khi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taëng</a:t>
            </a:r>
            <a:r>
              <a:rPr lang="en-US" dirty="0">
                <a:latin typeface="VNI-Avo" pitchFamily="2" charset="0"/>
              </a:rPr>
              <a:t> bao </a:t>
            </a:r>
            <a:r>
              <a:rPr lang="en-US" dirty="0" err="1">
                <a:latin typeface="VNI-Avo" pitchFamily="2" charset="0"/>
              </a:rPr>
              <a:t>lì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xì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treû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em</a:t>
            </a:r>
            <a:r>
              <a:rPr lang="en-US" dirty="0">
                <a:latin typeface="VNI-Avo" pitchFamily="2" charset="0"/>
              </a:rPr>
              <a:t>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85FB268-5975-461C-88DF-62423DF4A229}"/>
              </a:ext>
            </a:extLst>
          </p:cNvPr>
          <p:cNvSpPr txBox="1">
            <a:spLocks/>
          </p:cNvSpPr>
          <p:nvPr/>
        </p:nvSpPr>
        <p:spPr>
          <a:xfrm>
            <a:off x="947718" y="3429000"/>
            <a:ext cx="10221025" cy="1570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FF0000"/>
                </a:solidFill>
                <a:latin typeface="VNI-Avo" pitchFamily="2" charset="0"/>
              </a:rPr>
              <a:t>	</a:t>
            </a:r>
            <a:r>
              <a:rPr lang="en-US" dirty="0" err="1" smtClean="0">
                <a:solidFill>
                  <a:srgbClr val="FF0000"/>
                </a:solidFill>
                <a:latin typeface="VNI-Avo" pitchFamily="2" charset="0"/>
              </a:rPr>
              <a:t>Ngöôøi</a:t>
            </a:r>
            <a:r>
              <a:rPr lang="en-US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VNI-Avo" pitchFamily="2" charset="0"/>
              </a:rPr>
              <a:t>lôùn</a:t>
            </a:r>
            <a:r>
              <a:rPr lang="en-US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VNI-Avo" pitchFamily="2" charset="0"/>
              </a:rPr>
              <a:t>taëng</a:t>
            </a:r>
            <a:r>
              <a:rPr lang="en-US" dirty="0">
                <a:solidFill>
                  <a:srgbClr val="FF0000"/>
                </a:solidFill>
                <a:latin typeface="VNI-Avo" pitchFamily="2" charset="0"/>
              </a:rPr>
              <a:t> bao </a:t>
            </a:r>
            <a:r>
              <a:rPr lang="en-US" dirty="0" err="1">
                <a:solidFill>
                  <a:srgbClr val="FF0000"/>
                </a:solidFill>
                <a:latin typeface="VNI-Avo" pitchFamily="2" charset="0"/>
              </a:rPr>
              <a:t>lì</a:t>
            </a:r>
            <a:r>
              <a:rPr lang="en-US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VNI-Avo" pitchFamily="2" charset="0"/>
              </a:rPr>
              <a:t>xì</a:t>
            </a:r>
            <a:r>
              <a:rPr lang="en-US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VNI-Avo" pitchFamily="2" charset="0"/>
              </a:rPr>
              <a:t>cho</a:t>
            </a:r>
            <a:r>
              <a:rPr lang="en-US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VNI-Avo" pitchFamily="2" charset="0"/>
              </a:rPr>
              <a:t>tr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</a:rPr>
              <a:t>ẻ</a:t>
            </a:r>
            <a:r>
              <a:rPr lang="en-US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VNI-Avo" pitchFamily="2" charset="0"/>
              </a:rPr>
              <a:t>em</a:t>
            </a:r>
            <a:r>
              <a:rPr lang="en-US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VNI-Avo" pitchFamily="2" charset="0"/>
              </a:rPr>
              <a:t>vôùi</a:t>
            </a:r>
            <a:r>
              <a:rPr lang="en-US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VNI-Avo" pitchFamily="2" charset="0"/>
              </a:rPr>
              <a:t>mong</a:t>
            </a:r>
            <a:r>
              <a:rPr lang="en-US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VNI-Avo" pitchFamily="2" charset="0"/>
              </a:rPr>
              <a:t>öôùc</a:t>
            </a:r>
            <a:r>
              <a:rPr lang="en-US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VNI-Avo" pitchFamily="2" charset="0"/>
              </a:rPr>
              <a:t>caùc</a:t>
            </a:r>
            <a:r>
              <a:rPr lang="en-US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VNI-Avo" pitchFamily="2" charset="0"/>
              </a:rPr>
              <a:t>em</a:t>
            </a:r>
            <a:r>
              <a:rPr lang="en-US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VNI-Avo" pitchFamily="2" charset="0"/>
              </a:rPr>
              <a:t>seõ</a:t>
            </a:r>
            <a:r>
              <a:rPr lang="en-US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VNI-Avo" pitchFamily="2" charset="0"/>
              </a:rPr>
              <a:t>maïnh</a:t>
            </a:r>
            <a:r>
              <a:rPr lang="en-US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VNI-Avo" pitchFamily="2" charset="0"/>
              </a:rPr>
              <a:t>khoeû</a:t>
            </a:r>
            <a:r>
              <a:rPr lang="en-US" dirty="0">
                <a:solidFill>
                  <a:srgbClr val="FF0000"/>
                </a:solidFill>
                <a:latin typeface="VNI-Avo" pitchFamily="2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VNI-Avo" pitchFamily="2" charset="0"/>
              </a:rPr>
              <a:t>gioûi</a:t>
            </a:r>
            <a:r>
              <a:rPr lang="en-US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VNI-Avo" pitchFamily="2" charset="0"/>
              </a:rPr>
              <a:t>giang</a:t>
            </a:r>
            <a:r>
              <a:rPr lang="en-US" dirty="0">
                <a:solidFill>
                  <a:srgbClr val="FF0000"/>
                </a:solidFill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845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5A682-5519-4EEF-A5B8-273BF35DA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7220" y="1303055"/>
            <a:ext cx="8921337" cy="176534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VNI-Avo" pitchFamily="2" charset="0"/>
              </a:rPr>
              <a:t>4. </a:t>
            </a:r>
            <a:r>
              <a:rPr lang="en-US" dirty="0" err="1">
                <a:latin typeface="VNI-Avo" pitchFamily="2" charset="0"/>
              </a:rPr>
              <a:t>Em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thích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hoaït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ñoäng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naøo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cuûa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gia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ñình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em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trong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dòp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Teát</a:t>
            </a:r>
            <a:r>
              <a:rPr lang="en-US" dirty="0">
                <a:latin typeface="VNI-Avo" pitchFamily="2" charset="0"/>
              </a:rPr>
              <a:t>?</a:t>
            </a:r>
          </a:p>
        </p:txBody>
      </p:sp>
      <p:pic>
        <p:nvPicPr>
          <p:cNvPr id="3074" name="Picture 2" descr="Làm việc ngày Tết, hưởng lương gấp 4 lần ngày thường">
            <a:extLst>
              <a:ext uri="{FF2B5EF4-FFF2-40B4-BE49-F238E27FC236}">
                <a16:creationId xmlns:a16="http://schemas.microsoft.com/office/drawing/2014/main" id="{96D7F2BB-9192-430C-8BF0-932054D0F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831" y="2274097"/>
            <a:ext cx="4630057" cy="231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ỹ năng sống: Dạy trẻ ứng xử ngày Tết - Thiết bị mầm non Việt Mỹ">
            <a:extLst>
              <a:ext uri="{FF2B5EF4-FFF2-40B4-BE49-F238E27FC236}">
                <a16:creationId xmlns:a16="http://schemas.microsoft.com/office/drawing/2014/main" id="{F6C4C85E-D8C0-4682-8BA4-30FD23C919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31" b="14868"/>
          <a:stretch/>
        </p:blipFill>
        <p:spPr bwMode="auto">
          <a:xfrm>
            <a:off x="4904305" y="4570018"/>
            <a:ext cx="3391809" cy="214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hòng Giáo Dục Và Đào Tạo quận Thanh Xuân">
            <a:extLst>
              <a:ext uri="{FF2B5EF4-FFF2-40B4-BE49-F238E27FC236}">
                <a16:creationId xmlns:a16="http://schemas.microsoft.com/office/drawing/2014/main" id="{6086B6DE-8092-4B82-8AF6-DFE65CD43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531" y="2167184"/>
            <a:ext cx="4265385" cy="240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03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951D501-F11C-9442-A1F1-2A0133DDCBF7}"/>
              </a:ext>
            </a:extLst>
          </p:cNvPr>
          <p:cNvGrpSpPr/>
          <p:nvPr/>
        </p:nvGrpSpPr>
        <p:grpSpPr>
          <a:xfrm>
            <a:off x="4306813" y="3357797"/>
            <a:ext cx="3953849" cy="3357796"/>
            <a:chOff x="2289207" y="3404925"/>
            <a:chExt cx="2493247" cy="1738575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A4A4663-5F4A-5049-B7F3-140DFC3D1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9207" y="3404925"/>
              <a:ext cx="2493247" cy="1435800"/>
            </a:xfrm>
            <a:prstGeom prst="rect">
              <a:avLst/>
            </a:prstGeom>
          </p:spPr>
        </p:pic>
        <p:sp>
          <p:nvSpPr>
            <p:cNvPr id="23" name="Rectangle: Rounded Corners 5">
              <a:extLst>
                <a:ext uri="{FF2B5EF4-FFF2-40B4-BE49-F238E27FC236}">
                  <a16:creationId xmlns:a16="http://schemas.microsoft.com/office/drawing/2014/main" id="{DE11291D-5E09-F948-89F9-C1A609853B51}"/>
                </a:ext>
              </a:extLst>
            </p:cNvPr>
            <p:cNvSpPr/>
            <p:nvPr/>
          </p:nvSpPr>
          <p:spPr>
            <a:xfrm>
              <a:off x="2693403" y="4732077"/>
              <a:ext cx="1684854" cy="411423"/>
            </a:xfrm>
            <a:prstGeom prst="roundRect">
              <a:avLst/>
            </a:prstGeom>
            <a:solidFill>
              <a:srgbClr val="FFFFFF"/>
            </a:solidFill>
            <a:ln w="28575" cap="flat" cmpd="sng" algn="ctr">
              <a:solidFill>
                <a:schemeClr val="accent4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r>
                <a:rPr lang="vi-VN" sz="2400" b="1" kern="0" dirty="0">
                  <a:solidFill>
                    <a:srgbClr val="0070C0"/>
                  </a:solidFill>
                  <a:latin typeface="Arial" panose="020B0604020202020204" pitchFamily="34" charset="0"/>
                </a:rPr>
                <a:t>Gói bánh chưng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882932C-C682-1944-A126-1AAC4927D4E7}"/>
              </a:ext>
            </a:extLst>
          </p:cNvPr>
          <p:cNvSpPr txBox="1"/>
          <p:nvPr/>
        </p:nvSpPr>
        <p:spPr>
          <a:xfrm>
            <a:off x="1059865" y="282124"/>
            <a:ext cx="10016196" cy="2203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584" indent="50799" algn="just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4. </a:t>
            </a:r>
            <a:r>
              <a:rPr lang="vi-VN" sz="3200" b="1" dirty="0">
                <a:latin typeface="UTM Avo" panose="02040603050506020204" pitchFamily="18" charset="0"/>
              </a:rPr>
              <a:t>Em thích những hoạt động nào của gia đình em trong dịp Tết? </a:t>
            </a:r>
          </a:p>
          <a:p>
            <a:pPr marL="10584" indent="50799" algn="just">
              <a:lnSpc>
                <a:spcPct val="150000"/>
              </a:lnSpc>
            </a:pPr>
            <a:endParaRPr lang="vi-VN" sz="3200" b="1" dirty="0"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E6DC67-9AFD-9F44-AE16-92B28C235C95}"/>
              </a:ext>
            </a:extLst>
          </p:cNvPr>
          <p:cNvSpPr txBox="1"/>
          <p:nvPr/>
        </p:nvSpPr>
        <p:spPr>
          <a:xfrm>
            <a:off x="1970211" y="1913781"/>
            <a:ext cx="60737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Em thích hoạt động….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BB89C37-AA33-6445-9C81-59BAA2EFACA4}"/>
              </a:ext>
            </a:extLst>
          </p:cNvPr>
          <p:cNvGrpSpPr/>
          <p:nvPr/>
        </p:nvGrpSpPr>
        <p:grpSpPr>
          <a:xfrm>
            <a:off x="160630" y="2283113"/>
            <a:ext cx="4146183" cy="3737229"/>
            <a:chOff x="-41124" y="1617261"/>
            <a:chExt cx="2590529" cy="2053470"/>
          </a:xfrm>
        </p:grpSpPr>
        <p:pic>
          <p:nvPicPr>
            <p:cNvPr id="18" name="Picture 2" descr="Dọn dẹp nhà cửa">
              <a:extLst>
                <a:ext uri="{FF2B5EF4-FFF2-40B4-BE49-F238E27FC236}">
                  <a16:creationId xmlns:a16="http://schemas.microsoft.com/office/drawing/2014/main" id="{23FB8284-67F3-8D48-A744-9D66627B83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4F3F1"/>
                </a:clrFrom>
                <a:clrTo>
                  <a:srgbClr val="F4F3F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1124" y="1617261"/>
              <a:ext cx="2590529" cy="1667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: Rounded Corners 5">
              <a:extLst>
                <a:ext uri="{FF2B5EF4-FFF2-40B4-BE49-F238E27FC236}">
                  <a16:creationId xmlns:a16="http://schemas.microsoft.com/office/drawing/2014/main" id="{F14D8277-6DA1-F34D-8D46-11A1B46D43C5}"/>
                </a:ext>
              </a:extLst>
            </p:cNvPr>
            <p:cNvSpPr/>
            <p:nvPr/>
          </p:nvSpPr>
          <p:spPr>
            <a:xfrm>
              <a:off x="563229" y="3259308"/>
              <a:ext cx="1684854" cy="411423"/>
            </a:xfrm>
            <a:prstGeom prst="roundRect">
              <a:avLst/>
            </a:prstGeom>
            <a:solidFill>
              <a:srgbClr val="FFFFFF"/>
            </a:solidFill>
            <a:ln w="28575" cap="flat" cmpd="sng" algn="ctr">
              <a:solidFill>
                <a:schemeClr val="accent4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r>
                <a:rPr lang="vi-VN" sz="2200" b="1" kern="0" dirty="0">
                  <a:solidFill>
                    <a:srgbClr val="0070C0"/>
                  </a:solidFill>
                  <a:latin typeface="Arial" panose="020B0604020202020204" pitchFamily="34" charset="0"/>
                </a:rPr>
                <a:t>Dọn dẹp nhà cửa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A9114D-237B-5141-9CB6-ED29B7D4EAF9}"/>
              </a:ext>
            </a:extLst>
          </p:cNvPr>
          <p:cNvGrpSpPr/>
          <p:nvPr/>
        </p:nvGrpSpPr>
        <p:grpSpPr>
          <a:xfrm>
            <a:off x="8260662" y="2015014"/>
            <a:ext cx="3931338" cy="3691261"/>
            <a:chOff x="2682196" y="1716018"/>
            <a:chExt cx="2274077" cy="2034768"/>
          </a:xfrm>
        </p:grpSpPr>
        <p:pic>
          <p:nvPicPr>
            <p:cNvPr id="19" name="Picture 6" descr="Nguyễn Hồng Nhung và con đi chợ Tết - VnExpress Giải trí">
              <a:extLst>
                <a:ext uri="{FF2B5EF4-FFF2-40B4-BE49-F238E27FC236}">
                  <a16:creationId xmlns:a16="http://schemas.microsoft.com/office/drawing/2014/main" id="{F5494FBC-EA6A-9B4A-9A12-6B00B52525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2196" y="1716018"/>
              <a:ext cx="2274077" cy="1560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: Rounded Corners 6">
              <a:extLst>
                <a:ext uri="{FF2B5EF4-FFF2-40B4-BE49-F238E27FC236}">
                  <a16:creationId xmlns:a16="http://schemas.microsoft.com/office/drawing/2014/main" id="{C4036CC5-1B54-A64D-9B48-5BE8C2E2511D}"/>
                </a:ext>
              </a:extLst>
            </p:cNvPr>
            <p:cNvSpPr/>
            <p:nvPr/>
          </p:nvSpPr>
          <p:spPr>
            <a:xfrm>
              <a:off x="3272384" y="3376765"/>
              <a:ext cx="1093699" cy="374021"/>
            </a:xfrm>
            <a:prstGeom prst="roundRect">
              <a:avLst/>
            </a:prstGeom>
            <a:solidFill>
              <a:srgbClr val="FFFFFF"/>
            </a:solidFill>
            <a:ln w="28575" cap="flat" cmpd="sng" algn="ctr">
              <a:solidFill>
                <a:schemeClr val="accent4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r>
                <a:rPr lang="vi-VN" sz="2400" b="1" kern="0" dirty="0">
                  <a:solidFill>
                    <a:srgbClr val="0070C0"/>
                  </a:solidFill>
                  <a:latin typeface="Arial" panose="020B0604020202020204" pitchFamily="34" charset="0"/>
                </a:rPr>
                <a:t>Đi chợ Tết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57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ƯỚNG DẪN DẠY TIẾNG ANH CHO BÉ TẠI NHÀ TỪ 3 ĐẾN 5 TUỔI - KVBro-Nhịp sống  Nhật Bản">
            <a:extLst>
              <a:ext uri="{FF2B5EF4-FFF2-40B4-BE49-F238E27FC236}">
                <a16:creationId xmlns:a16="http://schemas.microsoft.com/office/drawing/2014/main" id="{132AA5FC-338C-445E-810C-BEBE75657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463" y="3592108"/>
            <a:ext cx="2789052" cy="186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A8CA9C-7CB4-4C37-9413-4FDE42C0738A}"/>
              </a:ext>
            </a:extLst>
          </p:cNvPr>
          <p:cNvSpPr txBox="1"/>
          <p:nvPr/>
        </p:nvSpPr>
        <p:spPr>
          <a:xfrm>
            <a:off x="3502253" y="2558006"/>
            <a:ext cx="72485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000" b="1" dirty="0" err="1" smtClean="0">
                <a:solidFill>
                  <a:schemeClr val="bg1"/>
                </a:solidFill>
                <a:latin typeface="VNI-Avo" pitchFamily="2" charset="0"/>
              </a:rPr>
              <a:t>Luyeän</a:t>
            </a:r>
            <a:r>
              <a:rPr lang="en-US" sz="4000" b="1" dirty="0" smtClean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ñoïc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laïi</a:t>
            </a:r>
            <a:endParaRPr lang="en-US" sz="4000" b="1" dirty="0">
              <a:solidFill>
                <a:schemeClr val="bg1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9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5464C4E-F117-4CA7-9A68-6B9B9EE976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546" t="53198" r="22740" b="25645"/>
          <a:stretch/>
        </p:blipFill>
        <p:spPr>
          <a:xfrm>
            <a:off x="7063206" y="3129113"/>
            <a:ext cx="1749413" cy="16367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8" r="40016" b="81419"/>
          <a:stretch/>
        </p:blipFill>
        <p:spPr>
          <a:xfrm>
            <a:off x="1334790" y="71866"/>
            <a:ext cx="5881878" cy="14048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5" t="23516" r="1674" b="57877"/>
          <a:stretch/>
        </p:blipFill>
        <p:spPr>
          <a:xfrm>
            <a:off x="2913021" y="1584366"/>
            <a:ext cx="6740435" cy="16210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77" t="76336" r="3587" b="1508"/>
          <a:stretch/>
        </p:blipFill>
        <p:spPr>
          <a:xfrm>
            <a:off x="4521808" y="4692972"/>
            <a:ext cx="5447212" cy="22249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5" t="49192" r="39366" b="35380"/>
          <a:stretch/>
        </p:blipFill>
        <p:spPr>
          <a:xfrm>
            <a:off x="1067122" y="3130302"/>
            <a:ext cx="5368835" cy="1637641"/>
          </a:xfrm>
          <a:prstGeom prst="rect">
            <a:avLst/>
          </a:prstGeom>
        </p:spPr>
      </p:pic>
      <p:pic>
        <p:nvPicPr>
          <p:cNvPr id="7" name="Content Placeholder 10">
            <a:extLst>
              <a:ext uri="{FF2B5EF4-FFF2-40B4-BE49-F238E27FC236}">
                <a16:creationId xmlns:a16="http://schemas.microsoft.com/office/drawing/2014/main" id="{356485F6-C75A-4A78-9076-52E6902EA5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4680" t="25359" r="23333" b="59172"/>
          <a:stretch/>
        </p:blipFill>
        <p:spPr>
          <a:xfrm>
            <a:off x="7365340" y="-39189"/>
            <a:ext cx="2285744" cy="1658379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E32BC4-35DB-466C-83B9-4AEF715383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00" t="38984" r="42841" b="44240"/>
          <a:stretch/>
        </p:blipFill>
        <p:spPr>
          <a:xfrm>
            <a:off x="257665" y="1457012"/>
            <a:ext cx="2376054" cy="18431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51192A-D250-46BD-886E-037185EF54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318" t="69137" r="41023" b="9273"/>
          <a:stretch/>
        </p:blipFill>
        <p:spPr>
          <a:xfrm>
            <a:off x="2367214" y="4780619"/>
            <a:ext cx="2230582" cy="1847034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C5B0F11F-CCC4-4C10-B9DC-3ACC6E844E01}"/>
              </a:ext>
            </a:extLst>
          </p:cNvPr>
          <p:cNvSpPr/>
          <p:nvPr/>
        </p:nvSpPr>
        <p:spPr>
          <a:xfrm>
            <a:off x="2090123" y="505982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9220949-A2D2-4276-A88C-6DBD1893CFFA}"/>
              </a:ext>
            </a:extLst>
          </p:cNvPr>
          <p:cNvSpPr/>
          <p:nvPr/>
        </p:nvSpPr>
        <p:spPr>
          <a:xfrm>
            <a:off x="2623580" y="1563660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C9C1FF8-8AE6-4AC5-8CBA-12C3D2DE9EDC}"/>
              </a:ext>
            </a:extLst>
          </p:cNvPr>
          <p:cNvSpPr/>
          <p:nvPr/>
        </p:nvSpPr>
        <p:spPr>
          <a:xfrm>
            <a:off x="891511" y="3016103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AF373CE-BAC3-46E3-A18A-4F4D794674B0}"/>
              </a:ext>
            </a:extLst>
          </p:cNvPr>
          <p:cNvSpPr/>
          <p:nvPr/>
        </p:nvSpPr>
        <p:spPr>
          <a:xfrm>
            <a:off x="4230071" y="4681170"/>
            <a:ext cx="525429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98281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5464C4E-F117-4CA7-9A68-6B9B9EE976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546" t="53198" r="22740" b="25645"/>
          <a:stretch/>
        </p:blipFill>
        <p:spPr>
          <a:xfrm>
            <a:off x="7063206" y="3129113"/>
            <a:ext cx="1749413" cy="16367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8" r="40016" b="81419"/>
          <a:stretch/>
        </p:blipFill>
        <p:spPr>
          <a:xfrm>
            <a:off x="1334790" y="71866"/>
            <a:ext cx="5881878" cy="14048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5" t="23516" r="1674" b="57877"/>
          <a:stretch/>
        </p:blipFill>
        <p:spPr>
          <a:xfrm>
            <a:off x="2913021" y="1584366"/>
            <a:ext cx="6740435" cy="16210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77" t="76336" r="3587" b="1508"/>
          <a:stretch/>
        </p:blipFill>
        <p:spPr>
          <a:xfrm>
            <a:off x="4521808" y="4692972"/>
            <a:ext cx="5447212" cy="22249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5" t="49192" r="39366" b="35380"/>
          <a:stretch/>
        </p:blipFill>
        <p:spPr>
          <a:xfrm>
            <a:off x="1067122" y="3130302"/>
            <a:ext cx="5368835" cy="1637641"/>
          </a:xfrm>
          <a:prstGeom prst="rect">
            <a:avLst/>
          </a:prstGeom>
        </p:spPr>
      </p:pic>
      <p:pic>
        <p:nvPicPr>
          <p:cNvPr id="7" name="Content Placeholder 10">
            <a:extLst>
              <a:ext uri="{FF2B5EF4-FFF2-40B4-BE49-F238E27FC236}">
                <a16:creationId xmlns:a16="http://schemas.microsoft.com/office/drawing/2014/main" id="{356485F6-C75A-4A78-9076-52E6902EA5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4680" t="25359" r="23333" b="59172"/>
          <a:stretch/>
        </p:blipFill>
        <p:spPr>
          <a:xfrm>
            <a:off x="7365340" y="-39189"/>
            <a:ext cx="2285744" cy="1658379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E32BC4-35DB-466C-83B9-4AEF715383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00" t="38984" r="42841" b="44240"/>
          <a:stretch/>
        </p:blipFill>
        <p:spPr>
          <a:xfrm>
            <a:off x="257665" y="1457012"/>
            <a:ext cx="2376054" cy="18431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51192A-D250-46BD-886E-037185EF54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318" t="69137" r="41023" b="9273"/>
          <a:stretch/>
        </p:blipFill>
        <p:spPr>
          <a:xfrm>
            <a:off x="2367214" y="4780619"/>
            <a:ext cx="2230582" cy="1847034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C5B0F11F-CCC4-4C10-B9DC-3ACC6E844E01}"/>
              </a:ext>
            </a:extLst>
          </p:cNvPr>
          <p:cNvSpPr/>
          <p:nvPr/>
        </p:nvSpPr>
        <p:spPr>
          <a:xfrm>
            <a:off x="2090123" y="505982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9220949-A2D2-4276-A88C-6DBD1893CFFA}"/>
              </a:ext>
            </a:extLst>
          </p:cNvPr>
          <p:cNvSpPr/>
          <p:nvPr/>
        </p:nvSpPr>
        <p:spPr>
          <a:xfrm>
            <a:off x="2623580" y="1563660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C9C1FF8-8AE6-4AC5-8CBA-12C3D2DE9EDC}"/>
              </a:ext>
            </a:extLst>
          </p:cNvPr>
          <p:cNvSpPr/>
          <p:nvPr/>
        </p:nvSpPr>
        <p:spPr>
          <a:xfrm>
            <a:off x="891511" y="3016103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AF373CE-BAC3-46E3-A18A-4F4D794674B0}"/>
              </a:ext>
            </a:extLst>
          </p:cNvPr>
          <p:cNvSpPr/>
          <p:nvPr/>
        </p:nvSpPr>
        <p:spPr>
          <a:xfrm>
            <a:off x="4230071" y="4681170"/>
            <a:ext cx="525429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8198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FDE4FB-6D8F-4B2D-BEFC-E95AE1F3A2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500" t="74735" r="50000" b="11370"/>
          <a:stretch/>
        </p:blipFill>
        <p:spPr>
          <a:xfrm>
            <a:off x="1543050" y="2853531"/>
            <a:ext cx="1104900" cy="11509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037E1C-469C-4972-895F-582D116142CF}"/>
              </a:ext>
            </a:extLst>
          </p:cNvPr>
          <p:cNvSpPr txBox="1"/>
          <p:nvPr/>
        </p:nvSpPr>
        <p:spPr>
          <a:xfrm>
            <a:off x="2647950" y="3075057"/>
            <a:ext cx="9010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VNI-Avo" pitchFamily="2" charset="0"/>
              </a:rPr>
              <a:t>Luyeän</a:t>
            </a:r>
            <a:r>
              <a:rPr lang="en-US" sz="4000" b="1" dirty="0" smtClean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taäp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theo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vaên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baûn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ñoïc</a:t>
            </a:r>
            <a:endParaRPr lang="en-US" sz="4000" b="1" dirty="0">
              <a:solidFill>
                <a:schemeClr val="bg1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3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053ECE-B675-4072-8181-AB67DAE35E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40" t="39794" r="13750" b="12910"/>
          <a:stretch/>
        </p:blipFill>
        <p:spPr>
          <a:xfrm>
            <a:off x="0" y="792378"/>
            <a:ext cx="11582400" cy="42922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3E2476-75C3-4853-8594-B0BAF402EC79}"/>
              </a:ext>
            </a:extLst>
          </p:cNvPr>
          <p:cNvSpPr txBox="1"/>
          <p:nvPr/>
        </p:nvSpPr>
        <p:spPr>
          <a:xfrm>
            <a:off x="3644137" y="2173980"/>
            <a:ext cx="341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VNI-Avo" pitchFamily="2" charset="0"/>
              </a:rPr>
              <a:t>röïc</a:t>
            </a:r>
            <a:r>
              <a:rPr lang="en-US" sz="24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VNI-Avo" pitchFamily="2" charset="0"/>
              </a:rPr>
              <a:t>rôõ</a:t>
            </a:r>
            <a:r>
              <a:rPr lang="en-US" sz="24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VNI-Avo" pitchFamily="2" charset="0"/>
              </a:rPr>
              <a:t>saéc</a:t>
            </a:r>
            <a:r>
              <a:rPr lang="en-US" sz="24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VNI-Avo" pitchFamily="2" charset="0"/>
              </a:rPr>
              <a:t>vaøng</a:t>
            </a:r>
            <a:r>
              <a:rPr lang="en-US" sz="2400" dirty="0">
                <a:solidFill>
                  <a:srgbClr val="FF0000"/>
                </a:solidFill>
                <a:latin typeface="VNI-Avo" pitchFamily="2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E2E706-E5BA-4160-9645-2E7505358086}"/>
              </a:ext>
            </a:extLst>
          </p:cNvPr>
          <p:cNvSpPr txBox="1"/>
          <p:nvPr/>
        </p:nvSpPr>
        <p:spPr>
          <a:xfrm>
            <a:off x="3433156" y="2817897"/>
            <a:ext cx="8149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VNI-Avo" pitchFamily="2" charset="0"/>
              </a:rPr>
              <a:t>maøu</a:t>
            </a:r>
            <a:r>
              <a:rPr lang="en-US" sz="24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VNI-Avo" pitchFamily="2" charset="0"/>
              </a:rPr>
              <a:t>hoàng</a:t>
            </a:r>
            <a:r>
              <a:rPr lang="en-US" sz="24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VNI-Avo" pitchFamily="2" charset="0"/>
              </a:rPr>
              <a:t>töôi</a:t>
            </a:r>
            <a:r>
              <a:rPr lang="en-US" sz="2400" dirty="0">
                <a:solidFill>
                  <a:srgbClr val="FF0000"/>
                </a:solidFill>
                <a:latin typeface="VNI-Avo" pitchFamily="2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VNI-Avo" pitchFamily="2" charset="0"/>
              </a:rPr>
              <a:t>laù</a:t>
            </a:r>
            <a:r>
              <a:rPr lang="en-US" sz="24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VNI-Avo" pitchFamily="2" charset="0"/>
              </a:rPr>
              <a:t>xanh</a:t>
            </a:r>
            <a:r>
              <a:rPr lang="en-US" sz="2400" dirty="0">
                <a:solidFill>
                  <a:srgbClr val="FF0000"/>
                </a:solidFill>
                <a:latin typeface="VNI-Avo" pitchFamily="2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VNI-Avo" pitchFamily="2" charset="0"/>
              </a:rPr>
              <a:t>nuï</a:t>
            </a:r>
            <a:r>
              <a:rPr lang="en-US" sz="24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VNI-Avo" pitchFamily="2" charset="0"/>
              </a:rPr>
              <a:t>hoàng</a:t>
            </a:r>
            <a:r>
              <a:rPr lang="en-US" sz="24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VNI-Avo" pitchFamily="2" charset="0"/>
              </a:rPr>
              <a:t>chuùm</a:t>
            </a:r>
            <a:r>
              <a:rPr lang="en-US" sz="24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VNI-Avo" pitchFamily="2" charset="0"/>
              </a:rPr>
              <a:t>chím</a:t>
            </a:r>
            <a:r>
              <a:rPr lang="en-US" sz="2400" dirty="0">
                <a:solidFill>
                  <a:srgbClr val="FF0000"/>
                </a:solidFill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329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402cd816">
            <a:extLst>
              <a:ext uri="{FF2B5EF4-FFF2-40B4-BE49-F238E27FC236}">
                <a16:creationId xmlns:a16="http://schemas.microsoft.com/office/drawing/2014/main" id="{5BC623B8-B372-4C90-B287-0404C430F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296399" y="3920916"/>
            <a:ext cx="2895600" cy="289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402cd816">
            <a:extLst>
              <a:ext uri="{FF2B5EF4-FFF2-40B4-BE49-F238E27FC236}">
                <a16:creationId xmlns:a16="http://schemas.microsoft.com/office/drawing/2014/main" id="{2D972272-B6F9-47F2-97E0-046F3B6DF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7600" y="4343401"/>
            <a:ext cx="2452437" cy="245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loud 7"/>
          <p:cNvSpPr/>
          <p:nvPr/>
        </p:nvSpPr>
        <p:spPr>
          <a:xfrm>
            <a:off x="2760965" y="738725"/>
            <a:ext cx="6000996" cy="2450671"/>
          </a:xfrm>
          <a:prstGeom prst="cloud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9600" b="1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9600" b="1" dirty="0">
              <a:solidFill>
                <a:srgbClr val="0099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60075" y="3189396"/>
            <a:ext cx="68928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/>
              <a:t>Nghe-viết</a:t>
            </a:r>
            <a:r>
              <a:rPr lang="en-US" sz="3600" dirty="0"/>
              <a:t>:  </a:t>
            </a:r>
            <a:r>
              <a:rPr lang="en-US" sz="3600" dirty="0" err="1"/>
              <a:t>Tết</a:t>
            </a:r>
            <a:r>
              <a:rPr lang="en-US" sz="3600" dirty="0"/>
              <a:t> </a:t>
            </a:r>
            <a:r>
              <a:rPr lang="en-US" sz="3600" dirty="0" err="1"/>
              <a:t>đến</a:t>
            </a:r>
            <a:r>
              <a:rPr lang="en-US" sz="3600" dirty="0"/>
              <a:t> </a:t>
            </a:r>
            <a:r>
              <a:rPr lang="en-US" sz="3600" dirty="0" err="1"/>
              <a:t>rồi</a:t>
            </a:r>
            <a:r>
              <a:rPr lang="en-US" sz="3600" dirty="0"/>
              <a:t>. </a:t>
            </a:r>
            <a:endParaRPr lang="en-US" sz="3600" dirty="0" smtClean="0"/>
          </a:p>
          <a:p>
            <a:r>
              <a:rPr lang="en-US" sz="3600" dirty="0" err="1" smtClean="0"/>
              <a:t>Phân</a:t>
            </a:r>
            <a:r>
              <a:rPr lang="en-US" sz="3600" dirty="0" smtClean="0"/>
              <a:t> </a:t>
            </a:r>
            <a:r>
              <a:rPr lang="en-US" sz="3600" dirty="0" err="1"/>
              <a:t>biệt</a:t>
            </a:r>
            <a:r>
              <a:rPr lang="en-US" sz="3600" dirty="0"/>
              <a:t>: g/</a:t>
            </a:r>
            <a:r>
              <a:rPr lang="en-US" sz="3600" dirty="0" err="1"/>
              <a:t>gh</a:t>
            </a:r>
            <a:r>
              <a:rPr lang="en-US" sz="3600" dirty="0"/>
              <a:t>, s/x, </a:t>
            </a:r>
            <a:r>
              <a:rPr lang="en-US" sz="3600" dirty="0" err="1"/>
              <a:t>uc</a:t>
            </a:r>
            <a:r>
              <a:rPr lang="en-US" sz="3600" dirty="0"/>
              <a:t>/</a:t>
            </a:r>
            <a:r>
              <a:rPr lang="en-US" sz="3600" dirty="0" err="1"/>
              <a:t>ut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58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4A76D83-C60F-4160-9695-557282762FD9}"/>
              </a:ext>
            </a:extLst>
          </p:cNvPr>
          <p:cNvGrpSpPr/>
          <p:nvPr/>
        </p:nvGrpSpPr>
        <p:grpSpPr>
          <a:xfrm>
            <a:off x="531990" y="388161"/>
            <a:ext cx="1524000" cy="823848"/>
            <a:chOff x="36715" y="2258787"/>
            <a:chExt cx="1524000" cy="82384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AAD5F7C-75BB-40CF-A195-2061EC3D263F}"/>
                </a:ext>
              </a:extLst>
            </p:cNvPr>
            <p:cNvGrpSpPr/>
            <p:nvPr/>
          </p:nvGrpSpPr>
          <p:grpSpPr>
            <a:xfrm>
              <a:off x="36715" y="2258787"/>
              <a:ext cx="1524000" cy="823848"/>
              <a:chOff x="3186544" y="986344"/>
              <a:chExt cx="4627419" cy="1174964"/>
            </a:xfrm>
          </p:grpSpPr>
          <p:sp>
            <p:nvSpPr>
              <p:cNvPr id="7" name="Flowchart: Process 11">
                <a:extLst>
                  <a:ext uri="{FF2B5EF4-FFF2-40B4-BE49-F238E27FC236}">
                    <a16:creationId xmlns:a16="http://schemas.microsoft.com/office/drawing/2014/main" id="{4F8BDACF-900F-4FA0-B593-66E922AAD447}"/>
                  </a:ext>
                </a:extLst>
              </p:cNvPr>
              <p:cNvSpPr/>
              <p:nvPr/>
            </p:nvSpPr>
            <p:spPr>
              <a:xfrm rot="10800000">
                <a:off x="3186544" y="986344"/>
                <a:ext cx="4627419" cy="1174964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Flowchart: Process 11">
                <a:extLst>
                  <a:ext uri="{FF2B5EF4-FFF2-40B4-BE49-F238E27FC236}">
                    <a16:creationId xmlns:a16="http://schemas.microsoft.com/office/drawing/2014/main" id="{6CE3CE6C-EFDD-45F0-A562-CA8101E8270B}"/>
                  </a:ext>
                </a:extLst>
              </p:cNvPr>
              <p:cNvSpPr/>
              <p:nvPr/>
            </p:nvSpPr>
            <p:spPr>
              <a:xfrm rot="10800000">
                <a:off x="3359724" y="1095843"/>
                <a:ext cx="4281057" cy="981003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174727B-22A1-43FE-9E47-2E61E44660F8}"/>
                </a:ext>
              </a:extLst>
            </p:cNvPr>
            <p:cNvSpPr txBox="1"/>
            <p:nvPr/>
          </p:nvSpPr>
          <p:spPr>
            <a:xfrm>
              <a:off x="207243" y="2419749"/>
              <a:ext cx="93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5B4953D-830A-4392-A36E-2502550E8BDA}"/>
              </a:ext>
            </a:extLst>
          </p:cNvPr>
          <p:cNvSpPr txBox="1"/>
          <p:nvPr/>
        </p:nvSpPr>
        <p:spPr>
          <a:xfrm>
            <a:off x="2399971" y="549123"/>
            <a:ext cx="1780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VNI-Avo" pitchFamily="2" charset="0"/>
              </a:rPr>
              <a:t>Tieát</a:t>
            </a:r>
            <a:r>
              <a:rPr lang="en-US" sz="3200" b="1" dirty="0">
                <a:latin typeface="VNI-Avo" pitchFamily="2" charset="0"/>
              </a:rPr>
              <a:t> 3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2" y="2035543"/>
            <a:ext cx="11902300" cy="375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11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4A292-773C-4459-9412-760B157A1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5250" y="1374493"/>
            <a:ext cx="3864429" cy="37478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 err="1">
                <a:latin typeface="VNI-Avo" pitchFamily="2" charset="0"/>
              </a:rPr>
              <a:t>Töø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khoù</a:t>
            </a:r>
            <a:r>
              <a:rPr lang="en-US" sz="4000" b="1" dirty="0">
                <a:latin typeface="VNI-Avo" pitchFamily="2" charset="0"/>
              </a:rPr>
              <a:t>:</a:t>
            </a:r>
          </a:p>
          <a:p>
            <a:pPr marL="0" indent="0">
              <a:buNone/>
            </a:pPr>
            <a:endParaRPr lang="en-US" sz="4000" dirty="0">
              <a:latin typeface="VNI-Avo" pitchFamily="2" charset="0"/>
            </a:endParaRPr>
          </a:p>
          <a:p>
            <a:pPr>
              <a:buFontTx/>
              <a:buChar char="-"/>
            </a:pPr>
            <a:r>
              <a:rPr lang="en-US" sz="4000" b="1" dirty="0" err="1" smtClean="0">
                <a:latin typeface="HP001 4 hàng" panose="020B0603050302020204" pitchFamily="34" charset="0"/>
              </a:rPr>
              <a:t>Tết</a:t>
            </a:r>
            <a:endParaRPr lang="en-US" sz="4000" b="1" dirty="0" smtClean="0">
              <a:latin typeface="HP001 4 hàng" panose="020B0603050302020204" pitchFamily="34" charset="0"/>
            </a:endParaRPr>
          </a:p>
          <a:p>
            <a:pPr>
              <a:buFontTx/>
              <a:buChar char="-"/>
            </a:pPr>
            <a:r>
              <a:rPr lang="vi-VN" sz="4000" dirty="0">
                <a:latin typeface="HP001 5H" pitchFamily="34" charset="0"/>
                <a:cs typeface="HP001 5H" pitchFamily="34" charset="0"/>
              </a:rPr>
              <a:t>bánh </a:t>
            </a:r>
            <a:r>
              <a:rPr lang="vi-VN" sz="4000" dirty="0" smtClean="0">
                <a:latin typeface="HP001 5H" pitchFamily="34" charset="0"/>
                <a:cs typeface="HP001 5H" pitchFamily="34" charset="0"/>
              </a:rPr>
              <a:t>chưng</a:t>
            </a:r>
            <a:endParaRPr lang="en-US" sz="4000" b="1" dirty="0">
              <a:latin typeface="HP001 4 hàng" panose="020B0603050302020204" pitchFamily="34" charset="0"/>
            </a:endParaRPr>
          </a:p>
          <a:p>
            <a:pPr>
              <a:buFontTx/>
              <a:buChar char="-"/>
            </a:pPr>
            <a:r>
              <a:rPr lang="en-US" sz="4000" b="1" dirty="0" err="1">
                <a:latin typeface="HP001 4 hàng" panose="020B0603050302020204" pitchFamily="34" charset="0"/>
              </a:rPr>
              <a:t>mạnh</a:t>
            </a:r>
            <a:r>
              <a:rPr lang="en-US" sz="4000" b="1" dirty="0"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</a:rPr>
              <a:t>khoẻ</a:t>
            </a:r>
            <a:endParaRPr lang="en-US" sz="4000" b="1" dirty="0">
              <a:latin typeface="HP001 4 hàng" panose="020B0603050302020204" pitchFamily="34" charset="0"/>
            </a:endParaRPr>
          </a:p>
          <a:p>
            <a:pPr>
              <a:buFontTx/>
              <a:buChar char="-"/>
            </a:pPr>
            <a:r>
              <a:rPr lang="vi-VN" sz="4000" b="1" dirty="0">
                <a:latin typeface="HP001 4 hàng" panose="020B0603050302020204" pitchFamily="34" charset="0"/>
              </a:rPr>
              <a:t>giĈ giang </a:t>
            </a:r>
            <a:endParaRPr lang="en-US" sz="4000" b="1" dirty="0" smtClean="0">
              <a:latin typeface="HP001 4 hàng" panose="020B0603050302020204" pitchFamily="34" charset="0"/>
            </a:endParaRPr>
          </a:p>
          <a:p>
            <a:pPr>
              <a:buFontTx/>
              <a:buChar char="-"/>
            </a:pPr>
            <a:r>
              <a:rPr lang="en-US" sz="4000" b="1" dirty="0" err="1" smtClean="0">
                <a:latin typeface="HP001 4 hàng" panose="020B0603050302020204" pitchFamily="34" charset="0"/>
              </a:rPr>
              <a:t>quây</a:t>
            </a:r>
            <a:r>
              <a:rPr lang="en-US" sz="4000" b="1" dirty="0" smtClean="0"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</a:rPr>
              <a:t>quần</a:t>
            </a:r>
            <a:endParaRPr lang="en-US" sz="4000" b="1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53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1113" y="1355271"/>
            <a:ext cx="1048294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HP001 4 hàng" panose="020B0603050302020204" pitchFamily="34" charset="0"/>
              </a:rPr>
              <a:t>	</a:t>
            </a:r>
            <a:r>
              <a:rPr lang="en-US" sz="3200" b="1" dirty="0" smtClean="0">
                <a:latin typeface="HP001 4 hàng" panose="020B0603050302020204" pitchFamily="34" charset="0"/>
              </a:rPr>
              <a:t>		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Tết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l-GR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Α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Ğn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ǟē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endParaRPr lang="en-US" sz="3200" b="1" dirty="0" smtClean="0">
              <a:solidFill>
                <a:srgbClr val="FF0000"/>
              </a:solidFill>
              <a:latin typeface="HP001 4 hàng" panose="020B060305030202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3200" b="1" dirty="0" smtClean="0">
                <a:latin typeface="HP001 4 hàng" panose="020B0603050302020204" pitchFamily="34" charset="0"/>
              </a:rPr>
              <a:t>Vào </a:t>
            </a:r>
            <a:r>
              <a:rPr lang="vi-VN" sz="3200" b="1" dirty="0">
                <a:latin typeface="HP001 4 hàng" panose="020B0603050302020204" pitchFamily="34" charset="0"/>
              </a:rPr>
              <a:t>dịp Tết, các gia đìζ κưŊg gĀ báζ εưng hǠc báζ Ι˛</a:t>
            </a:r>
            <a:r>
              <a:rPr lang="vi-VN" sz="3200" b="1" dirty="0" smtClean="0">
                <a:latin typeface="HP001 4 hàng" panose="020B0603050302020204" pitchFamily="34" charset="0"/>
              </a:rPr>
              <a:t>t.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vi-VN" sz="3200" b="1" dirty="0" smtClean="0">
                <a:latin typeface="HP001 4 hàng" panose="020B0603050302020204" pitchFamily="34" charset="0"/>
              </a:rPr>
              <a:t>NgưƟ </a:t>
            </a:r>
            <a:r>
              <a:rPr lang="vi-VN" sz="3200" b="1" dirty="0">
                <a:latin typeface="HP001 4 hàng" panose="020B0603050302020204" pitchFamily="34" charset="0"/>
              </a:rPr>
              <a:t>lņ κưŊg Ǉặng Λ˞ em ηững bao lì xì xiζ xắn vƞ jΪg Ŕϐ các em jạζ δφǪ, giĈ </a:t>
            </a:r>
            <a:r>
              <a:rPr lang="vi-VN" sz="3200" b="1" dirty="0" smtClean="0">
                <a:latin typeface="HP001 4 hàng" panose="020B0603050302020204" pitchFamily="34" charset="0"/>
              </a:rPr>
              <a:t>giang.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vi-VN" sz="3200" b="1" dirty="0" smtClean="0">
                <a:latin typeface="HP001 4 hàng" panose="020B0603050302020204" pitchFamily="34" charset="0"/>
              </a:rPr>
              <a:t>Tết </a:t>
            </a:r>
            <a:r>
              <a:rPr lang="vi-VN" sz="3200" b="1" dirty="0">
                <a:latin typeface="HP001 4 hàng" panose="020B0603050302020204" pitchFamily="34" charset="0"/>
              </a:rPr>
              <a:t>là dịp jĊ wgưƟ Ǖίây Ǖίần χĹn ηau và dàζ εo ηau ηững lƟ εúc Ǉō Α−p . </a:t>
            </a:r>
          </a:p>
          <a:p>
            <a:pPr>
              <a:lnSpc>
                <a:spcPct val="150000"/>
              </a:lnSpc>
            </a:pPr>
            <a:r>
              <a:rPr lang="vi-VN" sz="3200" b="1" dirty="0">
                <a:latin typeface="HP001 4 hàng" panose="020B0603050302020204" pitchFamily="34" charset="0"/>
              </a:rPr>
              <a:t> 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25558" t="34963" r="24850" b="15272"/>
          <a:stretch/>
        </p:blipFill>
        <p:spPr>
          <a:xfrm>
            <a:off x="112756" y="103517"/>
            <a:ext cx="11880661" cy="6702724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38808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5361" t="24777" r="24566" b="11384"/>
          <a:stretch/>
        </p:blipFill>
        <p:spPr>
          <a:xfrm>
            <a:off x="1121364" y="146957"/>
            <a:ext cx="9203145" cy="6596743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86698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468D03-38E5-4321-8307-5930FC46EB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122" t="14719" r="49922" b="57326"/>
          <a:stretch/>
        </p:blipFill>
        <p:spPr>
          <a:xfrm>
            <a:off x="373341" y="1162873"/>
            <a:ext cx="7900927" cy="3377820"/>
          </a:xfr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4A468D03-38E5-4321-8307-5930FC46EB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45" t="14719" r="21358" b="46456"/>
          <a:stretch/>
        </p:blipFill>
        <p:spPr>
          <a:xfrm>
            <a:off x="8181146" y="1162873"/>
            <a:ext cx="3850971" cy="307934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631962" y="3080728"/>
            <a:ext cx="749508" cy="4125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900" b="1" dirty="0" err="1" smtClean="0">
                <a:solidFill>
                  <a:srgbClr val="FF0000"/>
                </a:solidFill>
              </a:rPr>
              <a:t>gh</a:t>
            </a:r>
            <a:r>
              <a:rPr lang="en-US" sz="2900" b="1" dirty="0" err="1" smtClean="0">
                <a:solidFill>
                  <a:schemeClr val="tx1"/>
                </a:solidFill>
              </a:rPr>
              <a:t>é</a:t>
            </a:r>
            <a:endParaRPr lang="en-US" sz="29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28557" y="3006071"/>
            <a:ext cx="1645711" cy="56188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</a:rPr>
              <a:t>g</a:t>
            </a:r>
            <a:r>
              <a:rPr lang="en-US" sz="3600" b="1" dirty="0" err="1" smtClean="0">
                <a:solidFill>
                  <a:schemeClr val="tx1"/>
                </a:solidFill>
              </a:rPr>
              <a:t>ương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04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468D03-38E5-4321-8307-5930FC46EB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4038" t="47285" r="47885" b="7910"/>
          <a:stretch/>
        </p:blipFill>
        <p:spPr>
          <a:xfrm>
            <a:off x="308514" y="234245"/>
            <a:ext cx="7463650" cy="4937760"/>
          </a:xfrm>
        </p:spPr>
      </p:pic>
      <p:sp>
        <p:nvSpPr>
          <p:cNvPr id="4" name="Rectangle 3"/>
          <p:cNvSpPr/>
          <p:nvPr/>
        </p:nvSpPr>
        <p:spPr>
          <a:xfrm>
            <a:off x="4345576" y="1336049"/>
            <a:ext cx="74371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trưởng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28011" y="3411334"/>
            <a:ext cx="6287590" cy="593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cúc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chúc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50079" y="2006274"/>
            <a:ext cx="74371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xinh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xắn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xinh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…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19303" y="4004638"/>
            <a:ext cx="6287590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sút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bút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chì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vút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0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41"/>
          <a:stretch/>
        </p:blipFill>
        <p:spPr>
          <a:xfrm>
            <a:off x="309916" y="146878"/>
            <a:ext cx="11700262" cy="6162482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5B0F11F-CCC4-4C10-B9DC-3ACC6E844E01}"/>
              </a:ext>
            </a:extLst>
          </p:cNvPr>
          <p:cNvSpPr/>
          <p:nvPr/>
        </p:nvSpPr>
        <p:spPr>
          <a:xfrm>
            <a:off x="1551750" y="1717737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9220949-A2D2-4276-A88C-6DBD1893CFFA}"/>
              </a:ext>
            </a:extLst>
          </p:cNvPr>
          <p:cNvSpPr/>
          <p:nvPr/>
        </p:nvSpPr>
        <p:spPr>
          <a:xfrm>
            <a:off x="5094668" y="3536756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4920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402cd816">
            <a:extLst>
              <a:ext uri="{FF2B5EF4-FFF2-40B4-BE49-F238E27FC236}">
                <a16:creationId xmlns:a16="http://schemas.microsoft.com/office/drawing/2014/main" id="{5BC623B8-B372-4C90-B287-0404C430F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296399" y="3920916"/>
            <a:ext cx="2895600" cy="289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402cd816">
            <a:extLst>
              <a:ext uri="{FF2B5EF4-FFF2-40B4-BE49-F238E27FC236}">
                <a16:creationId xmlns:a16="http://schemas.microsoft.com/office/drawing/2014/main" id="{2D972272-B6F9-47F2-97E0-046F3B6DF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7600" y="4343401"/>
            <a:ext cx="2452437" cy="245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loud 7"/>
          <p:cNvSpPr/>
          <p:nvPr/>
        </p:nvSpPr>
        <p:spPr>
          <a:xfrm>
            <a:off x="2760965" y="738725"/>
            <a:ext cx="6000996" cy="2450671"/>
          </a:xfrm>
          <a:prstGeom prst="cloud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9600" b="1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2" name="Rectangle 1"/>
          <p:cNvSpPr/>
          <p:nvPr/>
        </p:nvSpPr>
        <p:spPr>
          <a:xfrm>
            <a:off x="2471801" y="3266182"/>
            <a:ext cx="68928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ea typeface="MS Mincho"/>
              </a:rPr>
              <a:t>Luyện</a:t>
            </a:r>
            <a:r>
              <a:rPr lang="en-US" sz="32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MS Mincho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ea typeface="MS Mincho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Mở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rộng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vốn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ngày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;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         </a:t>
            </a: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                 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Dấu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chấm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dấu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chấm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hỏi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7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3"/>
          <a:srcRect l="24774" t="29375" r="25183" b="22525"/>
          <a:stretch/>
        </p:blipFill>
        <p:spPr bwMode="auto">
          <a:xfrm>
            <a:off x="0" y="261257"/>
            <a:ext cx="12192000" cy="6368144"/>
          </a:xfrm>
          <a:prstGeom prst="rect">
            <a:avLst/>
          </a:prstGeom>
          <a:ln w="38100">
            <a:solidFill>
              <a:srgbClr val="00B05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336346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62D4B7-B28B-4023-9A57-D445E3A86E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214" t="14719" r="25530" b="46446"/>
          <a:stretch/>
        </p:blipFill>
        <p:spPr>
          <a:xfrm>
            <a:off x="129092" y="0"/>
            <a:ext cx="8562493" cy="3874127"/>
          </a:xfr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B562D4B7-B28B-4023-9A57-D445E3A86E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50" t="52256" r="23685" b="6318"/>
          <a:stretch/>
        </p:blipFill>
        <p:spPr>
          <a:xfrm>
            <a:off x="1518395" y="3782541"/>
            <a:ext cx="7173190" cy="298387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20983" y="1937063"/>
            <a:ext cx="7885611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nồi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ghế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lửa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gạo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chậu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…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8365" y="2859802"/>
            <a:ext cx="8604069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rửa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luộc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đun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bếp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…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94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950C902B-43A1-4FFF-8147-8E8C5CEBAFB1}"/>
              </a:ext>
            </a:extLst>
          </p:cNvPr>
          <p:cNvSpPr txBox="1"/>
          <p:nvPr/>
        </p:nvSpPr>
        <p:spPr>
          <a:xfrm>
            <a:off x="1404258" y="163619"/>
            <a:ext cx="9078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UTM Avo" panose="02040603050506020204" pitchFamily="18" charset="0"/>
                <a:ea typeface="Calibri" panose="020F0502020204030204" pitchFamily="34" charset="0"/>
              </a:rPr>
              <a:t>c. Sắp xếp các hoạt động theo trình tự của việc làm bánh chưng.</a:t>
            </a:r>
            <a:endParaRPr lang="x-none" sz="3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A143B5D-E056-4945-9B2D-1082B71F9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04509" y="1356747"/>
            <a:ext cx="2478424" cy="18241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186A156-FB11-5F48-8DEA-1646841EFBD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2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343" b="1221"/>
          <a:stretch/>
        </p:blipFill>
        <p:spPr>
          <a:xfrm>
            <a:off x="4859105" y="1355918"/>
            <a:ext cx="2388900" cy="2076723"/>
          </a:xfrm>
          <a:prstGeom prst="roundRect">
            <a:avLst>
              <a:gd name="adj" fmla="val 19583"/>
            </a:avLst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CADDE6F-2624-A040-AEA2-D58E129635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42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97048" y="1308916"/>
            <a:ext cx="2712059" cy="1824181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4E991CAA-DC67-A04B-84EB-E430FF9B7566}"/>
              </a:ext>
            </a:extLst>
          </p:cNvPr>
          <p:cNvGrpSpPr/>
          <p:nvPr/>
        </p:nvGrpSpPr>
        <p:grpSpPr>
          <a:xfrm>
            <a:off x="3760666" y="3534097"/>
            <a:ext cx="2917731" cy="1890946"/>
            <a:chOff x="800100" y="1098550"/>
            <a:chExt cx="5257800" cy="294640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BCAB6BF-CA92-F144-ADDB-10ADA4D71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34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0100" y="1098550"/>
              <a:ext cx="5257800" cy="2946400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5C51E72-F0CB-E346-9B6D-EF4A45952A40}"/>
                </a:ext>
              </a:extLst>
            </p:cNvPr>
            <p:cNvSpPr/>
            <p:nvPr/>
          </p:nvSpPr>
          <p:spPr>
            <a:xfrm>
              <a:off x="2968471" y="1098550"/>
              <a:ext cx="3089429" cy="6840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600"/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1FBB4245-D4D2-A44B-89DE-27FEC4BAD26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25161" y="3654425"/>
            <a:ext cx="3055834" cy="1999096"/>
          </a:xfrm>
          <a:prstGeom prst="rect">
            <a:avLst/>
          </a:prstGeom>
        </p:spPr>
      </p:pic>
      <p:sp>
        <p:nvSpPr>
          <p:cNvPr id="37" name="Rectangle: Rounded Corners 5">
            <a:extLst>
              <a:ext uri="{FF2B5EF4-FFF2-40B4-BE49-F238E27FC236}">
                <a16:creationId xmlns:a16="http://schemas.microsoft.com/office/drawing/2014/main" id="{2D0BB735-1A20-E147-94DE-A7ED55422422}"/>
              </a:ext>
            </a:extLst>
          </p:cNvPr>
          <p:cNvSpPr/>
          <p:nvPr/>
        </p:nvSpPr>
        <p:spPr>
          <a:xfrm>
            <a:off x="2003759" y="3242281"/>
            <a:ext cx="1993305" cy="412144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r>
              <a:rPr lang="vi-VN" sz="2400" b="1" kern="0" dirty="0">
                <a:solidFill>
                  <a:srgbClr val="0070C0"/>
                </a:solidFill>
                <a:latin typeface="Arial" panose="020B0604020202020204" pitchFamily="34" charset="0"/>
              </a:rPr>
              <a:t>Gói bánh</a:t>
            </a:r>
          </a:p>
        </p:txBody>
      </p:sp>
      <p:sp>
        <p:nvSpPr>
          <p:cNvPr id="39" name="Rectangle: Rounded Corners 5">
            <a:extLst>
              <a:ext uri="{FF2B5EF4-FFF2-40B4-BE49-F238E27FC236}">
                <a16:creationId xmlns:a16="http://schemas.microsoft.com/office/drawing/2014/main" id="{5C530CB9-A3D9-8045-B4DE-E9DC8248BD18}"/>
              </a:ext>
            </a:extLst>
          </p:cNvPr>
          <p:cNvSpPr/>
          <p:nvPr/>
        </p:nvSpPr>
        <p:spPr>
          <a:xfrm>
            <a:off x="4940748" y="3535983"/>
            <a:ext cx="2047892" cy="412144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r>
              <a:rPr lang="vi-VN" sz="2400" b="1" dirty="0">
                <a:solidFill>
                  <a:srgbClr val="0070C0"/>
                </a:solidFill>
                <a:latin typeface="Arial" panose="020B0604020202020204" pitchFamily="34" charset="0"/>
              </a:rPr>
              <a:t>Vớt</a:t>
            </a:r>
            <a:r>
              <a:rPr lang="vi-VN" sz="2400" b="1" kern="0" dirty="0">
                <a:solidFill>
                  <a:srgbClr val="0070C0"/>
                </a:solidFill>
                <a:latin typeface="Arial" panose="020B0604020202020204" pitchFamily="34" charset="0"/>
              </a:rPr>
              <a:t> bánh</a:t>
            </a:r>
          </a:p>
        </p:txBody>
      </p:sp>
      <p:sp>
        <p:nvSpPr>
          <p:cNvPr id="40" name="Rectangle: Rounded Corners 5">
            <a:extLst>
              <a:ext uri="{FF2B5EF4-FFF2-40B4-BE49-F238E27FC236}">
                <a16:creationId xmlns:a16="http://schemas.microsoft.com/office/drawing/2014/main" id="{71E9200C-1450-4B4E-AF66-F4CB39C6E54E}"/>
              </a:ext>
            </a:extLst>
          </p:cNvPr>
          <p:cNvSpPr/>
          <p:nvPr/>
        </p:nvSpPr>
        <p:spPr>
          <a:xfrm>
            <a:off x="8335404" y="3133097"/>
            <a:ext cx="2447595" cy="412144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r>
              <a:rPr lang="vi-VN" sz="2400" b="1" dirty="0">
                <a:solidFill>
                  <a:srgbClr val="0070C0"/>
                </a:solidFill>
                <a:latin typeface="Arial" panose="020B0604020202020204" pitchFamily="34" charset="0"/>
              </a:rPr>
              <a:t>Rửa lá dong</a:t>
            </a:r>
            <a:endParaRPr lang="vi-VN" sz="2400" b="1" kern="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41" name="Rectangle: Rounded Corners 5">
            <a:extLst>
              <a:ext uri="{FF2B5EF4-FFF2-40B4-BE49-F238E27FC236}">
                <a16:creationId xmlns:a16="http://schemas.microsoft.com/office/drawing/2014/main" id="{F97D9089-3136-8046-A5D3-5CE85ACAE2EA}"/>
              </a:ext>
            </a:extLst>
          </p:cNvPr>
          <p:cNvSpPr/>
          <p:nvPr/>
        </p:nvSpPr>
        <p:spPr>
          <a:xfrm>
            <a:off x="3997064" y="5499645"/>
            <a:ext cx="2213253" cy="412144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r>
              <a:rPr lang="vi-VN" sz="2400" b="1" kern="0" dirty="0">
                <a:solidFill>
                  <a:srgbClr val="0070C0"/>
                </a:solidFill>
                <a:latin typeface="Arial" panose="020B0604020202020204" pitchFamily="34" charset="0"/>
              </a:rPr>
              <a:t>Lau lá dong</a:t>
            </a:r>
          </a:p>
        </p:txBody>
      </p:sp>
      <p:sp>
        <p:nvSpPr>
          <p:cNvPr id="42" name="Rectangle: Rounded Corners 5">
            <a:extLst>
              <a:ext uri="{FF2B5EF4-FFF2-40B4-BE49-F238E27FC236}">
                <a16:creationId xmlns:a16="http://schemas.microsoft.com/office/drawing/2014/main" id="{C38F210C-7B38-7D4A-B085-242C9094DD01}"/>
              </a:ext>
            </a:extLst>
          </p:cNvPr>
          <p:cNvSpPr/>
          <p:nvPr/>
        </p:nvSpPr>
        <p:spPr>
          <a:xfrm>
            <a:off x="8479540" y="5637320"/>
            <a:ext cx="2147077" cy="404251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r>
              <a:rPr lang="vi-VN" sz="2400" b="1" kern="0" dirty="0">
                <a:solidFill>
                  <a:srgbClr val="0070C0"/>
                </a:solidFill>
                <a:latin typeface="Arial" panose="020B0604020202020204" pitchFamily="34" charset="0"/>
              </a:rPr>
              <a:t>Luộc bánh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A389273-9D23-D14F-B024-33A72B81B887}"/>
              </a:ext>
            </a:extLst>
          </p:cNvPr>
          <p:cNvSpPr/>
          <p:nvPr/>
        </p:nvSpPr>
        <p:spPr>
          <a:xfrm flipH="1">
            <a:off x="408215" y="5265581"/>
            <a:ext cx="372110" cy="3717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546E8C3-A6E8-9D46-8C6C-320D4E84B806}"/>
              </a:ext>
            </a:extLst>
          </p:cNvPr>
          <p:cNvSpPr/>
          <p:nvPr/>
        </p:nvSpPr>
        <p:spPr>
          <a:xfrm>
            <a:off x="2814541" y="5298211"/>
            <a:ext cx="371739" cy="3717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A95DDB6-9803-4D4F-B406-DC2DEAB36046}"/>
              </a:ext>
            </a:extLst>
          </p:cNvPr>
          <p:cNvSpPr/>
          <p:nvPr/>
        </p:nvSpPr>
        <p:spPr>
          <a:xfrm>
            <a:off x="5079952" y="5294413"/>
            <a:ext cx="371739" cy="3717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C0DB1C6C-79B5-D541-8CD7-4033B7DF0782}"/>
              </a:ext>
            </a:extLst>
          </p:cNvPr>
          <p:cNvSpPr/>
          <p:nvPr/>
        </p:nvSpPr>
        <p:spPr>
          <a:xfrm>
            <a:off x="7078013" y="5281782"/>
            <a:ext cx="371739" cy="3717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43C9A1F-4CA2-6D44-9046-8C1BA3F4A49F}"/>
              </a:ext>
            </a:extLst>
          </p:cNvPr>
          <p:cNvSpPr/>
          <p:nvPr/>
        </p:nvSpPr>
        <p:spPr>
          <a:xfrm>
            <a:off x="9367207" y="5347223"/>
            <a:ext cx="371739" cy="3717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b="1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2063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18 -0.03357 L -0.64765 0.3689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698" y="2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.00926 L -0.09076 0.02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4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44 -0.06227 L 0.25782 0.34699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2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07 -0.00695 L -0.10533 -0.00093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20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12 -0.00694 L 0.36654 0.30949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77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36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EDA47-2221-410E-848B-253D41517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614"/>
            <a:ext cx="10515600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VNI-Avo" pitchFamily="2" charset="0"/>
              </a:rPr>
              <a:t>2. </a:t>
            </a:r>
            <a:r>
              <a:rPr lang="en-US" dirty="0" err="1">
                <a:latin typeface="VNI-Avo" pitchFamily="2" charset="0"/>
              </a:rPr>
              <a:t>Hoûi</a:t>
            </a:r>
            <a:r>
              <a:rPr lang="en-US" dirty="0">
                <a:latin typeface="VNI-Avo" pitchFamily="2" charset="0"/>
              </a:rPr>
              <a:t> – </a:t>
            </a:r>
            <a:r>
              <a:rPr lang="en-US" dirty="0" err="1">
                <a:latin typeface="VNI-Avo" pitchFamily="2" charset="0"/>
              </a:rPr>
              <a:t>ñaùp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veà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vieäc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thöôøng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laøm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trong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dòp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Teát</a:t>
            </a:r>
            <a:r>
              <a:rPr lang="en-US" dirty="0">
                <a:latin typeface="VNI-Avo" pitchFamily="2" charset="0"/>
              </a:rPr>
              <a:t>. </a:t>
            </a:r>
            <a:r>
              <a:rPr lang="en-US" dirty="0" err="1">
                <a:latin typeface="VNI-Avo" pitchFamily="2" charset="0"/>
              </a:rPr>
              <a:t>Vieát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vaøo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vôû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moät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caâu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hoûi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moät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caâu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traû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lôøi</a:t>
            </a:r>
            <a:r>
              <a:rPr lang="en-US" dirty="0">
                <a:latin typeface="VNI-Avo" pitchFamily="2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rgbClr val="FF0000"/>
                </a:solidFill>
                <a:latin typeface="VNI-Avo" pitchFamily="2" charset="0"/>
              </a:rPr>
              <a:t>M: </a:t>
            </a:r>
            <a:r>
              <a:rPr lang="en-US" dirty="0">
                <a:latin typeface="VNI-Avo" pitchFamily="2" charset="0"/>
              </a:rPr>
              <a:t>- </a:t>
            </a:r>
            <a:r>
              <a:rPr lang="en-US" b="1" dirty="0" err="1">
                <a:solidFill>
                  <a:srgbClr val="0070C0"/>
                </a:solidFill>
                <a:latin typeface="VNI-Avo" pitchFamily="2" charset="0"/>
              </a:rPr>
              <a:t>Baïn</a:t>
            </a:r>
            <a:r>
              <a:rPr lang="en-US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VNI-Avo" pitchFamily="2" charset="0"/>
              </a:rPr>
              <a:t>thöôøng</a:t>
            </a:r>
            <a:r>
              <a:rPr lang="en-US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VNI-Avo" pitchFamily="2" charset="0"/>
              </a:rPr>
              <a:t>laøm</a:t>
            </a:r>
            <a:r>
              <a:rPr lang="en-US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VNI-Avo" pitchFamily="2" charset="0"/>
              </a:rPr>
              <a:t>gì</a:t>
            </a:r>
            <a:r>
              <a:rPr lang="en-US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VNI-Avo" pitchFamily="2" charset="0"/>
              </a:rPr>
              <a:t>vaøo</a:t>
            </a:r>
            <a:r>
              <a:rPr lang="en-US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VNI-Avo" pitchFamily="2" charset="0"/>
              </a:rPr>
              <a:t>dòp</a:t>
            </a:r>
            <a:r>
              <a:rPr lang="en-US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VNI-Avo" pitchFamily="2" charset="0"/>
              </a:rPr>
              <a:t>Teát</a:t>
            </a:r>
            <a:r>
              <a:rPr lang="en-US" b="1" dirty="0">
                <a:solidFill>
                  <a:srgbClr val="0070C0"/>
                </a:solidFill>
                <a:latin typeface="VNI-Avo" pitchFamily="2" charset="0"/>
              </a:rPr>
              <a:t>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0070C0"/>
                </a:solidFill>
                <a:latin typeface="VNI-Avo" pitchFamily="2" charset="0"/>
              </a:rPr>
              <a:t>     - </a:t>
            </a:r>
            <a:r>
              <a:rPr lang="en-US" b="1" dirty="0" err="1">
                <a:solidFill>
                  <a:srgbClr val="0070C0"/>
                </a:solidFill>
                <a:latin typeface="VNI-Avo" pitchFamily="2" charset="0"/>
              </a:rPr>
              <a:t>Vaøo</a:t>
            </a:r>
            <a:r>
              <a:rPr lang="en-US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VNI-Avo" pitchFamily="2" charset="0"/>
              </a:rPr>
              <a:t>dòp</a:t>
            </a:r>
            <a:r>
              <a:rPr lang="en-US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VNI-Avo" pitchFamily="2" charset="0"/>
              </a:rPr>
              <a:t>Teát</a:t>
            </a:r>
            <a:r>
              <a:rPr lang="en-US" b="1" dirty="0">
                <a:solidFill>
                  <a:srgbClr val="0070C0"/>
                </a:solidFill>
                <a:latin typeface="VNI-Avo" pitchFamily="2" charset="0"/>
              </a:rPr>
              <a:t>, </a:t>
            </a:r>
            <a:r>
              <a:rPr lang="en-US" b="1" dirty="0" err="1">
                <a:solidFill>
                  <a:srgbClr val="0070C0"/>
                </a:solidFill>
                <a:latin typeface="VNI-Avo" pitchFamily="2" charset="0"/>
              </a:rPr>
              <a:t>mình</a:t>
            </a:r>
            <a:r>
              <a:rPr lang="en-US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VNI-Avo" pitchFamily="2" charset="0"/>
              </a:rPr>
              <a:t>thöôøng</a:t>
            </a:r>
            <a:r>
              <a:rPr lang="en-US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VNI-Avo" pitchFamily="2" charset="0"/>
              </a:rPr>
              <a:t>ñi</a:t>
            </a:r>
            <a:r>
              <a:rPr lang="en-US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VNI-Avo" pitchFamily="2" charset="0"/>
              </a:rPr>
              <a:t>thaêm</a:t>
            </a:r>
            <a:r>
              <a:rPr lang="en-US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VNI-Avo" pitchFamily="2" charset="0"/>
              </a:rPr>
              <a:t>hoï</a:t>
            </a:r>
            <a:r>
              <a:rPr lang="en-US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VNI-Avo" pitchFamily="2" charset="0"/>
              </a:rPr>
              <a:t>haøng</a:t>
            </a:r>
            <a:r>
              <a:rPr lang="en-US" b="1" dirty="0">
                <a:solidFill>
                  <a:srgbClr val="0070C0"/>
                </a:solidFill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025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402cd816">
            <a:extLst>
              <a:ext uri="{FF2B5EF4-FFF2-40B4-BE49-F238E27FC236}">
                <a16:creationId xmlns:a16="http://schemas.microsoft.com/office/drawing/2014/main" id="{5BC623B8-B372-4C90-B287-0404C430F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296399" y="3920916"/>
            <a:ext cx="2895600" cy="289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402cd816">
            <a:extLst>
              <a:ext uri="{FF2B5EF4-FFF2-40B4-BE49-F238E27FC236}">
                <a16:creationId xmlns:a16="http://schemas.microsoft.com/office/drawing/2014/main" id="{2D972272-B6F9-47F2-97E0-046F3B6DF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7600" y="4343401"/>
            <a:ext cx="2452437" cy="245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loud 7"/>
          <p:cNvSpPr/>
          <p:nvPr/>
        </p:nvSpPr>
        <p:spPr>
          <a:xfrm>
            <a:off x="2133947" y="673411"/>
            <a:ext cx="8237961" cy="2450671"/>
          </a:xfrm>
          <a:prstGeom prst="cloud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9600" b="1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5 + 6</a:t>
            </a:r>
            <a:endParaRPr lang="en-US" sz="9600" b="1" dirty="0">
              <a:solidFill>
                <a:srgbClr val="0099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71801" y="3266182"/>
            <a:ext cx="68928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ea typeface="MS Mincho"/>
              </a:rPr>
              <a:t>Luyện</a:t>
            </a:r>
            <a:r>
              <a:rPr lang="en-US" sz="32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MS Mincho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ea typeface="MS Mincho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</a:rPr>
              <a:t>Viết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thiệp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chúc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mừng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Tết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err="1" smtClean="0"/>
              <a:t>Đọc</a:t>
            </a:r>
            <a:r>
              <a:rPr lang="en-US" sz="2800" dirty="0" smtClean="0"/>
              <a:t> </a:t>
            </a:r>
            <a:r>
              <a:rPr lang="en-US" sz="2800" dirty="0" err="1" smtClean="0"/>
              <a:t>mở</a:t>
            </a:r>
            <a:r>
              <a:rPr lang="en-US" sz="2800" dirty="0" smtClean="0"/>
              <a:t> </a:t>
            </a:r>
            <a:r>
              <a:rPr lang="en-US" sz="2800" dirty="0" err="1" smtClean="0"/>
              <a:t>rộng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1335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53800-E098-4235-BD05-FD26C25E6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924" y="591725"/>
            <a:ext cx="105156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err="1">
                <a:latin typeface="VNI-Avo" pitchFamily="2" charset="0"/>
              </a:rPr>
              <a:t>Ñoïc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taám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thieäp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döôùi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ñaây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traû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lôøi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caâu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hoûi</a:t>
            </a:r>
            <a:r>
              <a:rPr lang="en-US" dirty="0">
                <a:latin typeface="VNI-Avo" pitchFamily="2" charset="0"/>
              </a:rPr>
              <a:t>.</a:t>
            </a:r>
          </a:p>
          <a:p>
            <a:pPr marL="514350" indent="-514350">
              <a:buAutoNum type="arabicPeriod"/>
            </a:pPr>
            <a:endParaRPr lang="en-US" dirty="0">
              <a:latin typeface="VNI-Avo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342839-0D62-436A-8CCD-14295921B9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00" t="20172" r="17954" b="16347"/>
          <a:stretch/>
        </p:blipFill>
        <p:spPr>
          <a:xfrm>
            <a:off x="1917032" y="1203469"/>
            <a:ext cx="5520671" cy="30526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C45CCC-199A-41E5-BC5B-274497A3D045}"/>
              </a:ext>
            </a:extLst>
          </p:cNvPr>
          <p:cNvSpPr txBox="1"/>
          <p:nvPr/>
        </p:nvSpPr>
        <p:spPr>
          <a:xfrm>
            <a:off x="838200" y="4403233"/>
            <a:ext cx="9436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VNI-Avo" pitchFamily="2" charset="0"/>
              </a:rPr>
              <a:t>a. </a:t>
            </a:r>
            <a:r>
              <a:rPr lang="en-US" sz="2800" dirty="0" err="1">
                <a:latin typeface="VNI-Avo" pitchFamily="2" charset="0"/>
              </a:rPr>
              <a:t>Moãi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taám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thieäp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treân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cuûa</a:t>
            </a:r>
            <a:r>
              <a:rPr lang="en-US" sz="2800" dirty="0">
                <a:latin typeface="VNI-Avo" pitchFamily="2" charset="0"/>
              </a:rPr>
              <a:t> ai </a:t>
            </a:r>
            <a:r>
              <a:rPr lang="en-US" sz="2800" dirty="0" err="1">
                <a:latin typeface="VNI-Avo" pitchFamily="2" charset="0"/>
              </a:rPr>
              <a:t>vieát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göûi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ñeán</a:t>
            </a:r>
            <a:r>
              <a:rPr lang="en-US" sz="2800" dirty="0">
                <a:latin typeface="VNI-Avo" pitchFamily="2" charset="0"/>
              </a:rPr>
              <a:t> ai?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3620BA-DEF8-429F-8829-36DB13C30347}"/>
              </a:ext>
            </a:extLst>
          </p:cNvPr>
          <p:cNvSpPr txBox="1"/>
          <p:nvPr/>
        </p:nvSpPr>
        <p:spPr>
          <a:xfrm>
            <a:off x="838200" y="5017628"/>
            <a:ext cx="9436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VNI-Avo" pitchFamily="2" charset="0"/>
              </a:rPr>
              <a:t>b. </a:t>
            </a:r>
            <a:r>
              <a:rPr lang="en-US" sz="2800" dirty="0" err="1">
                <a:latin typeface="VNI-Avo" pitchFamily="2" charset="0"/>
              </a:rPr>
              <a:t>Moãi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taám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thieäp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ñoù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ñöôïc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vieát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trong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dòp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naøo</a:t>
            </a:r>
            <a:r>
              <a:rPr lang="en-US" sz="2800" dirty="0">
                <a:latin typeface="VNI-Avo" pitchFamily="2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9759D1-33FB-48E0-8B3D-B5AFC980BBCE}"/>
              </a:ext>
            </a:extLst>
          </p:cNvPr>
          <p:cNvSpPr txBox="1"/>
          <p:nvPr/>
        </p:nvSpPr>
        <p:spPr>
          <a:xfrm>
            <a:off x="862263" y="5632685"/>
            <a:ext cx="9436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VNI-Avo" pitchFamily="2" charset="0"/>
              </a:rPr>
              <a:t>c. </a:t>
            </a:r>
            <a:r>
              <a:rPr lang="en-US" sz="2800" dirty="0" err="1">
                <a:latin typeface="VNI-Avo" pitchFamily="2" charset="0"/>
              </a:rPr>
              <a:t>Ngöôøi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vieát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chuùc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ñieàu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gì</a:t>
            </a:r>
            <a:r>
              <a:rPr lang="en-US" sz="2800" dirty="0">
                <a:latin typeface="VNI-Avo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4238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BFADBFA-BDF0-3846-BE73-BDCDC874A722}"/>
              </a:ext>
            </a:extLst>
          </p:cNvPr>
          <p:cNvGrpSpPr/>
          <p:nvPr/>
        </p:nvGrpSpPr>
        <p:grpSpPr>
          <a:xfrm>
            <a:off x="1075026" y="541867"/>
            <a:ext cx="3708951" cy="5477104"/>
            <a:chOff x="1169642" y="844295"/>
            <a:chExt cx="2221257" cy="331669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E806A52-B8E8-D24C-8E99-52289BC215D1}"/>
                </a:ext>
              </a:extLst>
            </p:cNvPr>
            <p:cNvSpPr/>
            <p:nvPr/>
          </p:nvSpPr>
          <p:spPr>
            <a:xfrm>
              <a:off x="1200886" y="1011990"/>
              <a:ext cx="2190013" cy="3057089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400"/>
            </a:p>
          </p:txBody>
        </p:sp>
        <p:pic>
          <p:nvPicPr>
            <p:cNvPr id="4" name="Picture 10" descr="Decal trang trí cành đào xuân 7 PK608 - Đỏ - Shop VnExpress">
              <a:extLst>
                <a:ext uri="{FF2B5EF4-FFF2-40B4-BE49-F238E27FC236}">
                  <a16:creationId xmlns:a16="http://schemas.microsoft.com/office/drawing/2014/main" id="{7B367737-D000-164B-953E-DBE469F0B0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1420" y="844295"/>
              <a:ext cx="1051931" cy="1051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12" descr="Hình ảnh Đèn Lồng Màu đỏ Xinh Đèn, Xinh, đỏ, Màu đỏ miễn phí tải tập tin  PNG PSDComment và Vector">
              <a:extLst>
                <a:ext uri="{FF2B5EF4-FFF2-40B4-BE49-F238E27FC236}">
                  <a16:creationId xmlns:a16="http://schemas.microsoft.com/office/drawing/2014/main" id="{7AC69A96-4C37-0F49-98AC-72C9674003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60000" y1="81506" x2="60000" y2="815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4858" y="1535666"/>
              <a:ext cx="452255" cy="405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4" descr="Lantern PNG Images | Vector and PSD Files | Free Download on Pngtree">
              <a:extLst>
                <a:ext uri="{FF2B5EF4-FFF2-40B4-BE49-F238E27FC236}">
                  <a16:creationId xmlns:a16="http://schemas.microsoft.com/office/drawing/2014/main" id="{5AE47FF5-14F4-A84E-9367-2B9A73192F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89" b="90000" l="10000" r="90000">
                          <a14:foregroundMark x1="49167" y1="1389" x2="49167" y2="1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32" r="28388" b="11492"/>
            <a:stretch/>
          </p:blipFill>
          <p:spPr bwMode="auto">
            <a:xfrm>
              <a:off x="1844462" y="1401361"/>
              <a:ext cx="237323" cy="451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4" descr="Lantern PNG Images | Vector and PSD Files | Free Download on Pngtree">
              <a:extLst>
                <a:ext uri="{FF2B5EF4-FFF2-40B4-BE49-F238E27FC236}">
                  <a16:creationId xmlns:a16="http://schemas.microsoft.com/office/drawing/2014/main" id="{045E0EF2-8F39-934C-9ECF-187D861E68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89" b="90000" l="10000" r="90000">
                          <a14:foregroundMark x1="49167" y1="1389" x2="49167" y2="1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32" r="28388" b="11492"/>
            <a:stretch/>
          </p:blipFill>
          <p:spPr bwMode="auto">
            <a:xfrm rot="20962763">
              <a:off x="2121419" y="1140795"/>
              <a:ext cx="162095" cy="308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6" descr="Fireworks Vector Illustration Royalty Free Cliparts, Vectors, And Stock  Illustration. Image 40818577.">
              <a:extLst>
                <a:ext uri="{FF2B5EF4-FFF2-40B4-BE49-F238E27FC236}">
                  <a16:creationId xmlns:a16="http://schemas.microsoft.com/office/drawing/2014/main" id="{FE2662A9-0F84-2140-8953-5E1DA468E2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1948" y="1401361"/>
              <a:ext cx="437529" cy="492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8" descr="Hình ảnh Pháo Bông Pháo Hoa, Pháo Hoa Vector, Sáng, Bắn Pháo Hoa miễn phí  tải tập tin PNG PSDComment và Vector">
              <a:extLst>
                <a:ext uri="{FF2B5EF4-FFF2-40B4-BE49-F238E27FC236}">
                  <a16:creationId xmlns:a16="http://schemas.microsoft.com/office/drawing/2014/main" id="{BBE66398-38E3-CF4D-B676-965A7369CC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hqprint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26"/>
            <a:stretch/>
          </p:blipFill>
          <p:spPr bwMode="auto">
            <a:xfrm>
              <a:off x="1169642" y="1698131"/>
              <a:ext cx="431568" cy="405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0" descr="Vector Bánh Chưng, Dưa Hấu Đỏ, Cành Đào, Cành Mai Ngày Tết">
              <a:extLst>
                <a:ext uri="{FF2B5EF4-FFF2-40B4-BE49-F238E27FC236}">
                  <a16:creationId xmlns:a16="http://schemas.microsoft.com/office/drawing/2014/main" id="{A32EED56-DCEC-C24C-9F31-3B48057BB6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4838" b="8739"/>
            <a:stretch/>
          </p:blipFill>
          <p:spPr bwMode="auto">
            <a:xfrm>
              <a:off x="2579478" y="3476628"/>
              <a:ext cx="798576" cy="576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4D1AABB-D79E-C845-9780-0D82BB29828D}"/>
                </a:ext>
              </a:extLst>
            </p:cNvPr>
            <p:cNvSpPr txBox="1"/>
            <p:nvPr/>
          </p:nvSpPr>
          <p:spPr>
            <a:xfrm>
              <a:off x="1192277" y="2092215"/>
              <a:ext cx="2185777" cy="206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x-none" sz="2400" b="1" dirty="0">
                  <a:solidFill>
                    <a:srgbClr val="DF3C7E"/>
                  </a:solidFill>
                  <a:latin typeface="HP001 4H" panose="020B0603050302020204" pitchFamily="34" charset="77"/>
                </a:rPr>
                <a:t> Nhân dịp Tết Nguyên đán, cháu kính chúc ông bà luôn mạnh khoẻ và vui vẻ.</a:t>
              </a:r>
            </a:p>
            <a:p>
              <a:pPr algn="r">
                <a:lnSpc>
                  <a:spcPct val="150000"/>
                </a:lnSpc>
              </a:pPr>
              <a:r>
                <a:rPr lang="x-none" sz="2400" b="1" dirty="0">
                  <a:solidFill>
                    <a:srgbClr val="DF3C7E"/>
                  </a:solidFill>
                  <a:latin typeface="HP001 4H" panose="020B0603050302020204" pitchFamily="34" charset="77"/>
                </a:rPr>
                <a:t>Cháu của ông bà</a:t>
              </a:r>
            </a:p>
            <a:p>
              <a:pPr algn="r">
                <a:lnSpc>
                  <a:spcPct val="150000"/>
                </a:lnSpc>
              </a:pPr>
              <a:r>
                <a:rPr lang="x-none" sz="2400" b="1" dirty="0">
                  <a:solidFill>
                    <a:srgbClr val="DF3C7E"/>
                  </a:solidFill>
                  <a:latin typeface="HP001 4H" panose="020B0603050302020204" pitchFamily="34" charset="77"/>
                </a:rPr>
                <a:t>Lê Hiếu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548C345-A8D9-BE45-96F8-EB523D05489A}"/>
              </a:ext>
            </a:extLst>
          </p:cNvPr>
          <p:cNvSpPr txBox="1"/>
          <p:nvPr/>
        </p:nvSpPr>
        <p:spPr>
          <a:xfrm>
            <a:off x="4944190" y="731518"/>
            <a:ext cx="6681753" cy="4031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133" dirty="0">
                <a:latin typeface="UTM Avo" panose="02040603050506020204" pitchFamily="18" charset="0"/>
                <a:ea typeface="Calibri" panose="020F0502020204030204" pitchFamily="34" charset="0"/>
              </a:rPr>
              <a:t>a. Mỗi tấm thiệp trên là của ai viết gửi đến ai?</a:t>
            </a:r>
          </a:p>
          <a:p>
            <a:pPr>
              <a:lnSpc>
                <a:spcPct val="150000"/>
              </a:lnSpc>
            </a:pPr>
            <a:endParaRPr lang="x-none" sz="2133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x-none" sz="2133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133" dirty="0">
                <a:latin typeface="UTM Avo" panose="02040603050506020204" pitchFamily="18" charset="0"/>
                <a:ea typeface="Calibri" panose="020F0502020204030204" pitchFamily="34" charset="0"/>
              </a:rPr>
              <a:t>b. Mỗi tấm thiệp đó được viết trong dịp nào?</a:t>
            </a:r>
          </a:p>
          <a:p>
            <a:pPr>
              <a:lnSpc>
                <a:spcPct val="150000"/>
              </a:lnSpc>
            </a:pPr>
            <a:endParaRPr lang="vi-VN" sz="2133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x-none" sz="2133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133" dirty="0">
                <a:latin typeface="UTM Avo" panose="02040603050506020204" pitchFamily="18" charset="0"/>
                <a:ea typeface="Calibri" panose="020F0502020204030204" pitchFamily="34" charset="0"/>
              </a:rPr>
              <a:t>c. Người viết chúc điều gì?</a:t>
            </a:r>
            <a:endParaRPr lang="x-none" sz="2133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x-none" sz="2133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2E543E-2FCD-CF46-8C0F-C01D4EDEB1E0}"/>
              </a:ext>
            </a:extLst>
          </p:cNvPr>
          <p:cNvSpPr txBox="1"/>
          <p:nvPr/>
        </p:nvSpPr>
        <p:spPr>
          <a:xfrm>
            <a:off x="5024856" y="1283643"/>
            <a:ext cx="6126581" cy="584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133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 Thiệp của bạn Lê Hiếu viết cho ông bà.</a:t>
            </a:r>
            <a:endParaRPr lang="x-none" sz="2133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196A06-EDB1-CF45-ADD4-713887D6FF96}"/>
              </a:ext>
            </a:extLst>
          </p:cNvPr>
          <p:cNvSpPr txBox="1"/>
          <p:nvPr/>
        </p:nvSpPr>
        <p:spPr>
          <a:xfrm>
            <a:off x="4958565" y="2747198"/>
            <a:ext cx="6259164" cy="584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133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 Thiệp được viết trong dịp Tết.</a:t>
            </a:r>
            <a:endParaRPr lang="x-none" sz="2133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575FC4-0353-5F48-8604-574A092BBAD5}"/>
              </a:ext>
            </a:extLst>
          </p:cNvPr>
          <p:cNvSpPr txBox="1"/>
          <p:nvPr/>
        </p:nvSpPr>
        <p:spPr>
          <a:xfrm>
            <a:off x="5024856" y="4157868"/>
            <a:ext cx="6601087" cy="584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133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 Người viết chúc ông bà mạnh khoẻ, vui vẻ.</a:t>
            </a:r>
            <a:endParaRPr lang="x-none" sz="2133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68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3" grpId="0"/>
      <p:bldP spid="14" grpId="0"/>
      <p:bldP spid="1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accent2">
                <a:lumMod val="0"/>
                <a:lumOff val="100000"/>
              </a:schemeClr>
            </a:gs>
            <a:gs pos="27000">
              <a:srgbClr val="FFFF00"/>
            </a:gs>
            <a:gs pos="66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1E7AF98-DC58-9C40-BA2D-572FCA43FC52}"/>
              </a:ext>
            </a:extLst>
          </p:cNvPr>
          <p:cNvGrpSpPr/>
          <p:nvPr/>
        </p:nvGrpSpPr>
        <p:grpSpPr>
          <a:xfrm>
            <a:off x="974809" y="636693"/>
            <a:ext cx="4006493" cy="5323046"/>
            <a:chOff x="4194222" y="1080229"/>
            <a:chExt cx="2355666" cy="314147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C04CA0C-2753-964E-B33E-EB280EB77FA8}"/>
                </a:ext>
              </a:extLst>
            </p:cNvPr>
            <p:cNvSpPr/>
            <p:nvPr/>
          </p:nvSpPr>
          <p:spPr>
            <a:xfrm>
              <a:off x="4194222" y="1163228"/>
              <a:ext cx="2190013" cy="3057089"/>
            </a:xfrm>
            <a:prstGeom prst="rect">
              <a:avLst/>
            </a:prstGeom>
            <a:solidFill>
              <a:srgbClr val="ED3D6C"/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400"/>
            </a:p>
          </p:txBody>
        </p:sp>
        <p:pic>
          <p:nvPicPr>
            <p:cNvPr id="4" name="Picture 24" descr="Hình ảnh Vàng Thỏi Vàng Fortune, Màu Vàng., Nguyên Bảo, Tài Sản miễn phí  tải tập tin PNG PSDComment và Vector">
              <a:extLst>
                <a:ext uri="{FF2B5EF4-FFF2-40B4-BE49-F238E27FC236}">
                  <a16:creationId xmlns:a16="http://schemas.microsoft.com/office/drawing/2014/main" id="{A021B1E1-DC84-7544-8575-B4B17EF981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583" b="76250" l="50417" r="98417">
                          <a14:foregroundMark x1="55750" y1="63417" x2="55750" y2="63417"/>
                          <a14:foregroundMark x1="53833" y1="66833" x2="74583" y2="63083"/>
                          <a14:foregroundMark x1="70583" y1="75250" x2="80750" y2="73583"/>
                          <a14:foregroundMark x1="80750" y1="73583" x2="89667" y2="67000"/>
                          <a14:foregroundMark x1="89667" y1="67000" x2="91333" y2="61667"/>
                          <a14:foregroundMark x1="91333" y1="61500" x2="82083" y2="56417"/>
                          <a14:foregroundMark x1="82083" y1="56417" x2="61417" y2="54833"/>
                          <a14:foregroundMark x1="61417" y1="54833" x2="53667" y2="55667"/>
                          <a14:foregroundMark x1="52500" y1="55583" x2="53000" y2="49167"/>
                          <a14:foregroundMark x1="52667" y1="48167" x2="50417" y2="55417"/>
                          <a14:foregroundMark x1="75500" y1="51583" x2="85000" y2="51667"/>
                          <a14:foregroundMark x1="85000" y1="51667" x2="94750" y2="57667"/>
                          <a14:foregroundMark x1="81583" y1="48750" x2="78000" y2="48917"/>
                          <a14:foregroundMark x1="71333" y1="76333" x2="71333" y2="76333"/>
                          <a14:foregroundMark x1="93833" y1="35083" x2="87167" y2="27167"/>
                          <a14:foregroundMark x1="87167" y1="27167" x2="82000" y2="26500"/>
                          <a14:foregroundMark x1="82000" y1="26333" x2="98417" y2="25917"/>
                          <a14:foregroundMark x1="95333" y1="24333" x2="93833" y2="23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83" t="21766" b="21196"/>
            <a:stretch/>
          </p:blipFill>
          <p:spPr bwMode="auto">
            <a:xfrm rot="20752269" flipH="1">
              <a:off x="4290019" y="3484131"/>
              <a:ext cx="497328" cy="547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2" descr="Vector bánh chưng hình vẻ đẹp">
              <a:extLst>
                <a:ext uri="{FF2B5EF4-FFF2-40B4-BE49-F238E27FC236}">
                  <a16:creationId xmlns:a16="http://schemas.microsoft.com/office/drawing/2014/main" id="{34CEDC87-186F-F34B-BEB7-65C7FC5A13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hqprint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84" b="21766"/>
            <a:stretch/>
          </p:blipFill>
          <p:spPr bwMode="auto">
            <a:xfrm>
              <a:off x="4194222" y="3841431"/>
              <a:ext cx="672456" cy="380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4" descr="Hình ảnh Vàng Thỏi Vàng Fortune, Màu Vàng., Nguyên Bảo, Tài Sản miễn phí  tải tập tin PNG PSDComment và Vector">
              <a:extLst>
                <a:ext uri="{FF2B5EF4-FFF2-40B4-BE49-F238E27FC236}">
                  <a16:creationId xmlns:a16="http://schemas.microsoft.com/office/drawing/2014/main" id="{B0EA5F56-5CF1-5641-8654-444ECF8F34A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3583" b="76250" l="50417" r="98417">
                          <a14:foregroundMark x1="55750" y1="63417" x2="55750" y2="63417"/>
                          <a14:foregroundMark x1="53833" y1="66833" x2="74583" y2="63083"/>
                          <a14:foregroundMark x1="70583" y1="75250" x2="80750" y2="73583"/>
                          <a14:foregroundMark x1="80750" y1="73583" x2="89667" y2="67000"/>
                          <a14:foregroundMark x1="89667" y1="67000" x2="91333" y2="61667"/>
                          <a14:foregroundMark x1="91333" y1="61500" x2="82083" y2="56417"/>
                          <a14:foregroundMark x1="82083" y1="56417" x2="61417" y2="54833"/>
                          <a14:foregroundMark x1="61417" y1="54833" x2="53667" y2="55667"/>
                          <a14:foregroundMark x1="52500" y1="55583" x2="53000" y2="49167"/>
                          <a14:foregroundMark x1="52667" y1="48167" x2="50417" y2="55417"/>
                          <a14:foregroundMark x1="75500" y1="51583" x2="85000" y2="51667"/>
                          <a14:foregroundMark x1="85000" y1="51667" x2="94750" y2="57667"/>
                          <a14:foregroundMark x1="81583" y1="48750" x2="78000" y2="48917"/>
                          <a14:foregroundMark x1="71333" y1="76333" x2="71333" y2="76333"/>
                          <a14:foregroundMark x1="93833" y1="35083" x2="87167" y2="27167"/>
                          <a14:foregroundMark x1="87167" y1="27167" x2="82000" y2="26500"/>
                          <a14:foregroundMark x1="82000" y1="26333" x2="98417" y2="25917"/>
                          <a14:foregroundMark x1="95333" y1="24333" x2="93833" y2="23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83" t="21766" b="21196"/>
            <a:stretch/>
          </p:blipFill>
          <p:spPr bwMode="auto">
            <a:xfrm rot="21214890">
              <a:off x="5988089" y="3813754"/>
              <a:ext cx="355532" cy="391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6" descr="Tổng hợp ảnh Hoa Đào PNG">
              <a:extLst>
                <a:ext uri="{FF2B5EF4-FFF2-40B4-BE49-F238E27FC236}">
                  <a16:creationId xmlns:a16="http://schemas.microsoft.com/office/drawing/2014/main" id="{71EF4806-1B5C-0241-80C3-D494D2DA0F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4719" y="1080229"/>
              <a:ext cx="2185169" cy="1097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BF6E0DF-A217-E049-AFBF-DC86CA9C209F}"/>
                </a:ext>
              </a:extLst>
            </p:cNvPr>
            <p:cNvSpPr txBox="1"/>
            <p:nvPr/>
          </p:nvSpPr>
          <p:spPr>
            <a:xfrm>
              <a:off x="4289397" y="2050443"/>
              <a:ext cx="1999663" cy="1689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x-none" sz="2400" b="1" dirty="0">
                  <a:solidFill>
                    <a:schemeClr val="accent2"/>
                  </a:solidFill>
                  <a:latin typeface="HP001 4H" panose="020B0603050302020204" pitchFamily="34" charset="77"/>
                </a:rPr>
                <a:t> Nhân dịp năm mới con chúc bố mẹ mọi điều tốt đẹp.</a:t>
              </a:r>
            </a:p>
            <a:p>
              <a:pPr algn="r">
                <a:lnSpc>
                  <a:spcPct val="150000"/>
                </a:lnSpc>
              </a:pPr>
              <a:r>
                <a:rPr lang="x-none" sz="2400" b="1" dirty="0">
                  <a:solidFill>
                    <a:schemeClr val="accent2"/>
                  </a:solidFill>
                  <a:latin typeface="HP001 4H" panose="020B0603050302020204" pitchFamily="34" charset="77"/>
                </a:rPr>
                <a:t>Con của bố mẹ</a:t>
              </a:r>
            </a:p>
            <a:p>
              <a:pPr algn="r">
                <a:lnSpc>
                  <a:spcPct val="150000"/>
                </a:lnSpc>
              </a:pPr>
              <a:r>
                <a:rPr lang="x-none" sz="2400" b="1" dirty="0">
                  <a:solidFill>
                    <a:schemeClr val="accent2"/>
                  </a:solidFill>
                  <a:latin typeface="HP001 4H" panose="020B0603050302020204" pitchFamily="34" charset="77"/>
                </a:rPr>
                <a:t>Phương Mai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482E249-2B13-244D-9D9F-2D5C01548D84}"/>
              </a:ext>
            </a:extLst>
          </p:cNvPr>
          <p:cNvSpPr txBox="1"/>
          <p:nvPr/>
        </p:nvSpPr>
        <p:spPr>
          <a:xfrm>
            <a:off x="4981302" y="1007783"/>
            <a:ext cx="6766903" cy="4031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133" dirty="0">
                <a:latin typeface="UTM Avo" panose="02040603050506020204" pitchFamily="18" charset="0"/>
                <a:ea typeface="Calibri" panose="020F0502020204030204" pitchFamily="34" charset="0"/>
              </a:rPr>
              <a:t>a. Mỗi tấm thiệp trên là của ai viết gửi đến ai?</a:t>
            </a:r>
          </a:p>
          <a:p>
            <a:pPr>
              <a:lnSpc>
                <a:spcPct val="150000"/>
              </a:lnSpc>
            </a:pPr>
            <a:endParaRPr lang="x-none" sz="2133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x-none" sz="2133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133" dirty="0">
                <a:latin typeface="UTM Avo" panose="02040603050506020204" pitchFamily="18" charset="0"/>
                <a:ea typeface="Calibri" panose="020F0502020204030204" pitchFamily="34" charset="0"/>
              </a:rPr>
              <a:t>b. Mỗi tấm thiệp đó được viết trong dịp nào?</a:t>
            </a:r>
          </a:p>
          <a:p>
            <a:pPr>
              <a:lnSpc>
                <a:spcPct val="150000"/>
              </a:lnSpc>
            </a:pPr>
            <a:endParaRPr lang="vi-VN" sz="2133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x-none" sz="2133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133" dirty="0">
                <a:latin typeface="UTM Avo" panose="02040603050506020204" pitchFamily="18" charset="0"/>
                <a:ea typeface="Calibri" panose="020F0502020204030204" pitchFamily="34" charset="0"/>
              </a:rPr>
              <a:t>c. Người viết chúc điều gì?</a:t>
            </a:r>
            <a:endParaRPr lang="x-none" sz="2133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x-none" sz="2133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F52EA1-CE00-214E-910F-836CAC3DBB1A}"/>
              </a:ext>
            </a:extLst>
          </p:cNvPr>
          <p:cNvSpPr txBox="1"/>
          <p:nvPr/>
        </p:nvSpPr>
        <p:spPr>
          <a:xfrm>
            <a:off x="5004042" y="1566210"/>
            <a:ext cx="6424003" cy="584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133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 Thiệp của bạn Phương Mai viết cho bố mẹ.</a:t>
            </a:r>
            <a:endParaRPr lang="x-none" sz="2133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C176D1-8121-CB45-AC13-7B273D3ABD5E}"/>
              </a:ext>
            </a:extLst>
          </p:cNvPr>
          <p:cNvSpPr txBox="1"/>
          <p:nvPr/>
        </p:nvSpPr>
        <p:spPr>
          <a:xfrm>
            <a:off x="5118342" y="3056487"/>
            <a:ext cx="5985087" cy="584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133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 Thiệp được viết trong dịp Tết.</a:t>
            </a:r>
            <a:endParaRPr lang="x-none" sz="2133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7BCDF5-FFEA-9841-9A67-2D2FBF1A04BD}"/>
              </a:ext>
            </a:extLst>
          </p:cNvPr>
          <p:cNvSpPr txBox="1"/>
          <p:nvPr/>
        </p:nvSpPr>
        <p:spPr>
          <a:xfrm>
            <a:off x="5004042" y="4608946"/>
            <a:ext cx="6424003" cy="584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133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 Người viết chúc bố mẹ mọi điều tốt đẹp.</a:t>
            </a:r>
            <a:endParaRPr lang="x-none" sz="2133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3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0" grpId="0"/>
      <p:bldP spid="11" grpId="0"/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7187" y="341812"/>
            <a:ext cx="8469428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2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Em hãy viết một tấm thiệp chúc Tết gửi cho một người bạn hoặc người thân ở xa.</a:t>
            </a:r>
          </a:p>
        </p:txBody>
      </p:sp>
      <p:pic>
        <p:nvPicPr>
          <p:cNvPr id="20482" name="Picture 2" descr="Thiệp Tết, Thiệp chúc mừng năm mới, thiep chuc mung nam moi">
            <a:extLst>
              <a:ext uri="{FF2B5EF4-FFF2-40B4-BE49-F238E27FC236}">
                <a16:creationId xmlns:a16="http://schemas.microsoft.com/office/drawing/2014/main" id="{97B991DA-F46C-BC4B-B1F4-4D64204F1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514" y="1187027"/>
            <a:ext cx="5670973" cy="567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3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40"/>
          <a:stretch/>
        </p:blipFill>
        <p:spPr>
          <a:xfrm>
            <a:off x="574766" y="104504"/>
            <a:ext cx="11013480" cy="672949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C9C1FF8-8AE6-4AC5-8CBA-12C3D2DE9EDC}"/>
              </a:ext>
            </a:extLst>
          </p:cNvPr>
          <p:cNvSpPr/>
          <p:nvPr/>
        </p:nvSpPr>
        <p:spPr>
          <a:xfrm>
            <a:off x="1648730" y="674037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AF373CE-BAC3-46E3-A18A-4F4D794674B0}"/>
              </a:ext>
            </a:extLst>
          </p:cNvPr>
          <p:cNvSpPr/>
          <p:nvPr/>
        </p:nvSpPr>
        <p:spPr>
          <a:xfrm>
            <a:off x="5601051" y="3818980"/>
            <a:ext cx="525429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3464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208580B-6F0D-4928-8376-76140B5CCD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3007" t="39062" r="16167" b="8587"/>
          <a:stretch/>
        </p:blipFill>
        <p:spPr>
          <a:xfrm>
            <a:off x="6761019" y="1639237"/>
            <a:ext cx="4965070" cy="3579525"/>
          </a:xfr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D8C0E79-DE20-4813-A9FE-86C7D079E27B}"/>
              </a:ext>
            </a:extLst>
          </p:cNvPr>
          <p:cNvGrpSpPr/>
          <p:nvPr/>
        </p:nvGrpSpPr>
        <p:grpSpPr>
          <a:xfrm>
            <a:off x="662552" y="659966"/>
            <a:ext cx="3743193" cy="1030722"/>
            <a:chOff x="552449" y="681036"/>
            <a:chExt cx="3132859" cy="95965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0FED5DB-420B-464B-BAF3-42E4AEE2C2C8}"/>
                </a:ext>
              </a:extLst>
            </p:cNvPr>
            <p:cNvGrpSpPr/>
            <p:nvPr/>
          </p:nvGrpSpPr>
          <p:grpSpPr>
            <a:xfrm>
              <a:off x="552449" y="681036"/>
              <a:ext cx="3132859" cy="732127"/>
              <a:chOff x="3186544" y="986344"/>
              <a:chExt cx="4627419" cy="1174964"/>
            </a:xfrm>
          </p:grpSpPr>
          <p:sp>
            <p:nvSpPr>
              <p:cNvPr id="7" name="Flowchart: Process 11">
                <a:extLst>
                  <a:ext uri="{FF2B5EF4-FFF2-40B4-BE49-F238E27FC236}">
                    <a16:creationId xmlns:a16="http://schemas.microsoft.com/office/drawing/2014/main" id="{C4832126-279D-4798-B71C-8EFF2637AB22}"/>
                  </a:ext>
                </a:extLst>
              </p:cNvPr>
              <p:cNvSpPr/>
              <p:nvPr/>
            </p:nvSpPr>
            <p:spPr>
              <a:xfrm rot="10800000">
                <a:off x="3186544" y="986344"/>
                <a:ext cx="4627419" cy="1174964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Flowchart: Process 11">
                <a:extLst>
                  <a:ext uri="{FF2B5EF4-FFF2-40B4-BE49-F238E27FC236}">
                    <a16:creationId xmlns:a16="http://schemas.microsoft.com/office/drawing/2014/main" id="{FD23707B-A415-4AC4-898F-43D44784FBE6}"/>
                  </a:ext>
                </a:extLst>
              </p:cNvPr>
              <p:cNvSpPr/>
              <p:nvPr/>
            </p:nvSpPr>
            <p:spPr>
              <a:xfrm rot="10800000">
                <a:off x="3359724" y="1095843"/>
                <a:ext cx="4281057" cy="981003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07B3119-2CCB-42EB-8460-109A0E784AA6}"/>
                </a:ext>
              </a:extLst>
            </p:cNvPr>
            <p:cNvSpPr txBox="1"/>
            <p:nvPr/>
          </p:nvSpPr>
          <p:spPr>
            <a:xfrm>
              <a:off x="870446" y="809694"/>
              <a:ext cx="24175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 MỞ RỘNG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33BB945-EC4D-4205-A519-0DA87CBC57EE}"/>
              </a:ext>
            </a:extLst>
          </p:cNvPr>
          <p:cNvSpPr txBox="1"/>
          <p:nvPr/>
        </p:nvSpPr>
        <p:spPr>
          <a:xfrm>
            <a:off x="234605" y="2355273"/>
            <a:ext cx="65264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D94D7"/>
                </a:solidFill>
                <a:latin typeface="VNI-Avo" pitchFamily="2" charset="0"/>
              </a:rPr>
              <a:t>1. </a:t>
            </a:r>
            <a:r>
              <a:rPr lang="en-US" sz="2800" dirty="0" err="1">
                <a:latin typeface="VNI-Avo" pitchFamily="2" charset="0"/>
              </a:rPr>
              <a:t>Tìm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ñoïc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moät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baøi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thô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hoaëc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moät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caâu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chuyeän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veà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ngaøy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Teát</a:t>
            </a:r>
            <a:r>
              <a:rPr lang="en-US" sz="2800" dirty="0">
                <a:latin typeface="VNI-Avo" pitchFamily="2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E6D755-B271-4004-AB3E-D1826205875D}"/>
              </a:ext>
            </a:extLst>
          </p:cNvPr>
          <p:cNvSpPr txBox="1"/>
          <p:nvPr/>
        </p:nvSpPr>
        <p:spPr>
          <a:xfrm>
            <a:off x="234605" y="3695194"/>
            <a:ext cx="65264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D94D7"/>
                </a:solidFill>
                <a:latin typeface="VNI-Avo" pitchFamily="2" charset="0"/>
              </a:rPr>
              <a:t>2. </a:t>
            </a:r>
            <a:r>
              <a:rPr lang="en-US" sz="2800" dirty="0">
                <a:latin typeface="VNI-Avo" pitchFamily="2" charset="0"/>
              </a:rPr>
              <a:t>Chia </a:t>
            </a:r>
            <a:r>
              <a:rPr lang="en-US" sz="2800" dirty="0" err="1">
                <a:latin typeface="VNI-Avo" pitchFamily="2" charset="0"/>
              </a:rPr>
              <a:t>seû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vôùi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caùc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baïn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caâu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thô</a:t>
            </a:r>
            <a:r>
              <a:rPr lang="en-US" sz="2800" dirty="0">
                <a:latin typeface="VNI-Avo" pitchFamily="2" charset="0"/>
              </a:rPr>
              <a:t> hay </a:t>
            </a:r>
            <a:r>
              <a:rPr lang="en-US" sz="2800" dirty="0" err="1">
                <a:latin typeface="VNI-Avo" pitchFamily="2" charset="0"/>
              </a:rPr>
              <a:t>trong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baøi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thô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hoaëc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ñieàu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em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thích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trong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caâu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chuyeän</a:t>
            </a:r>
            <a:r>
              <a:rPr lang="en-US" sz="2800" dirty="0"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557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9F9E9-9606-4044-83F0-5E41E1091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3401" y="2933065"/>
            <a:ext cx="8529320" cy="1033689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err="1">
                <a:latin typeface="VNI-Avo" pitchFamily="2" charset="0"/>
              </a:rPr>
              <a:t>Töø</a:t>
            </a:r>
            <a:r>
              <a:rPr lang="en-US" b="1" i="1" dirty="0">
                <a:latin typeface="VNI-Avo" pitchFamily="2" charset="0"/>
              </a:rPr>
              <a:t> </a:t>
            </a:r>
            <a:r>
              <a:rPr lang="en-US" b="1" i="1" dirty="0" err="1">
                <a:latin typeface="VNI-Avo" pitchFamily="2" charset="0"/>
              </a:rPr>
              <a:t>khoù</a:t>
            </a:r>
            <a:r>
              <a:rPr lang="en-US" dirty="0">
                <a:latin typeface="VNI-Avo" pitchFamily="2" charset="0"/>
              </a:rPr>
              <a:t>: </a:t>
            </a:r>
            <a:r>
              <a:rPr lang="en-US" dirty="0" err="1">
                <a:latin typeface="VNI-Avo" pitchFamily="2" charset="0"/>
              </a:rPr>
              <a:t>chuùm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chím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lì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xì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quaây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quaàn</a:t>
            </a:r>
            <a:r>
              <a:rPr lang="en-US" dirty="0"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922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9F9E9-9606-4044-83F0-5E41E1091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800" y="574766"/>
            <a:ext cx="10515600" cy="41801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 err="1" smtClean="0">
                <a:latin typeface="VNI-Avo" pitchFamily="2" charset="0"/>
              </a:rPr>
              <a:t>Giaûi</a:t>
            </a:r>
            <a:r>
              <a:rPr lang="en-US" b="1" dirty="0" smtClean="0">
                <a:latin typeface="VNI-Avo" pitchFamily="2" charset="0"/>
              </a:rPr>
              <a:t> </a:t>
            </a:r>
            <a:r>
              <a:rPr lang="en-US" b="1" dirty="0" err="1" smtClean="0">
                <a:latin typeface="VNI-Avo" pitchFamily="2" charset="0"/>
              </a:rPr>
              <a:t>nghóa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 smtClean="0">
                <a:latin typeface="VNI-Avo" pitchFamily="2" charset="0"/>
              </a:rPr>
              <a:t>töø</a:t>
            </a:r>
            <a:r>
              <a:rPr lang="en-US" b="1" dirty="0" smtClean="0">
                <a:latin typeface="VNI-Avo" pitchFamily="2" charset="0"/>
              </a:rPr>
              <a:t>:</a:t>
            </a: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dirty="0">
              <a:latin typeface="VNI-Avo" pitchFamily="2" charset="0"/>
            </a:endParaRPr>
          </a:p>
          <a:p>
            <a:pPr marL="0" indent="0">
              <a:buNone/>
            </a:pPr>
            <a:endParaRPr lang="en-US" dirty="0">
              <a:latin typeface="VNI-Avo" pitchFamily="2" charset="0"/>
            </a:endParaRPr>
          </a:p>
        </p:txBody>
      </p:sp>
      <p:pic>
        <p:nvPicPr>
          <p:cNvPr id="2050" name="Picture 2" descr="3d Shape Cylinder Clipart, HD Png Download , Transparent Png Image - PNGitem">
            <a:extLst>
              <a:ext uri="{FF2B5EF4-FFF2-40B4-BE49-F238E27FC236}">
                <a16:creationId xmlns:a16="http://schemas.microsoft.com/office/drawing/2014/main" id="{446D1967-8559-46F9-A170-0ECD7F732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30" y="3501626"/>
            <a:ext cx="3761921" cy="283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iger Beer 24x323ml - Tiger Beer Can Png PNG Image | Transparent PNG Free  Download on SeekPNG">
            <a:extLst>
              <a:ext uri="{FF2B5EF4-FFF2-40B4-BE49-F238E27FC236}">
                <a16:creationId xmlns:a16="http://schemas.microsoft.com/office/drawing/2014/main" id="{D89F93A0-9977-4FF0-9F09-0F6709B9E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238" y="3429000"/>
            <a:ext cx="3754724" cy="283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5CBB61-0F7D-49EC-A2B6-ABEE285DB1ED}"/>
              </a:ext>
            </a:extLst>
          </p:cNvPr>
          <p:cNvSpPr txBox="1"/>
          <p:nvPr/>
        </p:nvSpPr>
        <p:spPr>
          <a:xfrm>
            <a:off x="3031199" y="2301592"/>
            <a:ext cx="832996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VNI-Avo" pitchFamily="2" charset="0"/>
              </a:rPr>
              <a:t>hình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khoái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daïng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oáng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troøn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hai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ñaàu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baèng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nhau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gioáng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hình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oáng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bô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hình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lon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bia</a:t>
            </a:r>
            <a:r>
              <a:rPr lang="en-US" sz="2800" dirty="0">
                <a:latin typeface="VNI-Avo" pitchFamily="2" charset="0"/>
              </a:rPr>
              <a:t>.</a:t>
            </a:r>
          </a:p>
          <a:p>
            <a:endParaRPr lang="en-US" dirty="0"/>
          </a:p>
        </p:txBody>
      </p:sp>
      <p:pic>
        <p:nvPicPr>
          <p:cNvPr id="2058" name="Picture 10" descr="Cách Làm Bánh Tét Truyền Thống Cho Ngày Tết Trọn Vị">
            <a:extLst>
              <a:ext uri="{FF2B5EF4-FFF2-40B4-BE49-F238E27FC236}">
                <a16:creationId xmlns:a16="http://schemas.microsoft.com/office/drawing/2014/main" id="{DD169042-F191-48ED-AD4A-0A85E29BC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276" y="3501626"/>
            <a:ext cx="3881694" cy="250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019F9E9-9606-4044-83F0-5E41E1091456}"/>
              </a:ext>
            </a:extLst>
          </p:cNvPr>
          <p:cNvSpPr txBox="1">
            <a:spLocks/>
          </p:cNvSpPr>
          <p:nvPr/>
        </p:nvSpPr>
        <p:spPr>
          <a:xfrm>
            <a:off x="1105560" y="2301592"/>
            <a:ext cx="1925639" cy="5355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i="1" dirty="0" err="1" smtClean="0">
                <a:solidFill>
                  <a:srgbClr val="FF0000"/>
                </a:solidFill>
                <a:latin typeface="VNI-Avo" pitchFamily="2" charset="0"/>
              </a:rPr>
              <a:t>hình</a:t>
            </a:r>
            <a:r>
              <a:rPr lang="en-US" sz="3200" b="1" i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VNI-Avo" pitchFamily="2" charset="0"/>
              </a:rPr>
              <a:t>truï</a:t>
            </a:r>
            <a:r>
              <a:rPr lang="en-US" sz="3200" b="1" i="1" dirty="0" smtClean="0">
                <a:solidFill>
                  <a:srgbClr val="FF0000"/>
                </a:solidFill>
                <a:latin typeface="VNI-Avo" pitchFamily="2" charset="0"/>
              </a:rPr>
              <a:t>: </a:t>
            </a:r>
            <a:endParaRPr lang="en-US" sz="3200" i="1" dirty="0" smtClean="0"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i="1" dirty="0" smtClean="0"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i="1" dirty="0" smtClean="0"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i="1" dirty="0" smtClean="0"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i="1" dirty="0" smtClean="0"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i="1" dirty="0" smtClean="0"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i="1" dirty="0" smtClean="0"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i="1" dirty="0" smtClean="0"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i="1" dirty="0" smtClean="0"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i="1" dirty="0" smtClean="0"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i="1" dirty="0" smtClean="0"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i="1" dirty="0" smtClean="0"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i="1" dirty="0" smtClean="0"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i="1" dirty="0" smtClean="0"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i="1" dirty="0" smtClean="0"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i="1" dirty="0" smtClean="0"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 smtClean="0"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>
              <a:latin typeface="VNI-Avo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1222518" y="1341180"/>
            <a:ext cx="5595465" cy="658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i="1" dirty="0">
                <a:latin typeface="UTM Avo" panose="02040603050506020204" pitchFamily="18" charset="0"/>
              </a:rPr>
              <a:t> </a:t>
            </a:r>
            <a:r>
              <a:rPr lang="vi-VN" sz="2800" b="1" i="1" dirty="0">
                <a:solidFill>
                  <a:srgbClr val="FF0000"/>
                </a:solidFill>
                <a:latin typeface="UTM Avo" panose="02040603050506020204" pitchFamily="18" charset="0"/>
              </a:rPr>
              <a:t>đặc trưng </a:t>
            </a:r>
            <a:endParaRPr lang="vi-VN" sz="2800" b="1" i="1" dirty="0">
              <a:solidFill>
                <a:srgbClr val="FF00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C8AD751-7B5F-4219-A003-AE328012CD5C}"/>
              </a:ext>
            </a:extLst>
          </p:cNvPr>
          <p:cNvSpPr/>
          <p:nvPr/>
        </p:nvSpPr>
        <p:spPr>
          <a:xfrm>
            <a:off x="939800" y="1637134"/>
            <a:ext cx="282718" cy="296795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b="1" i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3406287" y="1362421"/>
            <a:ext cx="7579791" cy="654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UTM Avo" panose="02040603050506020204" pitchFamily="18" charset="0"/>
              </a:rPr>
              <a:t>: đặc điểm riêng, tiêu biểu. </a:t>
            </a:r>
            <a:endParaRPr lang="en-US" sz="2800" dirty="0">
              <a:latin typeface="UTM Avo" panose="020406030505060202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C8AD751-7B5F-4219-A003-AE328012CD5C}"/>
              </a:ext>
            </a:extLst>
          </p:cNvPr>
          <p:cNvSpPr/>
          <p:nvPr/>
        </p:nvSpPr>
        <p:spPr>
          <a:xfrm>
            <a:off x="822960" y="2422119"/>
            <a:ext cx="286659" cy="308017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b="1" i="1"/>
          </a:p>
        </p:txBody>
      </p:sp>
    </p:spTree>
    <p:extLst>
      <p:ext uri="{BB962C8B-B14F-4D97-AF65-F5344CB8AC3E}">
        <p14:creationId xmlns:p14="http://schemas.microsoft.com/office/powerpoint/2010/main" val="371085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 animBg="1"/>
      <p:bldP spid="11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77000">
              <a:schemeClr val="accent4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2518782" y="851388"/>
            <a:ext cx="7154436" cy="628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667" b="1" dirty="0">
                <a:solidFill>
                  <a:srgbClr val="FF0000"/>
                </a:solidFill>
                <a:latin typeface="UTM Avo" panose="02040603050506020204" pitchFamily="18" charset="0"/>
              </a:rPr>
              <a:t>Ngắt nghỉ câu dài</a:t>
            </a:r>
            <a:endParaRPr lang="en-US" sz="2667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1622132" y="1692541"/>
            <a:ext cx="8684461" cy="1323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265" algn="just">
              <a:lnSpc>
                <a:spcPct val="150000"/>
              </a:lnSpc>
              <a:defRPr/>
            </a:pPr>
            <a:r>
              <a:rPr lang="vi-VN" sz="2667" dirty="0">
                <a:latin typeface="UTM Avo" panose="02040603050506020204" pitchFamily="18" charset="0"/>
              </a:rPr>
              <a:t>   Hoa đào thường có màu hồng tươi, xen lẫn lá xanh và nụ hồng chúm chím.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9BA808F-D37E-46DF-8F52-B75EBB68AA23}"/>
              </a:ext>
            </a:extLst>
          </p:cNvPr>
          <p:cNvCxnSpPr/>
          <p:nvPr/>
        </p:nvCxnSpPr>
        <p:spPr>
          <a:xfrm flipH="1">
            <a:off x="8332854" y="1912235"/>
            <a:ext cx="92689" cy="4050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88D317D8-0BDE-2548-9473-1455B618C082}"/>
              </a:ext>
            </a:extLst>
          </p:cNvPr>
          <p:cNvSpPr/>
          <p:nvPr/>
        </p:nvSpPr>
        <p:spPr>
          <a:xfrm>
            <a:off x="1310245" y="1912235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87EC95D-EAA1-8345-856B-572EAE6BA639}"/>
              </a:ext>
            </a:extLst>
          </p:cNvPr>
          <p:cNvGrpSpPr/>
          <p:nvPr/>
        </p:nvGrpSpPr>
        <p:grpSpPr>
          <a:xfrm>
            <a:off x="6604868" y="2560320"/>
            <a:ext cx="213943" cy="291554"/>
            <a:chOff x="4944388" y="3399410"/>
            <a:chExt cx="230207" cy="470813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30C2597-854E-F642-9996-D1F0B4ACB318}"/>
                </a:ext>
              </a:extLst>
            </p:cNvPr>
            <p:cNvCxnSpPr/>
            <p:nvPr/>
          </p:nvCxnSpPr>
          <p:spPr>
            <a:xfrm flipH="1">
              <a:off x="4993219" y="3399410"/>
              <a:ext cx="181376" cy="47081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52F0557-CA71-8747-942E-CF3362518AD8}"/>
                </a:ext>
              </a:extLst>
            </p:cNvPr>
            <p:cNvCxnSpPr/>
            <p:nvPr/>
          </p:nvCxnSpPr>
          <p:spPr>
            <a:xfrm flipH="1">
              <a:off x="4944388" y="3399410"/>
              <a:ext cx="181376" cy="47081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793B5F5-9E89-3347-9FAE-DEE49D9EE6AC}"/>
              </a:ext>
            </a:extLst>
          </p:cNvPr>
          <p:cNvCxnSpPr/>
          <p:nvPr/>
        </p:nvCxnSpPr>
        <p:spPr>
          <a:xfrm flipH="1">
            <a:off x="2618213" y="2354389"/>
            <a:ext cx="46610" cy="4974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DCFB3E53-A51D-404F-9D91-23E8F892E1FD}"/>
              </a:ext>
            </a:extLst>
          </p:cNvPr>
          <p:cNvSpPr/>
          <p:nvPr/>
        </p:nvSpPr>
        <p:spPr>
          <a:xfrm>
            <a:off x="1466189" y="3643989"/>
            <a:ext cx="9151574" cy="1939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265" algn="just">
              <a:lnSpc>
                <a:spcPct val="150000"/>
              </a:lnSpc>
              <a:defRPr/>
            </a:pPr>
            <a:r>
              <a:rPr lang="vi-VN" sz="2667" dirty="0">
                <a:latin typeface="UTM Avo" panose="02040603050506020204" pitchFamily="18" charset="0"/>
              </a:rPr>
              <a:t>   Ngày Tết, người lớn thường tặng trẻ em những bao lì xì xinh xắn, với mong ước các em mạnh khoẻ, giỏi giang.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171BCCF-04E8-F047-A57C-1A81E891285F}"/>
              </a:ext>
            </a:extLst>
          </p:cNvPr>
          <p:cNvSpPr/>
          <p:nvPr/>
        </p:nvSpPr>
        <p:spPr>
          <a:xfrm>
            <a:off x="1315842" y="3876285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1972CF3-BCE2-154F-B369-0C389398F5A3}"/>
              </a:ext>
            </a:extLst>
          </p:cNvPr>
          <p:cNvCxnSpPr/>
          <p:nvPr/>
        </p:nvCxnSpPr>
        <p:spPr>
          <a:xfrm flipH="1">
            <a:off x="6213509" y="4436103"/>
            <a:ext cx="62050" cy="3798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9C7958A-ADED-7B4B-BF04-3F99A223E621}"/>
              </a:ext>
            </a:extLst>
          </p:cNvPr>
          <p:cNvCxnSpPr/>
          <p:nvPr/>
        </p:nvCxnSpPr>
        <p:spPr>
          <a:xfrm flipH="1">
            <a:off x="3699828" y="4436103"/>
            <a:ext cx="150160" cy="3798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E17A43B-BCD6-554A-8CB7-2ECFA5E6282A}"/>
              </a:ext>
            </a:extLst>
          </p:cNvPr>
          <p:cNvGrpSpPr/>
          <p:nvPr/>
        </p:nvGrpSpPr>
        <p:grpSpPr>
          <a:xfrm>
            <a:off x="2676768" y="5094514"/>
            <a:ext cx="118684" cy="349161"/>
            <a:chOff x="4944388" y="3399410"/>
            <a:chExt cx="230207" cy="470813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F93B920-5040-7C4D-BE9C-294BDCF9EC68}"/>
                </a:ext>
              </a:extLst>
            </p:cNvPr>
            <p:cNvCxnSpPr/>
            <p:nvPr/>
          </p:nvCxnSpPr>
          <p:spPr>
            <a:xfrm flipH="1">
              <a:off x="4993219" y="3399410"/>
              <a:ext cx="181376" cy="47081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FA73612-6F0C-D742-BB11-FCFFFDE31C57}"/>
                </a:ext>
              </a:extLst>
            </p:cNvPr>
            <p:cNvCxnSpPr/>
            <p:nvPr/>
          </p:nvCxnSpPr>
          <p:spPr>
            <a:xfrm flipH="1">
              <a:off x="4944388" y="3399410"/>
              <a:ext cx="181376" cy="47081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9E608FD-E818-5F4F-A242-4CD90E526DCC}"/>
              </a:ext>
            </a:extLst>
          </p:cNvPr>
          <p:cNvCxnSpPr/>
          <p:nvPr/>
        </p:nvCxnSpPr>
        <p:spPr>
          <a:xfrm flipH="1">
            <a:off x="3463030" y="3876285"/>
            <a:ext cx="62050" cy="3476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0AD7121-92BD-5E4D-9AF0-05001C5DDB40}"/>
              </a:ext>
            </a:extLst>
          </p:cNvPr>
          <p:cNvCxnSpPr/>
          <p:nvPr/>
        </p:nvCxnSpPr>
        <p:spPr>
          <a:xfrm flipH="1">
            <a:off x="9827743" y="4436103"/>
            <a:ext cx="73902" cy="3798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40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890A2B5-2A7E-43F1-BD24-104210EB6707}"/>
              </a:ext>
            </a:extLst>
          </p:cNvPr>
          <p:cNvSpPr txBox="1">
            <a:spLocks/>
          </p:cNvSpPr>
          <p:nvPr/>
        </p:nvSpPr>
        <p:spPr>
          <a:xfrm>
            <a:off x="2971801" y="2977469"/>
            <a:ext cx="7638143" cy="1309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b="1" dirty="0" smtClean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Luyeän</a:t>
            </a: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ñoïc</a:t>
            </a: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ñoaïn</a:t>
            </a:r>
            <a:endParaRPr lang="en-US" sz="4800" b="1" dirty="0">
              <a:solidFill>
                <a:schemeClr val="bg1"/>
              </a:solidFill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25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5464C4E-F117-4CA7-9A68-6B9B9EE976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546" t="53198" r="22740" b="25645"/>
          <a:stretch/>
        </p:blipFill>
        <p:spPr>
          <a:xfrm>
            <a:off x="7063206" y="3129113"/>
            <a:ext cx="1749413" cy="16367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8" r="40016" b="81419"/>
          <a:stretch/>
        </p:blipFill>
        <p:spPr>
          <a:xfrm>
            <a:off x="1334790" y="71866"/>
            <a:ext cx="5881878" cy="14048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5" t="23516" r="1674" b="57877"/>
          <a:stretch/>
        </p:blipFill>
        <p:spPr>
          <a:xfrm>
            <a:off x="2913021" y="1584366"/>
            <a:ext cx="6740435" cy="16210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77" t="76336" r="3587" b="1508"/>
          <a:stretch/>
        </p:blipFill>
        <p:spPr>
          <a:xfrm>
            <a:off x="4521808" y="4692972"/>
            <a:ext cx="5447212" cy="22249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5" t="49192" r="39366" b="35380"/>
          <a:stretch/>
        </p:blipFill>
        <p:spPr>
          <a:xfrm>
            <a:off x="1067122" y="3130302"/>
            <a:ext cx="5368835" cy="1637641"/>
          </a:xfrm>
          <a:prstGeom prst="rect">
            <a:avLst/>
          </a:prstGeom>
        </p:spPr>
      </p:pic>
      <p:pic>
        <p:nvPicPr>
          <p:cNvPr id="7" name="Content Placeholder 10">
            <a:extLst>
              <a:ext uri="{FF2B5EF4-FFF2-40B4-BE49-F238E27FC236}">
                <a16:creationId xmlns:a16="http://schemas.microsoft.com/office/drawing/2014/main" id="{356485F6-C75A-4A78-9076-52E6902EA5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4680" t="25359" r="23333" b="59172"/>
          <a:stretch/>
        </p:blipFill>
        <p:spPr>
          <a:xfrm>
            <a:off x="7365340" y="-39189"/>
            <a:ext cx="2285744" cy="1658379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E32BC4-35DB-466C-83B9-4AEF715383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00" t="38984" r="42841" b="44240"/>
          <a:stretch/>
        </p:blipFill>
        <p:spPr>
          <a:xfrm>
            <a:off x="257665" y="1457012"/>
            <a:ext cx="2376054" cy="18431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51192A-D250-46BD-886E-037185EF54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318" t="69137" r="41023" b="9273"/>
          <a:stretch/>
        </p:blipFill>
        <p:spPr>
          <a:xfrm>
            <a:off x="2367214" y="4780619"/>
            <a:ext cx="2230582" cy="1847034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C5B0F11F-CCC4-4C10-B9DC-3ACC6E844E01}"/>
              </a:ext>
            </a:extLst>
          </p:cNvPr>
          <p:cNvSpPr/>
          <p:nvPr/>
        </p:nvSpPr>
        <p:spPr>
          <a:xfrm>
            <a:off x="2090123" y="505982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9220949-A2D2-4276-A88C-6DBD1893CFFA}"/>
              </a:ext>
            </a:extLst>
          </p:cNvPr>
          <p:cNvSpPr/>
          <p:nvPr/>
        </p:nvSpPr>
        <p:spPr>
          <a:xfrm>
            <a:off x="2623580" y="1563660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C9C1FF8-8AE6-4AC5-8CBA-12C3D2DE9EDC}"/>
              </a:ext>
            </a:extLst>
          </p:cNvPr>
          <p:cNvSpPr/>
          <p:nvPr/>
        </p:nvSpPr>
        <p:spPr>
          <a:xfrm>
            <a:off x="891511" y="3016103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AF373CE-BAC3-46E3-A18A-4F4D794674B0}"/>
              </a:ext>
            </a:extLst>
          </p:cNvPr>
          <p:cNvSpPr/>
          <p:nvPr/>
        </p:nvSpPr>
        <p:spPr>
          <a:xfrm>
            <a:off x="4230071" y="4681170"/>
            <a:ext cx="525429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2425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216</TotalTime>
  <Words>1030</Words>
  <Application>Microsoft Office PowerPoint</Application>
  <PresentationFormat>Widescreen</PresentationFormat>
  <Paragraphs>179</Paragraphs>
  <Slides>40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4" baseType="lpstr">
      <vt:lpstr>.VnAvant</vt:lpstr>
      <vt:lpstr>Arial</vt:lpstr>
      <vt:lpstr>Calibri</vt:lpstr>
      <vt:lpstr>Calibri Light</vt:lpstr>
      <vt:lpstr>HP001 4 hàng</vt:lpstr>
      <vt:lpstr>HP001 4H</vt:lpstr>
      <vt:lpstr>HP001 5H</vt:lpstr>
      <vt:lpstr>MS Mincho</vt:lpstr>
      <vt:lpstr>Times New Roman</vt:lpstr>
      <vt:lpstr>UTM Avo</vt:lpstr>
      <vt:lpstr>UTM Cookies</vt:lpstr>
      <vt:lpstr>VNI-Avo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Loan Đồng</dc:creator>
  <cp:lastModifiedBy>ADMIN</cp:lastModifiedBy>
  <cp:revision>39</cp:revision>
  <dcterms:created xsi:type="dcterms:W3CDTF">2021-07-08T01:33:34Z</dcterms:created>
  <dcterms:modified xsi:type="dcterms:W3CDTF">2022-01-27T02:59:14Z</dcterms:modified>
</cp:coreProperties>
</file>