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322" r:id="rId3"/>
    <p:sldId id="297" r:id="rId4"/>
    <p:sldId id="261" r:id="rId6"/>
    <p:sldId id="319" r:id="rId7"/>
    <p:sldId id="320" r:id="rId8"/>
    <p:sldId id="321" r:id="rId9"/>
    <p:sldId id="283" r:id="rId10"/>
    <p:sldId id="271" r:id="rId11"/>
    <p:sldId id="318" r:id="rId12"/>
    <p:sldId id="295" r:id="rId13"/>
    <p:sldId id="268" r:id="rId14"/>
    <p:sldId id="278" r:id="rId15"/>
    <p:sldId id="270" r:id="rId16"/>
    <p:sldId id="299" r:id="rId17"/>
    <p:sldId id="300" r:id="rId18"/>
    <p:sldId id="301" r:id="rId19"/>
    <p:sldId id="302" r:id="rId20"/>
    <p:sldId id="303" r:id="rId21"/>
    <p:sldId id="290" r:id="rId22"/>
    <p:sldId id="291" r:id="rId23"/>
    <p:sldId id="292" r:id="rId24"/>
    <p:sldId id="293" r:id="rId25"/>
    <p:sldId id="294" r:id="rId26"/>
    <p:sldId id="304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C1"/>
    <a:srgbClr val="458DCF"/>
    <a:srgbClr val="009F4F"/>
    <a:srgbClr val="128ACE"/>
    <a:srgbClr val="1A90D0"/>
    <a:srgbClr val="C9E8A6"/>
    <a:srgbClr val="A9DA74"/>
    <a:srgbClr val="03CCE7"/>
    <a:srgbClr val="333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85" autoAdjust="0"/>
    <p:restoredTop sz="94595" autoAdjust="0"/>
  </p:normalViewPr>
  <p:slideViewPr>
    <p:cSldViewPr snapToGrid="0">
      <p:cViewPr varScale="1">
        <p:scale>
          <a:sx n="87" d="100"/>
          <a:sy n="87" d="100"/>
        </p:scale>
        <p:origin x="15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7D872-3CAC-4CC8-8641-83756B098D94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0B311E-38A0-455E-B5E8-CE28B09187C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pn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5432" r="4198" b="5062"/>
          <a:stretch>
            <a:fillRect/>
          </a:stretch>
        </p:blipFill>
        <p:spPr>
          <a:xfrm>
            <a:off x="0" y="0"/>
            <a:ext cx="9144000" cy="6891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4.png"/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0.jpe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Picture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14935"/>
            <a:ext cx="9143365" cy="6858635"/>
          </a:xfrm>
          <a:prstGeom prst="rect">
            <a:avLst/>
          </a:prstGeom>
        </p:spPr>
      </p:pic>
      <p:pic>
        <p:nvPicPr>
          <p:cNvPr id="7" name="Picture 11" descr="cac hanh tin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396" y="1724660"/>
            <a:ext cx="18669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1" descr="cac hanh tin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59" y="2028825"/>
            <a:ext cx="18669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1" descr="cac hanh tin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36" y="3233420"/>
            <a:ext cx="18669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800" y="0"/>
            <a:ext cx="6525260" cy="241681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88" b="66487"/>
          <a:stretch>
            <a:fillRect/>
          </a:stretch>
        </p:blipFill>
        <p:spPr>
          <a:xfrm>
            <a:off x="666525" y="966814"/>
            <a:ext cx="378853" cy="4924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0265" y="781685"/>
            <a:ext cx="88525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en-US" sz="3600" b="1" smtClean="0">
                <a:latin typeface="Times New Roman" panose="02020603050405020304" charset="0"/>
                <a:cs typeface="Times New Roman" panose="02020603050405020304" charset="0"/>
              </a:rPr>
              <a:t>) </a:t>
            </a:r>
            <a:r>
              <a:rPr lang="en-US" sz="3600" b="1">
                <a:latin typeface="Times New Roman" panose="02020603050405020304" charset="0"/>
                <a:cs typeface="Times New Roman" panose="02020603050405020304" charset="0"/>
              </a:rPr>
              <a:t>Đọc từng đoạn </a:t>
            </a:r>
            <a:r>
              <a:rPr lang="en-US" sz="3600" b="1" smtClean="0">
                <a:latin typeface="Times New Roman" panose="02020603050405020304" charset="0"/>
                <a:cs typeface="Times New Roman" panose="02020603050405020304" charset="0"/>
              </a:rPr>
              <a:t>trong </a:t>
            </a:r>
            <a:r>
              <a:rPr lang="en-US" sz="3600" b="1">
                <a:latin typeface="Times New Roman" panose="02020603050405020304" charset="0"/>
                <a:cs typeface="Times New Roman" panose="02020603050405020304" charset="0"/>
              </a:rPr>
              <a:t>nhóm. </a:t>
            </a:r>
            <a:endParaRPr lang="en-US" sz="3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67497"/>
            <a:ext cx="714375" cy="714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2199" y="206553"/>
            <a:ext cx="102933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4000" b="1" dirty="0" err="1" smtClean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4500" y="1513205"/>
            <a:ext cx="96647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b) </a:t>
            </a:r>
            <a:r>
              <a:rPr lang="vi-VN" sz="3200" b="1">
                <a:latin typeface="Times New Roman" panose="02020603050405020304" charset="0"/>
                <a:cs typeface="Times New Roman" panose="02020603050405020304" charset="0"/>
              </a:rPr>
              <a:t>Phần lớn các loài hoa có mùi thơm</a:t>
            </a:r>
            <a:endParaRPr lang="vi-VN" sz="32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vi-VN" sz="3200" b="1">
                <a:latin typeface="Times New Roman" panose="02020603050405020304" charset="0"/>
                <a:cs typeface="Times New Roman" panose="02020603050405020304" charset="0"/>
              </a:rPr>
              <a:t> toả ra từ đâu? </a:t>
            </a:r>
            <a:endParaRPr 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6750" y="5073650"/>
            <a:ext cx="7875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latin typeface="Times New Roman" panose="02020603050405020304" charset="0"/>
                <a:cs typeface="Times New Roman" panose="02020603050405020304" charset="0"/>
              </a:rPr>
              <a:t>c) Ngửi hoa thế nào thì đúng cách? </a:t>
            </a:r>
            <a:endParaRPr lang="en-US" sz="3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501833" y="3041015"/>
            <a:ext cx="480291" cy="48029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  <a:endParaRPr lang="en-US" sz="4000" b="1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501833" y="3733779"/>
            <a:ext cx="480291" cy="48029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endParaRPr lang="en-US" sz="4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501832" y="4377013"/>
            <a:ext cx="480291" cy="48029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endParaRPr lang="en-US" sz="4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2077" y="2916342"/>
            <a:ext cx="291592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Times New Roman" panose="02020603050405020304" charset="0"/>
                <a:cs typeface="Times New Roman" panose="02020603050405020304" charset="0"/>
              </a:rPr>
              <a:t>Từ cánh hoa</a:t>
            </a:r>
            <a:endParaRPr lang="en-US" sz="4000" b="1" smtClean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62077" y="3556401"/>
            <a:ext cx="297307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nhuỵ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hoa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24307" y="4263129"/>
            <a:ext cx="297307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Times New Roman" panose="02020603050405020304" charset="0"/>
                <a:cs typeface="Times New Roman" panose="02020603050405020304" charset="0"/>
              </a:rPr>
              <a:t>Từ phấn hoa</a:t>
            </a:r>
            <a:endParaRPr lang="en-US" sz="4000" b="1" smtClean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421589" y="3653800"/>
            <a:ext cx="640080" cy="64008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2" grpId="0" bldLvl="0" animBg="1"/>
      <p:bldP spid="11" grpId="0" bldLvl="0" animBg="1"/>
      <p:bldP spid="12" grpId="0" bldLvl="0" animBg="1"/>
      <p:bldP spid="5" grpId="0"/>
      <p:bldP spid="13" grpId="0"/>
      <p:bldP spid="14" grpId="0"/>
      <p:bldP spid="1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96171" y="3103219"/>
            <a:ext cx="7577009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5760" algn="just"/>
            <a:r>
              <a:rPr lang="vi-VN" sz="3600" b="1" dirty="0" smtClean="0">
                <a:latin typeface="Times New Roman" panose="02020603050405020304" charset="0"/>
                <a:cs typeface="Times New Roman" panose="02020603050405020304" charset="0"/>
              </a:rPr>
              <a:t>Nhiều </a:t>
            </a:r>
            <a:r>
              <a:rPr lang="vi-VN" sz="3600" b="1" dirty="0">
                <a:latin typeface="Times New Roman" panose="02020603050405020304" charset="0"/>
                <a:cs typeface="Times New Roman" panose="02020603050405020304" charset="0"/>
              </a:rPr>
              <a:t>người thích mùi thơm </a:t>
            </a:r>
            <a:r>
              <a:rPr lang="vi-VN" sz="3600" b="1" dirty="0" smtClean="0"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36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3600" b="1" dirty="0" smtClean="0">
                <a:latin typeface="Times New Roman" panose="02020603050405020304" charset="0"/>
                <a:cs typeface="Times New Roman" panose="02020603050405020304" charset="0"/>
              </a:rPr>
              <a:t>hoa</a:t>
            </a:r>
            <a:r>
              <a:rPr lang="vi-VN" sz="3600" b="1" dirty="0">
                <a:latin typeface="Times New Roman" panose="02020603050405020304" charset="0"/>
                <a:cs typeface="Times New Roman" panose="02020603050405020304" charset="0"/>
              </a:rPr>
              <a:t>. Nhưng ngửi hoa phải đúng </a:t>
            </a:r>
            <a:r>
              <a:rPr lang="vi-VN" sz="3600" b="1" dirty="0" smtClean="0">
                <a:latin typeface="Times New Roman" panose="02020603050405020304" charset="0"/>
                <a:cs typeface="Times New Roman" panose="02020603050405020304" charset="0"/>
              </a:rPr>
              <a:t>cách.</a:t>
            </a:r>
            <a:r>
              <a:rPr lang="en-US" sz="36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3600" b="1" dirty="0" smtClean="0">
                <a:latin typeface="Times New Roman" panose="02020603050405020304" charset="0"/>
                <a:cs typeface="Times New Roman" panose="02020603050405020304" charset="0"/>
              </a:rPr>
              <a:t>Nếu </a:t>
            </a:r>
            <a:r>
              <a:rPr lang="vi-VN" sz="3600" b="1" dirty="0">
                <a:latin typeface="Times New Roman" panose="02020603050405020304" charset="0"/>
                <a:cs typeface="Times New Roman" panose="02020603050405020304" charset="0"/>
              </a:rPr>
              <a:t>để mũi sát bông hoa, một số chất </a:t>
            </a:r>
            <a:r>
              <a:rPr lang="vi-VN" sz="3600" b="1" dirty="0" smtClean="0">
                <a:latin typeface="Times New Roman" panose="02020603050405020304" charset="0"/>
                <a:cs typeface="Times New Roman" panose="02020603050405020304" charset="0"/>
              </a:rPr>
              <a:t>độc</a:t>
            </a:r>
            <a:r>
              <a:rPr lang="en-US" sz="36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3600" b="1" dirty="0" smtClean="0">
                <a:latin typeface="Times New Roman" panose="02020603050405020304" charset="0"/>
                <a:cs typeface="Times New Roman" panose="02020603050405020304" charset="0"/>
              </a:rPr>
              <a:t>có </a:t>
            </a:r>
            <a:r>
              <a:rPr lang="vi-VN" sz="3600" b="1" dirty="0">
                <a:latin typeface="Times New Roman" panose="02020603050405020304" charset="0"/>
                <a:cs typeface="Times New Roman" panose="02020603050405020304" charset="0"/>
              </a:rPr>
              <a:t>thể gây hại cho người. </a:t>
            </a:r>
            <a:endParaRPr lang="en-US" sz="3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67497"/>
            <a:ext cx="714375" cy="7143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6265" y="1051560"/>
            <a:ext cx="79603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en-US" sz="3600" b="1" dirty="0" smtClean="0"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vi-VN" sz="36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3600" b="1" dirty="0">
                <a:latin typeface="Times New Roman" panose="02020603050405020304" charset="0"/>
                <a:cs typeface="Times New Roman" panose="02020603050405020304" charset="0"/>
              </a:rPr>
              <a:t>Nghe – viết đoạn 3 của bài </a:t>
            </a:r>
            <a:r>
              <a:rPr lang="vi-VN" sz="3600" b="1" i="1" dirty="0">
                <a:latin typeface="Times New Roman" panose="02020603050405020304" charset="0"/>
                <a:cs typeface="Times New Roman" panose="02020603050405020304" charset="0"/>
              </a:rPr>
              <a:t>Mùi thơm của hoa toả ra từ đâu?</a:t>
            </a:r>
            <a:r>
              <a:rPr lang="vi-VN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sz="3600" b="1" i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6627" y="406577"/>
            <a:ext cx="97853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charset="0"/>
                <a:cs typeface="Times New Roman" panose="02020603050405020304" charset="0"/>
              </a:rPr>
              <a:t>Viết</a:t>
            </a:r>
            <a:endParaRPr lang="en-US" sz="3600" b="1" dirty="0" err="1" smtClean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670347" y="4416421"/>
            <a:ext cx="171386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US" sz="2800" b="1" smtClean="0">
                <a:latin typeface="Times New Roman" panose="02020603050405020304" charset="0"/>
                <a:cs typeface="Times New Roman" panose="02020603050405020304" charset="0"/>
              </a:rPr>
              <a:t>ánh cổng</a:t>
            </a:r>
            <a:endParaRPr lang="en-US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23782" y="4393552"/>
            <a:ext cx="14173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charset="0"/>
                <a:cs typeface="Times New Roman" panose="02020603050405020304" charset="0"/>
              </a:rPr>
              <a:t>x</a:t>
            </a:r>
            <a:r>
              <a:rPr lang="en-US" sz="2800" b="1" smtClean="0">
                <a:latin typeface="Times New Roman" panose="02020603050405020304" charset="0"/>
                <a:cs typeface="Times New Roman" panose="02020603050405020304" charset="0"/>
              </a:rPr>
              <a:t>âu kim</a:t>
            </a:r>
            <a:endParaRPr lang="en-US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6627" y="933562"/>
            <a:ext cx="41935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latin typeface="Times New Roman" panose="02020603050405020304" charset="0"/>
                <a:cs typeface="Times New Roman" panose="02020603050405020304" charset="0"/>
              </a:rPr>
              <a:t>b) Chọn </a:t>
            </a:r>
            <a:r>
              <a:rPr lang="en-US" sz="2800" b="1">
                <a:latin typeface="Times New Roman" panose="02020603050405020304" charset="0"/>
                <a:cs typeface="Times New Roman" panose="02020603050405020304" charset="0"/>
              </a:rPr>
              <a:t>từ ngữ viết đúng. 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67497"/>
            <a:ext cx="714375" cy="714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6627" y="406577"/>
            <a:ext cx="8013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</a:rPr>
              <a:t>Viết</a:t>
            </a:r>
            <a:endParaRPr lang="en-US" sz="2800" b="1" dirty="0" err="1" smtClean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36161" y="5370612"/>
            <a:ext cx="481076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mtClean="0">
                <a:latin typeface="Times New Roman" panose="02020603050405020304" charset="0"/>
                <a:cs typeface="Times New Roman" panose="02020603050405020304" charset="0"/>
              </a:rPr>
              <a:t>Chép </a:t>
            </a:r>
            <a:r>
              <a:rPr lang="en-US" sz="2800" b="1">
                <a:latin typeface="Times New Roman" panose="02020603050405020304" charset="0"/>
                <a:cs typeface="Times New Roman" panose="02020603050405020304" charset="0"/>
              </a:rPr>
              <a:t>từ ngữ </a:t>
            </a:r>
            <a:r>
              <a:rPr lang="en-US" sz="2800" b="1" smtClean="0">
                <a:latin typeface="Times New Roman" panose="02020603050405020304" charset="0"/>
                <a:cs typeface="Times New Roman" panose="02020603050405020304" charset="0"/>
              </a:rPr>
              <a:t>tìm được vào vở. </a:t>
            </a:r>
            <a:endParaRPr lang="en-US" sz="2800" b="1" smtClean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86" y="2885120"/>
            <a:ext cx="1462832" cy="12053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149" y="2423677"/>
            <a:ext cx="927717" cy="19293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507" y="2676575"/>
            <a:ext cx="1498404" cy="155697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753" y="2595179"/>
            <a:ext cx="1504641" cy="1677559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567055" y="2377440"/>
            <a:ext cx="1903095" cy="2560320"/>
          </a:xfrm>
          <a:prstGeom prst="roundRect">
            <a:avLst/>
          </a:prstGeom>
          <a:noFill/>
          <a:ln>
            <a:solidFill>
              <a:srgbClr val="009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656438" y="2377724"/>
            <a:ext cx="1737360" cy="2560320"/>
          </a:xfrm>
          <a:prstGeom prst="roundRect">
            <a:avLst/>
          </a:prstGeom>
          <a:noFill/>
          <a:ln>
            <a:solidFill>
              <a:srgbClr val="009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745651" y="2377724"/>
            <a:ext cx="1737360" cy="2560320"/>
          </a:xfrm>
          <a:prstGeom prst="roundRect">
            <a:avLst/>
          </a:prstGeom>
          <a:noFill/>
          <a:ln>
            <a:solidFill>
              <a:srgbClr val="009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834864" y="2377724"/>
            <a:ext cx="1734442" cy="2560320"/>
          </a:xfrm>
          <a:prstGeom prst="roundRect">
            <a:avLst/>
          </a:prstGeom>
          <a:noFill/>
          <a:ln>
            <a:solidFill>
              <a:srgbClr val="009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46330" y="4408767"/>
            <a:ext cx="13779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sz="2800" b="1" smtClean="0">
                <a:latin typeface="Times New Roman" panose="02020603050405020304" charset="0"/>
                <a:cs typeface="Times New Roman" panose="02020603050405020304" charset="0"/>
              </a:rPr>
              <a:t>hổi cèn</a:t>
            </a:r>
            <a:endParaRPr lang="en-US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06736" y="4399228"/>
            <a:ext cx="12585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US" sz="2800" b="1" smtClean="0">
                <a:latin typeface="Times New Roman" panose="02020603050405020304" charset="0"/>
                <a:cs typeface="Times New Roman" panose="02020603050405020304" charset="0"/>
              </a:rPr>
              <a:t>ầm cờ</a:t>
            </a:r>
            <a:endParaRPr lang="en-US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54" y="1385186"/>
            <a:ext cx="1888692" cy="865239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 rot="18746239">
            <a:off x="649571" y="2645795"/>
            <a:ext cx="182880" cy="405008"/>
          </a:xfrm>
          <a:prstGeom prst="downArrow">
            <a:avLst/>
          </a:prstGeom>
          <a:solidFill>
            <a:srgbClr val="458D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62610" y="4406900"/>
            <a:ext cx="1942465" cy="601980"/>
          </a:xfrm>
          <a:prstGeom prst="ellipse">
            <a:avLst/>
          </a:prstGeom>
          <a:noFill/>
          <a:ln w="38100">
            <a:solidFill>
              <a:srgbClr val="009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2754228" y="4353683"/>
            <a:ext cx="1741962" cy="584996"/>
          </a:xfrm>
          <a:prstGeom prst="ellipse">
            <a:avLst/>
          </a:prstGeom>
          <a:noFill/>
          <a:ln w="38100">
            <a:solidFill>
              <a:srgbClr val="009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6827344" y="4353048"/>
            <a:ext cx="1741962" cy="584996"/>
          </a:xfrm>
          <a:prstGeom prst="ellipse">
            <a:avLst/>
          </a:prstGeom>
          <a:noFill/>
          <a:ln w="38100">
            <a:solidFill>
              <a:srgbClr val="009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13" grpId="0"/>
      <p:bldP spid="23" grpId="0" bldLvl="0" animBg="1"/>
      <p:bldP spid="24" grpId="0" animBg="1"/>
      <p:bldP spid="25" grpId="0" animBg="1"/>
      <p:bldP spid="26" grpId="0" animBg="1"/>
      <p:bldP spid="29" grpId="0"/>
      <p:bldP spid="30" grpId="0"/>
      <p:bldP spid="8" grpId="0" animBg="1"/>
      <p:bldP spid="9" grpId="0" bldLvl="0" animBg="1"/>
      <p:bldP spid="31" grpId="0" bldLvl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56425"/>
            <a:ext cx="714375" cy="714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8792" y="1293699"/>
            <a:ext cx="725170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Times New Roman" panose="02020603050405020304" charset="0"/>
                <a:cs typeface="Times New Roman" panose="02020603050405020304" charset="0"/>
              </a:rPr>
              <a:t>a) Nghe kể từng đoạn câu chuyện và</a:t>
            </a:r>
            <a:endParaRPr lang="en-US" sz="36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600" b="1">
                <a:latin typeface="Times New Roman" panose="02020603050405020304" charset="0"/>
                <a:cs typeface="Times New Roman" panose="02020603050405020304" charset="0"/>
              </a:rPr>
              <a:t> trả lời câu hỏi. </a:t>
            </a:r>
            <a:endParaRPr lang="en-US" sz="3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6627" y="406576"/>
            <a:ext cx="2265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charset="0"/>
                <a:cs typeface="Times New Roman" panose="02020603050405020304" charset="0"/>
              </a:rPr>
              <a:t>Nghe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–</a:t>
            </a:r>
            <a:r>
              <a:rPr lang="en-US" sz="36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latin typeface="Times New Roman" panose="02020603050405020304" charset="0"/>
                <a:cs typeface="Times New Roman" panose="02020603050405020304" charset="0"/>
              </a:rPr>
              <a:t>nói</a:t>
            </a:r>
            <a:endParaRPr lang="en-US" sz="3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969" y="1112719"/>
            <a:ext cx="2969924" cy="24910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428" y="1193577"/>
            <a:ext cx="3101390" cy="25383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413" y="3731936"/>
            <a:ext cx="2672468" cy="26072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703" y="3833501"/>
            <a:ext cx="2611895" cy="25057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0955" y="595321"/>
            <a:ext cx="657034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76C1"/>
                </a:solidFill>
                <a:latin typeface="Times New Roman" panose="02020603050405020304" charset="0"/>
                <a:cs typeface="Times New Roman" panose="02020603050405020304" charset="0"/>
              </a:rPr>
              <a:t>Bộ lông rực rỡ của chim thiên đường </a:t>
            </a:r>
            <a:endParaRPr lang="vi-VN" sz="3200" b="1" dirty="0">
              <a:solidFill>
                <a:srgbClr val="0076C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70" y="984596"/>
            <a:ext cx="6723271" cy="5636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88425" y="637231"/>
            <a:ext cx="736727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i="1" dirty="0">
                <a:solidFill>
                  <a:srgbClr val="0076C1"/>
                </a:solidFill>
                <a:latin typeface="Times New Roman" panose="02020603050405020304" charset="0"/>
                <a:cs typeface="Times New Roman" panose="02020603050405020304" charset="0"/>
              </a:rPr>
              <a:t>Bộ lông rực rỡ của chim thiên đường</a:t>
            </a:r>
            <a:r>
              <a:rPr lang="vi-VN" sz="3600" dirty="0">
                <a:solidFill>
                  <a:srgbClr val="0076C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sz="3600" b="1" i="1" dirty="0">
              <a:solidFill>
                <a:srgbClr val="0076C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72" y="907138"/>
            <a:ext cx="6868743" cy="58673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1235" y="668981"/>
            <a:ext cx="832548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solidFill>
                  <a:srgbClr val="0076C1"/>
                </a:solidFill>
                <a:latin typeface="Times New Roman" panose="02020603050405020304" charset="0"/>
                <a:cs typeface="Times New Roman" panose="02020603050405020304" charset="0"/>
              </a:rPr>
              <a:t>Bộ lông rực rỡ của chim thiên đường</a:t>
            </a:r>
            <a:r>
              <a:rPr lang="vi-VN" sz="4000" dirty="0">
                <a:solidFill>
                  <a:srgbClr val="0076C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sz="4000" b="1" dirty="0">
              <a:solidFill>
                <a:srgbClr val="0076C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530" y="860136"/>
            <a:ext cx="6238845" cy="54818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88425" y="585796"/>
            <a:ext cx="736727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0076C1"/>
                </a:solidFill>
                <a:latin typeface="Times New Roman" panose="02020603050405020304" charset="0"/>
                <a:cs typeface="Times New Roman" panose="02020603050405020304" charset="0"/>
              </a:rPr>
              <a:t>Bộ lông rực rỡ của chim thiên đường</a:t>
            </a:r>
            <a:r>
              <a:rPr lang="vi-VN" sz="3600" dirty="0">
                <a:solidFill>
                  <a:srgbClr val="0076C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sz="3600" b="1" dirty="0">
              <a:solidFill>
                <a:srgbClr val="0076C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94" y="984596"/>
            <a:ext cx="5931436" cy="58237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5700" y="522931"/>
            <a:ext cx="736727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0076C1"/>
                </a:solidFill>
                <a:latin typeface="Times New Roman" panose="02020603050405020304" charset="0"/>
                <a:cs typeface="Times New Roman" panose="02020603050405020304" charset="0"/>
              </a:rPr>
              <a:t>Bộ lông rực rỡ của chim thiên đường</a:t>
            </a:r>
            <a:r>
              <a:rPr lang="vi-VN" sz="3600" dirty="0">
                <a:solidFill>
                  <a:srgbClr val="0076C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sz="3600" b="1" dirty="0">
              <a:solidFill>
                <a:srgbClr val="0076C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632" y="1048726"/>
            <a:ext cx="5560815" cy="4662228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757611" y="5510255"/>
            <a:ext cx="471055" cy="47105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  <a:endParaRPr lang="en-US" sz="3200" b="1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84362" y="5593382"/>
            <a:ext cx="708723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latin typeface="Times New Roman" panose="02020603050405020304" charset="0"/>
                <a:cs typeface="Times New Roman" panose="02020603050405020304" charset="0"/>
              </a:rPr>
              <a:t>Thiên đường trao cho </a:t>
            </a:r>
            <a:r>
              <a:rPr lang="vi-VN" sz="3200" b="1" smtClean="0">
                <a:latin typeface="Times New Roman" panose="02020603050405020304" charset="0"/>
                <a:cs typeface="Times New Roman" panose="02020603050405020304" charset="0"/>
              </a:rPr>
              <a:t>ai</a:t>
            </a:r>
            <a:r>
              <a:rPr lang="en-US" sz="3200" b="1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3200" b="1" smtClean="0">
                <a:latin typeface="Times New Roman" panose="02020603050405020304" charset="0"/>
                <a:cs typeface="Times New Roman" panose="02020603050405020304" charset="0"/>
              </a:rPr>
              <a:t>chiếc </a:t>
            </a:r>
            <a:r>
              <a:rPr lang="vi-VN" sz="3200" b="1">
                <a:latin typeface="Times New Roman" panose="02020603050405020304" charset="0"/>
                <a:cs typeface="Times New Roman" panose="02020603050405020304" charset="0"/>
              </a:rPr>
              <a:t>lá sồi đỏ</a:t>
            </a:r>
            <a:r>
              <a:rPr lang="vi-VN" sz="3200" b="1" smtClean="0"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9010" y="678506"/>
            <a:ext cx="816610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i="1" dirty="0">
                <a:solidFill>
                  <a:srgbClr val="0076C1"/>
                </a:solidFill>
                <a:latin typeface="Times New Roman" panose="02020603050405020304" charset="0"/>
                <a:cs typeface="Times New Roman" panose="02020603050405020304" charset="0"/>
              </a:rPr>
              <a:t>Bộ lông rực rỡ của chim thiên đường</a:t>
            </a:r>
            <a:r>
              <a:rPr lang="vi-VN" sz="4000" dirty="0">
                <a:solidFill>
                  <a:srgbClr val="0076C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sz="4000" b="1" i="1" dirty="0">
              <a:solidFill>
                <a:srgbClr val="0076C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" y="-156210"/>
            <a:ext cx="913447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5320" y="984250"/>
            <a:ext cx="239776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Bài</a:t>
            </a:r>
            <a:endParaRPr lang="en-US" sz="4400" b="1" dirty="0" smtClean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44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25B</a:t>
            </a:r>
            <a:endParaRPr lang="en-US" sz="4400" b="1" dirty="0" smtClean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3695" y="2592070"/>
            <a:ext cx="819912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bông</a:t>
            </a:r>
            <a:endParaRPr lang="en-US" sz="80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hoa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thơm</a:t>
            </a:r>
            <a:endParaRPr lang="en-US" sz="8000" b="1" dirty="0" err="1" smtClean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659" y="1157689"/>
            <a:ext cx="5328041" cy="4551295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199856" y="5690358"/>
            <a:ext cx="471055" cy="47105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endParaRPr lang="en-US" sz="32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05389" y="5708984"/>
            <a:ext cx="617410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latin typeface="Times New Roman" panose="02020603050405020304" charset="0"/>
                <a:cs typeface="Times New Roman" panose="02020603050405020304" charset="0"/>
              </a:rPr>
              <a:t>Thiên đường cho ai </a:t>
            </a:r>
            <a:r>
              <a:rPr lang="vi-VN" sz="3200" b="1" smtClean="0">
                <a:latin typeface="Times New Roman" panose="02020603050405020304" charset="0"/>
                <a:cs typeface="Times New Roman" panose="02020603050405020304" charset="0"/>
              </a:rPr>
              <a:t>cành</a:t>
            </a:r>
            <a:r>
              <a:rPr lang="en-US" sz="3200" b="1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3200" b="1" smtClean="0">
                <a:latin typeface="Times New Roman" panose="02020603050405020304" charset="0"/>
                <a:cs typeface="Times New Roman" panose="02020603050405020304" charset="0"/>
              </a:rPr>
              <a:t>hoa </a:t>
            </a:r>
            <a:r>
              <a:rPr lang="vi-VN" sz="3200" b="1">
                <a:latin typeface="Times New Roman" panose="02020603050405020304" charset="0"/>
                <a:cs typeface="Times New Roman" panose="02020603050405020304" charset="0"/>
              </a:rPr>
              <a:t>lau? </a:t>
            </a:r>
            <a:endParaRPr 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05670" y="522931"/>
            <a:ext cx="657034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i="1" dirty="0">
                <a:solidFill>
                  <a:srgbClr val="0076C1"/>
                </a:solidFill>
                <a:latin typeface="Times New Roman" panose="02020603050405020304" charset="0"/>
                <a:cs typeface="Times New Roman" panose="02020603050405020304" charset="0"/>
              </a:rPr>
              <a:t>Bộ lông rực rỡ của chim thiên đường</a:t>
            </a:r>
            <a:r>
              <a:rPr lang="vi-VN" sz="3200" b="1" dirty="0">
                <a:solidFill>
                  <a:srgbClr val="0076C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sz="3200" b="1" i="1" dirty="0">
              <a:solidFill>
                <a:srgbClr val="0076C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636" y="1123659"/>
            <a:ext cx="5074403" cy="4458716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31529" y="5236183"/>
            <a:ext cx="471055" cy="47105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endParaRPr lang="en-US" sz="32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2610" y="5582373"/>
            <a:ext cx="74148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>
                <a:latin typeface="Times New Roman" panose="02020603050405020304" charset="0"/>
                <a:cs typeface="Times New Roman" panose="02020603050405020304" charset="0"/>
              </a:rPr>
              <a:t>Thiên đường làm những </a:t>
            </a:r>
            <a:r>
              <a:rPr lang="vi-VN" sz="2800" b="1" smtClean="0"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2800" b="1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2800" b="1" smtClean="0">
                <a:latin typeface="Times New Roman" panose="02020603050405020304" charset="0"/>
                <a:cs typeface="Times New Roman" panose="02020603050405020304" charset="0"/>
              </a:rPr>
              <a:t>giúp </a:t>
            </a:r>
            <a:r>
              <a:rPr lang="vi-VN" sz="2800" b="1">
                <a:latin typeface="Times New Roman" panose="02020603050405020304" charset="0"/>
                <a:cs typeface="Times New Roman" panose="02020603050405020304" charset="0"/>
              </a:rPr>
              <a:t>chim mai hoa? </a:t>
            </a:r>
            <a:endParaRPr lang="en-US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4170" y="522931"/>
            <a:ext cx="669734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76C1"/>
                </a:solidFill>
                <a:latin typeface="Times New Roman" panose="02020603050405020304" charset="0"/>
                <a:cs typeface="Times New Roman" panose="02020603050405020304" charset="0"/>
              </a:rPr>
              <a:t>Bộ lông rực rỡ của chim thiên đường </a:t>
            </a:r>
            <a:endParaRPr lang="en-US" sz="3200" b="1" dirty="0">
              <a:solidFill>
                <a:srgbClr val="0076C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260" y="978535"/>
            <a:ext cx="6847840" cy="4664075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691515" y="5306695"/>
            <a:ext cx="678815" cy="47117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4</a:t>
            </a:r>
            <a:endParaRPr lang="en-US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70330" y="5227320"/>
            <a:ext cx="880491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latin typeface="Times New Roman" panose="02020603050405020304" charset="0"/>
                <a:cs typeface="Times New Roman" panose="02020603050405020304" charset="0"/>
              </a:rPr>
              <a:t>Bầy chim đã làm gì giúp thiên</a:t>
            </a:r>
            <a:r>
              <a:rPr lang="en-US" altLang="vi-VN" sz="32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3200" b="1">
                <a:latin typeface="Times New Roman" panose="02020603050405020304" charset="0"/>
                <a:cs typeface="Times New Roman" panose="02020603050405020304" charset="0"/>
              </a:rPr>
              <a:t>đường </a:t>
            </a:r>
            <a:endParaRPr lang="vi-VN" sz="32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vi-VN" sz="3200" b="1">
                <a:latin typeface="Times New Roman" panose="02020603050405020304" charset="0"/>
                <a:cs typeface="Times New Roman" panose="02020603050405020304" charset="0"/>
              </a:rPr>
              <a:t>khi mùa đông về? </a:t>
            </a:r>
            <a:endParaRPr 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8685" y="523240"/>
            <a:ext cx="8323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6C1"/>
                </a:solidFill>
                <a:latin typeface="Times New Roman" panose="02020603050405020304" charset="0"/>
                <a:cs typeface="Times New Roman" panose="02020603050405020304" charset="0"/>
              </a:rPr>
              <a:t>Bộ lông rực rỡ của chim thiên đường</a:t>
            </a:r>
            <a:r>
              <a:rPr lang="vi-VN" sz="3200" dirty="0">
                <a:solidFill>
                  <a:srgbClr val="0076C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sz="3200" b="1" dirty="0">
              <a:solidFill>
                <a:srgbClr val="0076C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56425"/>
            <a:ext cx="714375" cy="7143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6627" y="406576"/>
            <a:ext cx="2265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charset="0"/>
                <a:cs typeface="Times New Roman" panose="02020603050405020304" charset="0"/>
              </a:rPr>
              <a:t>Nghe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–</a:t>
            </a:r>
            <a:r>
              <a:rPr lang="en-US" sz="36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latin typeface="Times New Roman" panose="02020603050405020304" charset="0"/>
                <a:cs typeface="Times New Roman" panose="02020603050405020304" charset="0"/>
              </a:rPr>
              <a:t>nói</a:t>
            </a:r>
            <a:endParaRPr lang="en-US" sz="3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6627" y="992985"/>
            <a:ext cx="57581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Times New Roman" panose="02020603050405020304" charset="0"/>
                <a:cs typeface="Times New Roman" panose="02020603050405020304" charset="0"/>
              </a:rPr>
              <a:t>b) Kể một đoạn câu chuyện. </a:t>
            </a:r>
            <a:endParaRPr lang="en-US" sz="36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122" y="978411"/>
            <a:ext cx="4750485" cy="4664265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642055" y="5369110"/>
            <a:ext cx="471055" cy="47105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4</a:t>
            </a:r>
            <a:endParaRPr lang="en-US" sz="32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00835" y="5368925"/>
            <a:ext cx="63246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latin typeface="Times New Roman" panose="02020603050405020304" charset="0"/>
                <a:cs typeface="Times New Roman" panose="02020603050405020304" charset="0"/>
              </a:rPr>
              <a:t>Bầy chim đã làm gì giúp thiên</a:t>
            </a:r>
            <a:br>
              <a:rPr lang="vi-VN" sz="32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vi-VN" sz="3200" b="1">
                <a:latin typeface="Times New Roman" panose="02020603050405020304" charset="0"/>
                <a:cs typeface="Times New Roman" panose="02020603050405020304" charset="0"/>
              </a:rPr>
              <a:t>đường khi mùa đông về? </a:t>
            </a:r>
            <a:endParaRPr lang="vi-VN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8225" y="637231"/>
            <a:ext cx="736727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0076C1"/>
                </a:solidFill>
                <a:latin typeface="Times New Roman" panose="02020603050405020304" charset="0"/>
                <a:cs typeface="Times New Roman" panose="02020603050405020304" charset="0"/>
              </a:rPr>
              <a:t>Bộ lông rực rỡ của chim thiên đường </a:t>
            </a:r>
            <a:endParaRPr lang="en-US" sz="3600" b="1" dirty="0">
              <a:solidFill>
                <a:srgbClr val="0076C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8" y="67497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3044" y="390189"/>
            <a:ext cx="2497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Nghe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–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nói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0715" y="1111250"/>
            <a:ext cx="103270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latin typeface="Times New Roman" panose="02020603050405020304" charset="0"/>
                <a:cs typeface="Times New Roman" panose="02020603050405020304" charset="0"/>
              </a:rPr>
              <a:t>Nói tên các bông hoa có hương thơm em biết. </a:t>
            </a:r>
            <a:endParaRPr lang="vi-VN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17" y="1708743"/>
            <a:ext cx="2340862" cy="28166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210" y="1777971"/>
            <a:ext cx="1727754" cy="26485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124" y="1777971"/>
            <a:ext cx="2333752" cy="26782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4349" y="4837474"/>
            <a:ext cx="217360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9F4F"/>
                </a:solidFill>
                <a:latin typeface="Times New Roman" panose="02020603050405020304" charset="0"/>
                <a:cs typeface="Times New Roman" panose="02020603050405020304" charset="0"/>
              </a:rPr>
              <a:t>h</a:t>
            </a:r>
            <a:r>
              <a:rPr lang="en-US" sz="4000" b="1" smtClean="0">
                <a:solidFill>
                  <a:srgbClr val="009F4F"/>
                </a:solidFill>
                <a:latin typeface="Times New Roman" panose="02020603050405020304" charset="0"/>
                <a:cs typeface="Times New Roman" panose="02020603050405020304" charset="0"/>
              </a:rPr>
              <a:t>oa hồng</a:t>
            </a:r>
            <a:endParaRPr lang="en-US" sz="4000" b="1">
              <a:solidFill>
                <a:srgbClr val="009F4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69223" y="4837474"/>
            <a:ext cx="180594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9F4F"/>
                </a:solidFill>
                <a:latin typeface="Times New Roman" panose="02020603050405020304" charset="0"/>
                <a:cs typeface="Times New Roman" panose="02020603050405020304" charset="0"/>
              </a:rPr>
              <a:t>h</a:t>
            </a:r>
            <a:r>
              <a:rPr lang="en-US" sz="4000" b="1" smtClean="0">
                <a:solidFill>
                  <a:srgbClr val="009F4F"/>
                </a:solidFill>
                <a:latin typeface="Times New Roman" panose="02020603050405020304" charset="0"/>
                <a:cs typeface="Times New Roman" panose="02020603050405020304" charset="0"/>
              </a:rPr>
              <a:t>oa sen</a:t>
            </a:r>
            <a:endParaRPr lang="en-US" sz="4000" b="1">
              <a:solidFill>
                <a:srgbClr val="009F4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94715" y="4837474"/>
            <a:ext cx="189103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9F4F"/>
                </a:solidFill>
                <a:latin typeface="Times New Roman" panose="02020603050405020304" charset="0"/>
                <a:cs typeface="Times New Roman" panose="02020603050405020304" charset="0"/>
              </a:rPr>
              <a:t>h</a:t>
            </a:r>
            <a:r>
              <a:rPr lang="en-US" sz="4000" b="1" smtClean="0">
                <a:solidFill>
                  <a:srgbClr val="009F4F"/>
                </a:solidFill>
                <a:latin typeface="Times New Roman" panose="02020603050405020304" charset="0"/>
                <a:cs typeface="Times New Roman" panose="02020603050405020304" charset="0"/>
              </a:rPr>
              <a:t>oa huệ</a:t>
            </a:r>
            <a:endParaRPr lang="en-US" sz="4000" b="1">
              <a:solidFill>
                <a:srgbClr val="009F4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0" y="408305"/>
            <a:ext cx="3571875" cy="32518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65" y="408305"/>
            <a:ext cx="3328670" cy="3251835"/>
          </a:xfrm>
          <a:prstGeom prst="rect">
            <a:avLst/>
          </a:prstGeom>
        </p:spPr>
      </p:pic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909320" y="3835400"/>
            <a:ext cx="2437130" cy="2635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4135" y="3997325"/>
            <a:ext cx="4079875" cy="2473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2125" y="1631950"/>
            <a:ext cx="3860800" cy="32708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630" y="742950"/>
            <a:ext cx="3319780" cy="53727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2460" y="532130"/>
            <a:ext cx="3103245" cy="28962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5210" y="532130"/>
            <a:ext cx="3168650" cy="2771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" y="3750310"/>
            <a:ext cx="3225165" cy="2469515"/>
          </a:xfrm>
          <a:prstGeom prst="rect">
            <a:avLst/>
          </a:prstGeom>
        </p:spPr>
      </p:pic>
      <p:pic>
        <p:nvPicPr>
          <p:cNvPr id="101" name="Picture 100"/>
          <p:cNvPicPr/>
          <p:nvPr/>
        </p:nvPicPr>
        <p:blipFill>
          <a:blip r:embed="rId4"/>
          <a:stretch>
            <a:fillRect/>
          </a:stretch>
        </p:blipFill>
        <p:spPr>
          <a:xfrm>
            <a:off x="4855210" y="3594100"/>
            <a:ext cx="3317240" cy="2625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218" y="2183322"/>
            <a:ext cx="1943129" cy="14640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09" y="3362106"/>
            <a:ext cx="5144084" cy="31758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67497"/>
            <a:ext cx="714375" cy="71437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52199" y="406578"/>
            <a:ext cx="77533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 err="1" smtClean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48" y="1985856"/>
            <a:ext cx="1524961" cy="13762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00026" y="800877"/>
            <a:ext cx="675576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Mùi thơm của hoa toả ra từ đâu?</a:t>
            </a:r>
            <a:r>
              <a:rPr lang="vi-VN" sz="2800" b="1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vi-VN" sz="2800" b="1" dirty="0">
              <a:solidFill>
                <a:srgbClr val="00B0F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4220" y="1513709"/>
            <a:ext cx="45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3540" y="1513840"/>
            <a:ext cx="8230870" cy="19392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vi-VN" sz="2800" b="1" dirty="0">
                <a:latin typeface="Times New Roman" panose="02020603050405020304" charset="0"/>
                <a:cs typeface="Times New Roman" panose="02020603050405020304" charset="0"/>
              </a:rPr>
              <a:t>1. Nhiều loài hoa có mùi thơm. Hoa lan </a:t>
            </a:r>
            <a:r>
              <a:rPr lang="vi-VN" sz="2800" b="1" dirty="0" smtClean="0">
                <a:latin typeface="Times New Roman" panose="02020603050405020304" charset="0"/>
                <a:cs typeface="Times New Roman" panose="02020603050405020304" charset="0"/>
              </a:rPr>
              <a:t>thơm</a:t>
            </a:r>
            <a:r>
              <a:rPr lang="en-US" sz="2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2800" b="1" dirty="0" smtClean="0">
                <a:latin typeface="Times New Roman" panose="02020603050405020304" charset="0"/>
                <a:cs typeface="Times New Roman" panose="02020603050405020304" charset="0"/>
              </a:rPr>
              <a:t>ngát</a:t>
            </a:r>
            <a:r>
              <a:rPr lang="vi-VN" sz="2800" b="1" dirty="0">
                <a:latin typeface="Times New Roman" panose="02020603050405020304" charset="0"/>
                <a:cs typeface="Times New Roman" panose="02020603050405020304" charset="0"/>
              </a:rPr>
              <a:t>,</a:t>
            </a:r>
            <a:br>
              <a:rPr lang="vi-VN" sz="2800" b="1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vi-VN" sz="2800" b="1" dirty="0">
                <a:latin typeface="Times New Roman" panose="02020603050405020304" charset="0"/>
                <a:cs typeface="Times New Roman" panose="02020603050405020304" charset="0"/>
              </a:rPr>
              <a:t>hoa bưởi thơm lừng, hoa cau thơm </a:t>
            </a:r>
            <a:r>
              <a:rPr lang="vi-VN" sz="2800" b="1" dirty="0" smtClean="0">
                <a:latin typeface="Times New Roman" panose="02020603050405020304" charset="0"/>
                <a:cs typeface="Times New Roman" panose="02020603050405020304" charset="0"/>
              </a:rPr>
              <a:t>thoang</a:t>
            </a:r>
            <a:r>
              <a:rPr lang="en-US" sz="2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2800" b="1" dirty="0" smtClean="0">
                <a:latin typeface="Times New Roman" panose="02020603050405020304" charset="0"/>
                <a:cs typeface="Times New Roman" panose="02020603050405020304" charset="0"/>
              </a:rPr>
              <a:t>thoảng</a:t>
            </a:r>
            <a:r>
              <a:rPr lang="vi-VN" sz="2800" b="1" dirty="0">
                <a:latin typeface="Times New Roman" panose="02020603050405020304" charset="0"/>
                <a:cs typeface="Times New Roman" panose="02020603050405020304" charset="0"/>
              </a:rPr>
              <a:t>, hoa dạ hương thơm ngào ngạt… 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3449" y="3122466"/>
            <a:ext cx="7249692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vi-VN" sz="2800" b="1" dirty="0">
                <a:latin typeface="Times New Roman" panose="02020603050405020304" charset="0"/>
                <a:cs typeface="Times New Roman" panose="02020603050405020304" charset="0"/>
              </a:rPr>
              <a:t>2. Chỉ một số ít loài hoa mùi thơm toả ra từ cánh </a:t>
            </a:r>
            <a:r>
              <a:rPr lang="vi-VN" sz="2800" b="1" dirty="0" smtClean="0">
                <a:latin typeface="Times New Roman" panose="02020603050405020304" charset="0"/>
                <a:cs typeface="Times New Roman" panose="02020603050405020304" charset="0"/>
              </a:rPr>
              <a:t>hoa.</a:t>
            </a:r>
            <a:r>
              <a:rPr lang="en-US" sz="2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2800" b="1" dirty="0" smtClean="0">
                <a:latin typeface="Times New Roman" panose="02020603050405020304" charset="0"/>
                <a:cs typeface="Times New Roman" panose="02020603050405020304" charset="0"/>
              </a:rPr>
              <a:t>Còn </a:t>
            </a:r>
            <a:r>
              <a:rPr lang="vi-VN" sz="2800" b="1" dirty="0">
                <a:latin typeface="Times New Roman" panose="02020603050405020304" charset="0"/>
                <a:cs typeface="Times New Roman" panose="02020603050405020304" charset="0"/>
              </a:rPr>
              <a:t>phần lớn các loài hoa có mùi thơm toả ra từ nhuỵ hoa. 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7370" y="4601845"/>
            <a:ext cx="628015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vi-VN" sz="2800" b="1" dirty="0">
                <a:latin typeface="Times New Roman" panose="02020603050405020304" charset="0"/>
                <a:cs typeface="Times New Roman" panose="02020603050405020304" charset="0"/>
              </a:rPr>
              <a:t>3. Nhiều người thích mùi thơm </a:t>
            </a:r>
            <a:r>
              <a:rPr lang="vi-VN" sz="2800" b="1" dirty="0" smtClean="0"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2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2800" b="1" dirty="0" smtClean="0">
                <a:latin typeface="Times New Roman" panose="02020603050405020304" charset="0"/>
                <a:cs typeface="Times New Roman" panose="02020603050405020304" charset="0"/>
              </a:rPr>
              <a:t>hoa</a:t>
            </a:r>
            <a:r>
              <a:rPr lang="vi-VN" sz="2800" b="1" dirty="0">
                <a:latin typeface="Times New Roman" panose="02020603050405020304" charset="0"/>
                <a:cs typeface="Times New Roman" panose="02020603050405020304" charset="0"/>
              </a:rPr>
              <a:t>. Nhưng ngửi hoa phải đúng </a:t>
            </a:r>
            <a:r>
              <a:rPr lang="vi-VN" sz="2800" b="1" dirty="0" smtClean="0">
                <a:latin typeface="Times New Roman" panose="02020603050405020304" charset="0"/>
                <a:cs typeface="Times New Roman" panose="02020603050405020304" charset="0"/>
              </a:rPr>
              <a:t>cách.</a:t>
            </a:r>
            <a:r>
              <a:rPr lang="en-US" sz="2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2800" b="1" dirty="0" smtClean="0">
                <a:latin typeface="Times New Roman" panose="02020603050405020304" charset="0"/>
                <a:cs typeface="Times New Roman" panose="02020603050405020304" charset="0"/>
              </a:rPr>
              <a:t>Nếu </a:t>
            </a:r>
            <a:r>
              <a:rPr lang="vi-VN" sz="2800" b="1" dirty="0">
                <a:latin typeface="Times New Roman" panose="02020603050405020304" charset="0"/>
                <a:cs typeface="Times New Roman" panose="02020603050405020304" charset="0"/>
              </a:rPr>
              <a:t>để mũi sát bông hoa, một số chất </a:t>
            </a:r>
            <a:r>
              <a:rPr lang="vi-VN" sz="2800" b="1" dirty="0" smtClean="0">
                <a:latin typeface="Times New Roman" panose="02020603050405020304" charset="0"/>
                <a:cs typeface="Times New Roman" panose="02020603050405020304" charset="0"/>
              </a:rPr>
              <a:t>độc</a:t>
            </a:r>
            <a:r>
              <a:rPr lang="en-US" sz="2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2800" b="1" dirty="0" smtClean="0">
                <a:latin typeface="Times New Roman" panose="02020603050405020304" charset="0"/>
                <a:cs typeface="Times New Roman" panose="02020603050405020304" charset="0"/>
              </a:rPr>
              <a:t>có </a:t>
            </a:r>
            <a:r>
              <a:rPr lang="vi-VN" sz="2800" b="1" dirty="0">
                <a:latin typeface="Times New Roman" panose="02020603050405020304" charset="0"/>
                <a:cs typeface="Times New Roman" panose="02020603050405020304" charset="0"/>
              </a:rPr>
              <a:t>thể gây hại cho người. 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88" b="66487"/>
          <a:stretch>
            <a:fillRect/>
          </a:stretch>
        </p:blipFill>
        <p:spPr>
          <a:xfrm>
            <a:off x="666750" y="936625"/>
            <a:ext cx="504190" cy="4927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930" y="1429385"/>
            <a:ext cx="80981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smtClean="0"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en-US" sz="4400" b="1" smtClean="0">
                <a:latin typeface="Times New Roman" panose="02020603050405020304" charset="0"/>
                <a:cs typeface="Times New Roman" panose="02020603050405020304" charset="0"/>
              </a:rPr>
              <a:t>) </a:t>
            </a:r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Đọc từng đoạn </a:t>
            </a:r>
            <a:r>
              <a:rPr lang="en-US" sz="4400" b="1" smtClean="0">
                <a:latin typeface="Times New Roman" panose="02020603050405020304" charset="0"/>
                <a:cs typeface="Times New Roman" panose="02020603050405020304" charset="0"/>
              </a:rPr>
              <a:t>trong </a:t>
            </a:r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nhóm.</a:t>
            </a:r>
            <a:r>
              <a:rPr lang="en-US" sz="44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sz="4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" y="36830"/>
            <a:ext cx="950595" cy="714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2500" y="375920"/>
            <a:ext cx="14827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4400" b="1" dirty="0" err="1" smtClean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218" y="2183322"/>
            <a:ext cx="1943129" cy="14640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09" y="3362106"/>
            <a:ext cx="5144084" cy="31758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67497"/>
            <a:ext cx="714375" cy="71437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52199" y="406578"/>
            <a:ext cx="77533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 err="1" smtClean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48" y="1985856"/>
            <a:ext cx="1524961" cy="13762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00026" y="800877"/>
            <a:ext cx="675576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Mùi thơm của hoa toả ra từ đâu?</a:t>
            </a:r>
            <a:r>
              <a:rPr lang="vi-VN" sz="2800" b="1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vi-VN" sz="2800" b="1" dirty="0">
              <a:solidFill>
                <a:srgbClr val="00B0F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4220" y="1513709"/>
            <a:ext cx="45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3540" y="1513840"/>
            <a:ext cx="8230870" cy="19392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vi-VN" sz="2800" b="1" dirty="0">
                <a:latin typeface="Times New Roman" panose="02020603050405020304" charset="0"/>
                <a:cs typeface="Times New Roman" panose="02020603050405020304" charset="0"/>
              </a:rPr>
              <a:t>1. Nhiều loài hoa có mùi thơm. Hoa lan </a:t>
            </a:r>
            <a:r>
              <a:rPr lang="vi-VN" sz="2800" b="1" dirty="0" smtClean="0">
                <a:latin typeface="Times New Roman" panose="02020603050405020304" charset="0"/>
                <a:cs typeface="Times New Roman" panose="02020603050405020304" charset="0"/>
              </a:rPr>
              <a:t>thơm</a:t>
            </a:r>
            <a:r>
              <a:rPr lang="en-US" sz="2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2800" b="1" dirty="0" smtClean="0">
                <a:latin typeface="Times New Roman" panose="02020603050405020304" charset="0"/>
                <a:cs typeface="Times New Roman" panose="02020603050405020304" charset="0"/>
              </a:rPr>
              <a:t>ngát</a:t>
            </a:r>
            <a:r>
              <a:rPr lang="vi-VN" sz="2800" b="1" dirty="0">
                <a:latin typeface="Times New Roman" panose="02020603050405020304" charset="0"/>
                <a:cs typeface="Times New Roman" panose="02020603050405020304" charset="0"/>
              </a:rPr>
              <a:t>,</a:t>
            </a:r>
            <a:br>
              <a:rPr lang="vi-VN" sz="2800" b="1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vi-VN" sz="2800" b="1" dirty="0">
                <a:latin typeface="Times New Roman" panose="02020603050405020304" charset="0"/>
                <a:cs typeface="Times New Roman" panose="02020603050405020304" charset="0"/>
              </a:rPr>
              <a:t>hoa bưởi thơm lừng, hoa cau thơm </a:t>
            </a:r>
            <a:r>
              <a:rPr lang="vi-VN" sz="2800" b="1" dirty="0" smtClean="0">
                <a:latin typeface="Times New Roman" panose="02020603050405020304" charset="0"/>
                <a:cs typeface="Times New Roman" panose="02020603050405020304" charset="0"/>
              </a:rPr>
              <a:t>thoang</a:t>
            </a:r>
            <a:r>
              <a:rPr lang="en-US" sz="2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2800" b="1" dirty="0" smtClean="0">
                <a:latin typeface="Times New Roman" panose="02020603050405020304" charset="0"/>
                <a:cs typeface="Times New Roman" panose="02020603050405020304" charset="0"/>
              </a:rPr>
              <a:t>thoảng</a:t>
            </a:r>
            <a:r>
              <a:rPr lang="vi-VN" sz="2800" b="1" dirty="0">
                <a:latin typeface="Times New Roman" panose="02020603050405020304" charset="0"/>
                <a:cs typeface="Times New Roman" panose="02020603050405020304" charset="0"/>
              </a:rPr>
              <a:t>, hoa dạ hương thơm ngào ngạt… 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3449" y="3122466"/>
            <a:ext cx="7249692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vi-VN" sz="2800" b="1" dirty="0">
                <a:latin typeface="Times New Roman" panose="02020603050405020304" charset="0"/>
                <a:cs typeface="Times New Roman" panose="02020603050405020304" charset="0"/>
              </a:rPr>
              <a:t>2. Chỉ một số ít loài hoa mùi thơm toả ra từ cánh </a:t>
            </a:r>
            <a:r>
              <a:rPr lang="vi-VN" sz="2800" b="1" dirty="0" smtClean="0">
                <a:latin typeface="Times New Roman" panose="02020603050405020304" charset="0"/>
                <a:cs typeface="Times New Roman" panose="02020603050405020304" charset="0"/>
              </a:rPr>
              <a:t>hoa.</a:t>
            </a:r>
            <a:r>
              <a:rPr lang="en-US" sz="2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2800" b="1" dirty="0" smtClean="0">
                <a:latin typeface="Times New Roman" panose="02020603050405020304" charset="0"/>
                <a:cs typeface="Times New Roman" panose="02020603050405020304" charset="0"/>
              </a:rPr>
              <a:t>Còn </a:t>
            </a:r>
            <a:r>
              <a:rPr lang="vi-VN" sz="2800" b="1" dirty="0">
                <a:latin typeface="Times New Roman" panose="02020603050405020304" charset="0"/>
                <a:cs typeface="Times New Roman" panose="02020603050405020304" charset="0"/>
              </a:rPr>
              <a:t>phần lớn các loài hoa có mùi thơm toả ra từ nhuỵ hoa. 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7370" y="4601845"/>
            <a:ext cx="628015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vi-VN" sz="2800" b="1" dirty="0">
                <a:latin typeface="Times New Roman" panose="02020603050405020304" charset="0"/>
                <a:cs typeface="Times New Roman" panose="02020603050405020304" charset="0"/>
              </a:rPr>
              <a:t>3. Nhiều người thích mùi thơm </a:t>
            </a:r>
            <a:r>
              <a:rPr lang="vi-VN" sz="2800" b="1" dirty="0" smtClean="0"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2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2800" b="1" dirty="0" smtClean="0">
                <a:latin typeface="Times New Roman" panose="02020603050405020304" charset="0"/>
                <a:cs typeface="Times New Roman" panose="02020603050405020304" charset="0"/>
              </a:rPr>
              <a:t>hoa</a:t>
            </a:r>
            <a:r>
              <a:rPr lang="vi-VN" sz="2800" b="1" dirty="0">
                <a:latin typeface="Times New Roman" panose="02020603050405020304" charset="0"/>
                <a:cs typeface="Times New Roman" panose="02020603050405020304" charset="0"/>
              </a:rPr>
              <a:t>. Nhưng ngửi hoa phải đúng </a:t>
            </a:r>
            <a:r>
              <a:rPr lang="vi-VN" sz="2800" b="1" dirty="0" smtClean="0">
                <a:latin typeface="Times New Roman" panose="02020603050405020304" charset="0"/>
                <a:cs typeface="Times New Roman" panose="02020603050405020304" charset="0"/>
              </a:rPr>
              <a:t>cách.</a:t>
            </a:r>
            <a:r>
              <a:rPr lang="en-US" sz="2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2800" b="1" dirty="0" smtClean="0">
                <a:latin typeface="Times New Roman" panose="02020603050405020304" charset="0"/>
                <a:cs typeface="Times New Roman" panose="02020603050405020304" charset="0"/>
              </a:rPr>
              <a:t>Nếu </a:t>
            </a:r>
            <a:r>
              <a:rPr lang="vi-VN" sz="2800" b="1" dirty="0">
                <a:latin typeface="Times New Roman" panose="02020603050405020304" charset="0"/>
                <a:cs typeface="Times New Roman" panose="02020603050405020304" charset="0"/>
              </a:rPr>
              <a:t>để mũi sát bông hoa, một số chất </a:t>
            </a:r>
            <a:r>
              <a:rPr lang="vi-VN" sz="2800" b="1" dirty="0" smtClean="0">
                <a:latin typeface="Times New Roman" panose="02020603050405020304" charset="0"/>
                <a:cs typeface="Times New Roman" panose="02020603050405020304" charset="0"/>
              </a:rPr>
              <a:t>độc</a:t>
            </a:r>
            <a:r>
              <a:rPr lang="en-US" sz="2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2800" b="1" dirty="0" smtClean="0">
                <a:latin typeface="Times New Roman" panose="02020603050405020304" charset="0"/>
                <a:cs typeface="Times New Roman" panose="02020603050405020304" charset="0"/>
              </a:rPr>
              <a:t>có </a:t>
            </a:r>
            <a:r>
              <a:rPr lang="vi-VN" sz="2800" b="1" dirty="0">
                <a:latin typeface="Times New Roman" panose="02020603050405020304" charset="0"/>
                <a:cs typeface="Times New Roman" panose="02020603050405020304" charset="0"/>
              </a:rPr>
              <a:t>thể gây hại cho người. 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2087</Words>
  <Application>WPS Presentation</Application>
  <PresentationFormat>On-screen Show (4:3)</PresentationFormat>
  <Paragraphs>131</Paragraphs>
  <Slides>24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2" baseType="lpstr">
      <vt:lpstr>Arial</vt:lpstr>
      <vt:lpstr>SimSun</vt:lpstr>
      <vt:lpstr>Wingdings</vt:lpstr>
      <vt:lpstr>Times New Roman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HuyenTT</dc:creator>
  <cp:lastModifiedBy>X1_Carbon_Gen_6</cp:lastModifiedBy>
  <cp:revision>139</cp:revision>
  <dcterms:created xsi:type="dcterms:W3CDTF">2019-11-27T07:37:00Z</dcterms:created>
  <dcterms:modified xsi:type="dcterms:W3CDTF">2025-03-31T14:28:37Z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8B613B3C8772411193DD30BFB7E6AFF8_13</vt:lpwstr>
  </property>
  <property fmtid="{D5CDD505-2E9C-101B-9397-08002B2CF9AE}" pid="3" name="KSOProductBuildVer">
    <vt:lpwstr>1033-12.2.0.20326</vt:lpwstr>
  </property>
</Properties>
</file>