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9" r:id="rId2"/>
    <p:sldId id="320" r:id="rId3"/>
    <p:sldId id="261" r:id="rId4"/>
    <p:sldId id="294" r:id="rId5"/>
    <p:sldId id="302" r:id="rId6"/>
    <p:sldId id="298" r:id="rId7"/>
    <p:sldId id="303" r:id="rId8"/>
    <p:sldId id="304" r:id="rId9"/>
    <p:sldId id="305" r:id="rId10"/>
    <p:sldId id="268" r:id="rId11"/>
    <p:sldId id="306" r:id="rId12"/>
    <p:sldId id="301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0082D2"/>
    <a:srgbClr val="128ACE"/>
    <a:srgbClr val="009F4F"/>
    <a:srgbClr val="93C571"/>
    <a:srgbClr val="FDEAD2"/>
    <a:srgbClr val="52BE63"/>
    <a:srgbClr val="00D66B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Tpsm4Ty0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24B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037" y="2696663"/>
            <a:ext cx="76899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chuyến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đi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vị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Nghe – viết.  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1802070"/>
            <a:ext cx="706209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vi-VN" sz="2400">
                <a:latin typeface="Arial-SGK-TV" pitchFamily="2" charset="0"/>
                <a:cs typeface="Arial-SGK-TV" pitchFamily="2" charset="0"/>
              </a:rPr>
              <a:t>Khi đi bộ phải mặc quần áo phù hợp với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thời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. Mùa đông, cần mặc ấm. Trước khi đi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bộ,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nên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tập những động tác khởi động.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751" y="180207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078" y="180206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7799" y="1798065"/>
            <a:ext cx="281849" cy="65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4515" y="234953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2246" y="2349535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9490" y="2377242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2271" y="2377242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/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35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Nhìn tranh, thi chọn vần cho ô trống trong câu.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   Viết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một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câu đã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hoàn thành vào vở.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2066451"/>
            <a:ext cx="8267705" cy="3500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090" y="2654092"/>
            <a:ext cx="338051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Buổi ch     , h       ra bờ suối uống nước.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2037" y="2672564"/>
            <a:ext cx="71120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24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351" y="2672564"/>
            <a:ext cx="76662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24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345" y="2066451"/>
            <a:ext cx="1468582" cy="492022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-SGK-TV" pitchFamily="2" charset="0"/>
                <a:cs typeface="Arial-SGK-TV" pitchFamily="2" charset="0"/>
              </a:rPr>
              <a:t>ươu / iêu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4436" y="4949895"/>
            <a:ext cx="338051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Trên cây c    , bầy chim gọi nh     về tổ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2511" y="5340046"/>
            <a:ext cx="71120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24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9160" y="4970500"/>
            <a:ext cx="76662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68220" y="4431833"/>
            <a:ext cx="1468582" cy="492022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/ au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7719" y="2808073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53767" y="2808073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3088" y="5097478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27019" y="5470456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7719" y="246125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˴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6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6627" y="941986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a) Nghe kể từng đoạn câu chuyện và trả lời câu hỏi.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45" y="868257"/>
            <a:ext cx="2665379" cy="2950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02" y="1024835"/>
            <a:ext cx="2805921" cy="2637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0" y="3706419"/>
            <a:ext cx="2670187" cy="27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00" y="3706419"/>
            <a:ext cx="2746489" cy="27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"/>
          <a:stretch/>
        </p:blipFill>
        <p:spPr>
          <a:xfrm>
            <a:off x="1844431" y="781872"/>
            <a:ext cx="5416849" cy="55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0" y="1158090"/>
            <a:ext cx="5471633" cy="51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1" y="1013226"/>
            <a:ext cx="5147496" cy="53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42" y="1114383"/>
            <a:ext cx="5284912" cy="5259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9" y="2633917"/>
            <a:ext cx="152094" cy="27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9" y="1304128"/>
            <a:ext cx="2454995" cy="271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1408617"/>
            <a:ext cx="2584443" cy="242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4" y="3947871"/>
            <a:ext cx="2459423" cy="253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3947871"/>
            <a:ext cx="2529702" cy="251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6141" y="842463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Câu chuyện của măng non</a:t>
            </a:r>
            <a:r>
              <a:rPr lang="en-US" sz="240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8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66" y="663498"/>
            <a:ext cx="4998868" cy="5534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673" y="5966691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Điều gì xảy ra khi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đổ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mưa?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9877" y="5905691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4" y="1686731"/>
            <a:ext cx="8067675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898" y="417697"/>
            <a:ext cx="3419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KHỞI ĐỘNG</a:t>
            </a:r>
            <a:endParaRPr lang="en-US" sz="44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3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66" y="913089"/>
            <a:ext cx="5311280" cy="4992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011" y="5966691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Măng non gặp khó khăn gì? </a:t>
            </a:r>
          </a:p>
        </p:txBody>
      </p:sp>
      <p:sp>
        <p:nvSpPr>
          <p:cNvPr id="6" name="Oval 5"/>
          <p:cNvSpPr/>
          <p:nvPr/>
        </p:nvSpPr>
        <p:spPr>
          <a:xfrm>
            <a:off x="2048477" y="5905691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36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68" y="822075"/>
            <a:ext cx="4721778" cy="4875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958" y="5767221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Măng non làm gì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vượt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qua khó khăn?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27631" y="5753214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0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77" y="628111"/>
            <a:ext cx="4998868" cy="4974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9102" y="5723410"/>
            <a:ext cx="548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-SGK-TV" pitchFamily="2" charset="0"/>
                <a:cs typeface="Arial-SGK-TV" pitchFamily="2" charset="0"/>
              </a:rPr>
              <a:t>Cuộc sống của măng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non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như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thế nào </a:t>
            </a:r>
            <a:endParaRPr lang="en-US" sz="240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2400" smtClean="0">
                <a:latin typeface="Arial-SGK-TV" pitchFamily="2" charset="0"/>
                <a:cs typeface="Arial-SGK-TV" pitchFamily="2" charset="0"/>
              </a:rPr>
              <a:t>từ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khi vươn </a:t>
            </a:r>
            <a:r>
              <a:rPr lang="vi-VN" sz="2400" smtClean="0">
                <a:latin typeface="Arial-SGK-TV" pitchFamily="2" charset="0"/>
                <a:cs typeface="Arial-SGK-TV" pitchFamily="2" charset="0"/>
              </a:rPr>
              <a:t>lênmặt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đất?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02641" y="5672472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04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6627" y="1030122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44" y="1686298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Kể một đoạn câu chuyện. </a:t>
            </a:r>
          </a:p>
        </p:txBody>
      </p:sp>
    </p:spTree>
    <p:extLst>
      <p:ext uri="{BB962C8B-B14F-4D97-AF65-F5344CB8AC3E}">
        <p14:creationId xmlns:p14="http://schemas.microsoft.com/office/powerpoint/2010/main" val="18928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9" y="2633917"/>
            <a:ext cx="152094" cy="27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Nghe – nói</a:t>
            </a:r>
          </a:p>
          <a:p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9" y="1304128"/>
            <a:ext cx="2454995" cy="271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1408617"/>
            <a:ext cx="2584443" cy="242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4" y="3947871"/>
            <a:ext cx="2459423" cy="253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31" y="3947871"/>
            <a:ext cx="2529702" cy="251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6141" y="842463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b="1" i="1" dirty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b="1" i="1" dirty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măng</a:t>
            </a:r>
            <a:r>
              <a:rPr lang="en-US" sz="2400" b="1" i="1" dirty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non</a:t>
            </a:r>
            <a:r>
              <a:rPr lang="en-US" sz="2400" dirty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Nêu lợi ích của hoạt động em yêu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7" y="1743044"/>
            <a:ext cx="2863724" cy="2181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77" y="1767704"/>
            <a:ext cx="2928639" cy="214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15" y="1581244"/>
            <a:ext cx="2745177" cy="224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26" y="3991890"/>
            <a:ext cx="3264774" cy="2413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50" y="4004168"/>
            <a:ext cx="3236293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1" y="948665"/>
            <a:ext cx="7911757" cy="49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9" y="1917692"/>
            <a:ext cx="6646921" cy="415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497" y="551039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82D2"/>
                </a:solidFill>
                <a:latin typeface="Arial-SGK-TV" pitchFamily="2" charset="0"/>
                <a:cs typeface="Arial-SGK-TV" pitchFamily="2" charset="0"/>
              </a:rPr>
              <a:t>Lợi ích của việc đi bộ</a:t>
            </a:r>
            <a:r>
              <a:rPr lang="en-US" sz="2400">
                <a:solidFill>
                  <a:srgbClr val="0082D2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22" y="1114265"/>
            <a:ext cx="75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latin typeface="Arial-SGK-TV" pitchFamily="2" charset="0"/>
                <a:cs typeface="Arial-SGK-TV" pitchFamily="2" charset="0"/>
              </a:rPr>
              <a:t>Có rất nhiều người thường đi bộ vào cuối tuần hoặc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ngày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nghỉ lễ. Họ đi bộ ở vùng đồi núi, bãi biển hay trong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rừng.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Trẻ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em cũng thấy thú vị khi đi bộ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cha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mẹ. Vậy đi bộ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những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lợi ích gì đối với trẻ em? </a:t>
            </a:r>
            <a:endParaRPr lang="en-US" sz="2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5771" y="2662327"/>
            <a:ext cx="2632363" cy="14039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195" y="3254032"/>
            <a:ext cx="272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Rèn luyện sức khoẻ,</a:t>
            </a:r>
            <a:br>
              <a:rPr lang="en-US" sz="2200">
                <a:latin typeface="Arial-SGK-TV" pitchFamily="2" charset="0"/>
                <a:cs typeface="Arial-SGK-TV" pitchFamily="2" charset="0"/>
              </a:rPr>
            </a:br>
            <a:r>
              <a:rPr lang="en-US" sz="2200">
                <a:latin typeface="Arial-SGK-TV" pitchFamily="2" charset="0"/>
                <a:cs typeface="Arial-SGK-TV" pitchFamily="2" charset="0"/>
              </a:rPr>
              <a:t>tinh thần thoải mái.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16" y="2696563"/>
            <a:ext cx="750455" cy="6253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5771" y="4307808"/>
            <a:ext cx="2632363" cy="174893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195" y="4961797"/>
            <a:ext cx="2553048" cy="11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Arial-SGK-TV" pitchFamily="2" charset="0"/>
                <a:cs typeface="Arial-SGK-TV" pitchFamily="2" charset="0"/>
              </a:rPr>
              <a:t>Làm cho mọi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trong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gia đình gần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gũi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nhau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hơn. </a:t>
            </a:r>
            <a:endParaRPr lang="en-US" sz="220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16" y="4306857"/>
            <a:ext cx="750455" cy="77390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27038" y="2445391"/>
            <a:ext cx="3223490" cy="18726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22320" y="3127753"/>
            <a:ext cx="3216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/>
              <a:t>Gần gũi với thiên </a:t>
            </a:r>
            <a:r>
              <a:rPr lang="vi-VN" sz="2200" smtClean="0"/>
              <a:t>nhiên,</a:t>
            </a:r>
            <a:r>
              <a:rPr lang="en-US" sz="2200" smtClean="0"/>
              <a:t> </a:t>
            </a:r>
            <a:r>
              <a:rPr lang="vi-VN" sz="2200" smtClean="0"/>
              <a:t>nâng </a:t>
            </a:r>
            <a:r>
              <a:rPr lang="vi-VN" sz="2200"/>
              <a:t>cao ý thức bảo </a:t>
            </a:r>
            <a:r>
              <a:rPr lang="vi-VN" sz="2200" smtClean="0"/>
              <a:t>vệ</a:t>
            </a:r>
            <a:r>
              <a:rPr lang="en-US" sz="2200" smtClean="0"/>
              <a:t> </a:t>
            </a:r>
            <a:r>
              <a:rPr lang="vi-VN" sz="2200" smtClean="0"/>
              <a:t>môi </a:t>
            </a:r>
            <a:r>
              <a:rPr lang="vi-VN" sz="2200"/>
              <a:t>trường. </a:t>
            </a:r>
            <a:endParaRPr lang="en-US" sz="220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16" y="2559505"/>
            <a:ext cx="882800" cy="4929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91215" y="4668065"/>
            <a:ext cx="2632363" cy="1477042"/>
            <a:chOff x="5691215" y="4668065"/>
            <a:chExt cx="2632363" cy="1477042"/>
          </a:xfrm>
        </p:grpSpPr>
        <p:sp>
          <p:nvSpPr>
            <p:cNvPr id="20" name="Rounded Rectangle 19"/>
            <p:cNvSpPr/>
            <p:nvPr/>
          </p:nvSpPr>
          <p:spPr>
            <a:xfrm>
              <a:off x="5691215" y="4668065"/>
              <a:ext cx="2632363" cy="14770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30871" y="5307498"/>
              <a:ext cx="255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Arial-SGK-TV" pitchFamily="2" charset="0"/>
                  <a:cs typeface="Arial-SGK-TV" pitchFamily="2" charset="0"/>
                </a:rPr>
                <a:t>An toàn, ít gây </a:t>
              </a:r>
              <a:r>
                <a:rPr lang="en-US" sz="2200" smtClean="0">
                  <a:latin typeface="Arial-SGK-TV" pitchFamily="2" charset="0"/>
                  <a:cs typeface="Arial-SGK-TV" pitchFamily="2" charset="0"/>
                </a:rPr>
                <a:t>ra các </a:t>
              </a:r>
              <a:r>
                <a:rPr lang="en-US" sz="2200">
                  <a:latin typeface="Arial-SGK-TV" pitchFamily="2" charset="0"/>
                  <a:cs typeface="Arial-SGK-TV" pitchFamily="2" charset="0"/>
                </a:rPr>
                <a:t>rủi ro.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167" y="4732381"/>
              <a:ext cx="750455" cy="67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1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89428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9" y="1917692"/>
            <a:ext cx="6646921" cy="415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497" y="551039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Lợi ích của việc đi bộ</a:t>
            </a:r>
            <a:r>
              <a:rPr lang="en-US" sz="240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22" y="1114265"/>
            <a:ext cx="75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latin typeface="Arial-SGK-TV" pitchFamily="2" charset="0"/>
                <a:cs typeface="Arial-SGK-TV" pitchFamily="2" charset="0"/>
              </a:rPr>
              <a:t>Có rất nhiều người thường đi bộ vào cuối tuần hoặc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ngày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nghỉ lễ. Họ đi bộ ở vùng đồi núi, bãi biển hay trong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rừng.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Trẻ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em cũng thấy thú vị khi đi bộ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cha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mẹ. Vậy đi bộ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những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lợi ích gì đối với trẻ em? </a:t>
            </a:r>
            <a:endParaRPr lang="en-US" sz="220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771" y="2662327"/>
            <a:ext cx="2727644" cy="1403927"/>
            <a:chOff x="674255" y="2937164"/>
            <a:chExt cx="2727644" cy="1403927"/>
          </a:xfrm>
        </p:grpSpPr>
        <p:sp>
          <p:nvSpPr>
            <p:cNvPr id="3" name="Rounded Rectangle 2"/>
            <p:cNvSpPr/>
            <p:nvPr/>
          </p:nvSpPr>
          <p:spPr>
            <a:xfrm>
              <a:off x="674255" y="2937164"/>
              <a:ext cx="2632363" cy="14039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679" y="3528869"/>
              <a:ext cx="27222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Arial-SGK-TV" pitchFamily="2" charset="0"/>
                  <a:cs typeface="Arial-SGK-TV" pitchFamily="2" charset="0"/>
                </a:rPr>
                <a:t>Rèn luyện sức khoẻ,</a:t>
              </a:r>
              <a:br>
                <a:rPr lang="en-US" sz="2200">
                  <a:latin typeface="Arial-SGK-TV" pitchFamily="2" charset="0"/>
                  <a:cs typeface="Arial-SGK-TV" pitchFamily="2" charset="0"/>
                </a:rPr>
              </a:br>
              <a:r>
                <a:rPr lang="en-US" sz="2200">
                  <a:latin typeface="Arial-SGK-TV" pitchFamily="2" charset="0"/>
                  <a:cs typeface="Arial-SGK-TV" pitchFamily="2" charset="0"/>
                </a:rPr>
                <a:t>tinh thần thoải mái.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0" y="2971400"/>
              <a:ext cx="750455" cy="62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35771" y="4306857"/>
            <a:ext cx="2632363" cy="1762935"/>
            <a:chOff x="674255" y="2936401"/>
            <a:chExt cx="2632363" cy="1415167"/>
          </a:xfrm>
        </p:grpSpPr>
        <p:sp>
          <p:nvSpPr>
            <p:cNvPr id="12" name="Rounded Rectangle 11"/>
            <p:cNvSpPr/>
            <p:nvPr/>
          </p:nvSpPr>
          <p:spPr>
            <a:xfrm>
              <a:off x="674255" y="2937164"/>
              <a:ext cx="2632363" cy="14039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679" y="3462143"/>
              <a:ext cx="2553048" cy="88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>
                  <a:latin typeface="Arial-SGK-TV" pitchFamily="2" charset="0"/>
                  <a:cs typeface="Arial-SGK-TV" pitchFamily="2" charset="0"/>
                </a:rPr>
                <a:t>Làm cho mọi </a:t>
              </a:r>
              <a:r>
                <a:rPr lang="vi-VN" sz="2200" smtClean="0">
                  <a:latin typeface="Arial-SGK-TV" pitchFamily="2" charset="0"/>
                  <a:cs typeface="Arial-SGK-TV" pitchFamily="2" charset="0"/>
                </a:rPr>
                <a:t>người</a:t>
              </a:r>
              <a:r>
                <a:rPr lang="en-US" sz="220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vi-VN" sz="2200" smtClean="0">
                  <a:latin typeface="Arial-SGK-TV" pitchFamily="2" charset="0"/>
                  <a:cs typeface="Arial-SGK-TV" pitchFamily="2" charset="0"/>
                </a:rPr>
                <a:t>trong </a:t>
              </a:r>
              <a:r>
                <a:rPr lang="vi-VN" sz="2200">
                  <a:latin typeface="Arial-SGK-TV" pitchFamily="2" charset="0"/>
                  <a:cs typeface="Arial-SGK-TV" pitchFamily="2" charset="0"/>
                </a:rPr>
                <a:t>gia đình gần </a:t>
              </a:r>
              <a:r>
                <a:rPr lang="vi-VN" sz="2200" smtClean="0">
                  <a:latin typeface="Arial-SGK-TV" pitchFamily="2" charset="0"/>
                  <a:cs typeface="Arial-SGK-TV" pitchFamily="2" charset="0"/>
                </a:rPr>
                <a:t>gũi</a:t>
              </a:r>
              <a:r>
                <a:rPr lang="en-US" sz="220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vi-VN" sz="2200" smtClean="0">
                  <a:latin typeface="Arial-SGK-TV" pitchFamily="2" charset="0"/>
                  <a:cs typeface="Arial-SGK-TV" pitchFamily="2" charset="0"/>
                </a:rPr>
                <a:t>nhau </a:t>
              </a:r>
              <a:r>
                <a:rPr lang="vi-VN" sz="2200">
                  <a:latin typeface="Arial-SGK-TV" pitchFamily="2" charset="0"/>
                  <a:cs typeface="Arial-SGK-TV" pitchFamily="2" charset="0"/>
                </a:rPr>
                <a:t>hơn. </a:t>
              </a:r>
              <a:endParaRPr lang="en-US" sz="2200"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0" y="2936401"/>
              <a:ext cx="750455" cy="6212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627038" y="2445391"/>
            <a:ext cx="3312130" cy="1872679"/>
            <a:chOff x="725789" y="2720228"/>
            <a:chExt cx="2704748" cy="1872679"/>
          </a:xfrm>
        </p:grpSpPr>
        <p:sp>
          <p:nvSpPr>
            <p:cNvPr id="16" name="Rounded Rectangle 15"/>
            <p:cNvSpPr/>
            <p:nvPr/>
          </p:nvSpPr>
          <p:spPr>
            <a:xfrm>
              <a:off x="725789" y="2720228"/>
              <a:ext cx="2632363" cy="1872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598" y="3402590"/>
              <a:ext cx="26269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/>
                <a:t>Gần gũi với thiên </a:t>
              </a:r>
              <a:r>
                <a:rPr lang="vi-VN" sz="2200" smtClean="0"/>
                <a:t>nhiên,</a:t>
              </a:r>
              <a:r>
                <a:rPr lang="en-US" sz="2200" smtClean="0"/>
                <a:t> </a:t>
              </a:r>
              <a:r>
                <a:rPr lang="vi-VN" sz="2200" smtClean="0"/>
                <a:t>nâng </a:t>
              </a:r>
              <a:r>
                <a:rPr lang="vi-VN" sz="2200"/>
                <a:t>cao ý thức bảo </a:t>
              </a:r>
              <a:r>
                <a:rPr lang="vi-VN" sz="2200" smtClean="0"/>
                <a:t>vệ</a:t>
              </a:r>
              <a:r>
                <a:rPr lang="en-US" sz="2200" smtClean="0"/>
                <a:t> </a:t>
              </a:r>
              <a:r>
                <a:rPr lang="vi-VN" sz="2200" smtClean="0"/>
                <a:t>môi </a:t>
              </a:r>
              <a:r>
                <a:rPr lang="vi-VN" sz="2200"/>
                <a:t>trường. </a:t>
              </a:r>
              <a:endParaRPr lang="en-US" sz="2200"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414" y="2834342"/>
              <a:ext cx="720911" cy="492934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5691215" y="4668065"/>
            <a:ext cx="2632363" cy="147704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30871" y="5307498"/>
            <a:ext cx="25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An toàn, ít gây 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ra các </a:t>
            </a:r>
            <a:r>
              <a:rPr lang="en-US" sz="2200">
                <a:latin typeface="Arial-SGK-TV" pitchFamily="2" charset="0"/>
                <a:cs typeface="Arial-SGK-TV" pitchFamily="2" charset="0"/>
              </a:rPr>
              <a:t>rủi ro.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7" y="4732381"/>
            <a:ext cx="750455" cy="6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978413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237" y="1535449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Mỗi em nói về một lợi ích của việc đi bộ.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35199" y="2073423"/>
            <a:ext cx="4673600" cy="655782"/>
          </a:xfrm>
          <a:prstGeom prst="roundRect">
            <a:avLst>
              <a:gd name="adj" fmla="val 3216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Lợi ích của việc đi bộ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195" y="3254032"/>
            <a:ext cx="2827528" cy="1225868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M:</a:t>
            </a:r>
          </a:p>
          <a:p>
            <a:r>
              <a:rPr lang="en-US" sz="2200" smtClean="0">
                <a:latin typeface="Arial-SGK-TV" pitchFamily="2" charset="0"/>
                <a:cs typeface="Arial-SGK-TV" pitchFamily="2" charset="0"/>
              </a:rPr>
              <a:t>Rèn </a:t>
            </a:r>
            <a:r>
              <a:rPr lang="en-US" sz="2200">
                <a:latin typeface="Arial-SGK-TV" pitchFamily="2" charset="0"/>
                <a:cs typeface="Arial-SGK-TV" pitchFamily="2" charset="0"/>
              </a:rPr>
              <a:t>luyện sức khoẻ,</a:t>
            </a:r>
            <a:br>
              <a:rPr lang="en-US" sz="2200">
                <a:latin typeface="Arial-SGK-TV" pitchFamily="2" charset="0"/>
                <a:cs typeface="Arial-SGK-TV" pitchFamily="2" charset="0"/>
              </a:rPr>
            </a:br>
            <a:r>
              <a:rPr lang="en-US" sz="2200">
                <a:latin typeface="Arial-SGK-TV" pitchFamily="2" charset="0"/>
                <a:cs typeface="Arial-SGK-TV" pitchFamily="2" charset="0"/>
              </a:rPr>
              <a:t>tinh thần thoải mái.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195" y="4961797"/>
            <a:ext cx="2827528" cy="1225868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200">
                <a:latin typeface="Arial-SGK-TV" pitchFamily="2" charset="0"/>
                <a:cs typeface="Arial-SGK-TV" pitchFamily="2" charset="0"/>
              </a:rPr>
              <a:t>Làm cho mọi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trong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gia đình gần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gũi</a:t>
            </a:r>
            <a:r>
              <a:rPr lang="en-US" sz="220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smtClean="0">
                <a:latin typeface="Arial-SGK-TV" pitchFamily="2" charset="0"/>
                <a:cs typeface="Arial-SGK-TV" pitchFamily="2" charset="0"/>
              </a:rPr>
              <a:t>nhau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hơn. </a:t>
            </a:r>
            <a:endParaRPr lang="en-US" sz="2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4654" y="4961797"/>
            <a:ext cx="3297382" cy="1176724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33213" y="5160197"/>
            <a:ext cx="297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An toàn, ít gây ra các rủi ro. </a:t>
            </a:r>
          </a:p>
        </p:txBody>
      </p:sp>
      <p:cxnSp>
        <p:nvCxnSpPr>
          <p:cNvPr id="33" name="Straight Connector 32"/>
          <p:cNvCxnSpPr>
            <a:stCxn id="4" idx="2"/>
            <a:endCxn id="20" idx="0"/>
          </p:cNvCxnSpPr>
          <p:nvPr/>
        </p:nvCxnSpPr>
        <p:spPr>
          <a:xfrm flipH="1">
            <a:off x="1854959" y="2729205"/>
            <a:ext cx="2717040" cy="524827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2"/>
            <a:endCxn id="21" idx="3"/>
          </p:cNvCxnSpPr>
          <p:nvPr/>
        </p:nvCxnSpPr>
        <p:spPr>
          <a:xfrm flipH="1">
            <a:off x="3268723" y="2729205"/>
            <a:ext cx="1303276" cy="2845526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2"/>
            <a:endCxn id="30" idx="0"/>
          </p:cNvCxnSpPr>
          <p:nvPr/>
        </p:nvCxnSpPr>
        <p:spPr>
          <a:xfrm>
            <a:off x="4571999" y="2729205"/>
            <a:ext cx="2221346" cy="42194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2"/>
            <a:endCxn id="31" idx="1"/>
          </p:cNvCxnSpPr>
          <p:nvPr/>
        </p:nvCxnSpPr>
        <p:spPr>
          <a:xfrm>
            <a:off x="4571999" y="2729205"/>
            <a:ext cx="572655" cy="282095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144654" y="3151148"/>
            <a:ext cx="3297382" cy="1522452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8969" y="3344225"/>
            <a:ext cx="3358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Arial-SGK-TV" pitchFamily="2" charset="0"/>
                <a:cs typeface="Arial-SGK-TV" pitchFamily="2" charset="0"/>
              </a:rPr>
              <a:t>Gần gũi với thiên nhiên,</a:t>
            </a:r>
            <a:r>
              <a:rPr lang="en-US" sz="220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nâng cao ý thức bảo vệ</a:t>
            </a:r>
            <a:r>
              <a:rPr lang="en-US" sz="220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>
                <a:latin typeface="Arial-SGK-TV" pitchFamily="2" charset="0"/>
                <a:cs typeface="Arial-SGK-TV" pitchFamily="2" charset="0"/>
              </a:rPr>
              <a:t>môi trường. </a:t>
            </a:r>
            <a:endParaRPr lang="en-US" sz="2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2424" y="3710225"/>
            <a:ext cx="338328" cy="339020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39635" y="5244052"/>
            <a:ext cx="338328" cy="339020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0" grpId="0" animBg="1"/>
      <p:bldP spid="21" grpId="0" animBg="1"/>
      <p:bldP spid="31" grpId="0" animBg="1"/>
      <p:bldP spid="28" grpId="0"/>
      <p:bldP spid="30" grpId="0" animBg="1"/>
      <p:bldP spid="6" grpId="0"/>
      <p:bldP spid="8" grpId="0" animBg="1"/>
      <p:bldP spid="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978413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237" y="1535449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Mỗi em nói về một lợi ích của việc đi bộ.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237" y="2128690"/>
            <a:ext cx="559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Hãy kể về lần đi bộ dài nhất của em.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2109</TotalTime>
  <Words>596</Words>
  <Application>Microsoft Office PowerPoint</Application>
  <PresentationFormat>On-screen Show (4:3)</PresentationFormat>
  <Paragraphs>95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192</cp:revision>
  <dcterms:created xsi:type="dcterms:W3CDTF">2019-11-27T07:37:57Z</dcterms:created>
  <dcterms:modified xsi:type="dcterms:W3CDTF">2025-04-01T01:33:39Z</dcterms:modified>
</cp:coreProperties>
</file>