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64" r:id="rId2"/>
    <p:sldId id="283" r:id="rId3"/>
    <p:sldId id="304" r:id="rId4"/>
    <p:sldId id="297" r:id="rId5"/>
    <p:sldId id="301" r:id="rId6"/>
    <p:sldId id="338" r:id="rId7"/>
    <p:sldId id="4412" r:id="rId8"/>
    <p:sldId id="470" r:id="rId9"/>
    <p:sldId id="471" r:id="rId10"/>
    <p:sldId id="4416" r:id="rId11"/>
    <p:sldId id="387" r:id="rId12"/>
    <p:sldId id="472" r:id="rId13"/>
    <p:sldId id="4413" r:id="rId14"/>
    <p:sldId id="4414" r:id="rId15"/>
    <p:sldId id="4415" r:id="rId16"/>
    <p:sldId id="4419" r:id="rId17"/>
    <p:sldId id="467" r:id="rId18"/>
    <p:sldId id="4417" r:id="rId19"/>
    <p:sldId id="4418" r:id="rId20"/>
    <p:sldId id="476" r:id="rId21"/>
    <p:sldId id="469" r:id="rId22"/>
    <p:sldId id="4420" r:id="rId23"/>
    <p:sldId id="4421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5097D-E378-4323-8D06-793F83030E7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4BD31-8D39-48A1-8026-4742FC903F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8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/>
              <a:t>mạo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2F70ED-68A7-4FFD-ADEF-E6EC9EA410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4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4284-6F72-42E0-5F7A-AA6DBC2BF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7ECFC-DDFE-8EA2-7043-F1E1AB0C7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BDFAF-762C-DF72-1A0A-85172D665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FBBE6-C889-3E4A-6003-2B568035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A2F97-9A09-3427-2EDE-C1F09ED6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85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B6630-D4A5-DF84-902E-9EA3CF323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59E5F-4B59-5121-BD44-9D8E87ADE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BD6CB-4CDF-16C9-7838-2CED5823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C7266-5D7A-4027-B6C8-7E1510954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9BD58-94C7-C87F-7C38-08F24467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87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3455FE-D6DF-465F-2B3B-3FD511700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CA0E9-46A6-F9E3-C7C3-FA302B1AE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90C77-A16D-3A56-4377-1BC8D3357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3FD77-3D97-3392-D898-C657E25C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FFAE8-D114-3081-EEB6-A8FC3440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461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63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6C69-C22B-08BB-6395-D7B90CE3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9E27F-0202-5311-330E-E4CE7F68B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5310E-D1B8-2205-3C16-4D50B27A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99EB7-86C3-8FB4-A41E-331BF058C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C58C2-08DB-6ABC-31F6-7F0C52A8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926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F036-E8B4-C3BC-C82B-E6A76560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042DF-C6D8-90EB-2D63-750DCBC86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9EFE8-7AAF-1E68-4D93-FC05FB234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3B1A8-D56E-9A5E-9D9F-6439029A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F5677-6543-2954-C7CC-86BABE84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8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3274-C682-44D9-2623-C70CEFFE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D5B03-4756-C8A4-230E-57A0C25B3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F745E-0240-CCB7-F2FA-3C21CFF80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4ED67-718F-69F2-DBDE-CB563DBE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3A37C-FB8E-9D6B-EA62-5BB7EFB9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339F6-579F-69EB-BCBA-33EBDBB2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336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8C51C-FA7D-44B8-33FC-B522D264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B65D5-E663-2D70-F884-006317821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9BB7-55DD-BE4A-EBD5-B459A6C59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7DF987-89E9-3EB3-D805-F3FC9DA6B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428B0-2D7E-6A32-85C4-AF8C28196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2B67C-E4CD-135D-ABB5-76C7887A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275B5-332C-79C1-8EF5-D0D6D10A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CAE4B-1E77-E246-CA47-20756CA7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289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3C802-BD0A-B382-5366-98F5E69A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E3522-3A53-33A7-5A4E-F509C0FF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BA54B-8CE5-885D-14E5-5A8D1B9A9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965B8-E2F4-1D10-B639-CF95AC39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76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4323D-954C-1839-FFC7-B350680A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695DE-24B0-7E3C-FE37-A9CDC919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F6774-34DE-4ACC-2ABD-51EFA8FF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6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D76DC-11E7-91A8-2852-AD9AFEFE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ABD95-E236-A8A8-766C-B07C6C27F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563B6-591E-E4CE-C265-D44DB20C0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A5BF3-B777-BEBD-9E39-3B533671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90F33-283C-30F5-A50E-F9FEDF49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C5243-2F4B-FE86-C443-21482C27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140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E1848-1C55-05BE-EB89-1CE59A3F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1EEBAC-BB1A-6EF3-A113-E23409213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F4899-C173-92F5-A481-F51135D1A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7531C-B4C0-C426-C5BF-B48F2FE0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A154F-B2C9-ACC1-3A24-B19367CDE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2105A-F5EA-03F1-1169-D3A3E137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07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730D7-9AB3-B22C-65D7-ED6355CA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9B493-E060-E23C-F13A-6A60B3DC2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BD693-91E2-416C-FA67-F3F334B8F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90E44-1724-4467-8230-B714F8899762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79FBD-2C52-AE87-A669-D5ABC8E2C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FF39C-F176-91A4-B7DF-22ACC6552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D78C7-605A-43AA-A4B9-CC692DCF45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35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.png"/><Relationship Id="rId18" Type="http://schemas.openxmlformats.org/officeDocument/2006/relationships/image" Target="../media/image48.svg"/><Relationship Id="rId3" Type="http://schemas.openxmlformats.org/officeDocument/2006/relationships/image" Target="../media/image39.svg"/><Relationship Id="rId21" Type="http://schemas.openxmlformats.org/officeDocument/2006/relationships/image" Target="../media/image49.png"/><Relationship Id="rId7" Type="http://schemas.openxmlformats.org/officeDocument/2006/relationships/image" Target="../media/image41.png"/><Relationship Id="rId12" Type="http://schemas.openxmlformats.org/officeDocument/2006/relationships/image" Target="../media/image44.svg"/><Relationship Id="rId17" Type="http://schemas.openxmlformats.org/officeDocument/2006/relationships/image" Target="../media/image47.png"/><Relationship Id="rId2" Type="http://schemas.openxmlformats.org/officeDocument/2006/relationships/image" Target="../media/image38.png"/><Relationship Id="rId16" Type="http://schemas.openxmlformats.org/officeDocument/2006/relationships/image" Target="../media/image46.svg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16.svg"/><Relationship Id="rId15" Type="http://schemas.openxmlformats.org/officeDocument/2006/relationships/image" Target="../media/image45.png"/><Relationship Id="rId10" Type="http://schemas.openxmlformats.org/officeDocument/2006/relationships/image" Target="../media/image18.svg"/><Relationship Id="rId19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1">
            <a:extLst>
              <a:ext uri="{FF2B5EF4-FFF2-40B4-BE49-F238E27FC236}">
                <a16:creationId xmlns:a16="http://schemas.microsoft.com/office/drawing/2014/main" id="{A7098AAE-2720-4CD7-9F03-B1F29541DD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865823">
            <a:off x="10232665" y="5167127"/>
            <a:ext cx="442746" cy="9401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CF781A-F268-CBD7-D668-458BDBD0E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472" y="202767"/>
            <a:ext cx="6096528" cy="786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0F81CA-EE1A-0339-2740-BA093522F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35" y="341719"/>
            <a:ext cx="1615580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2598C-8256-410C-DFDF-B2681ED1B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08" y="1837105"/>
            <a:ext cx="11266384" cy="1774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090BB-B9C2-FEF5-CA34-DB6F51C894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6552" y="3490299"/>
            <a:ext cx="27312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77F71F5-F6E7-9596-37CC-83D39BB26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150648"/>
            <a:ext cx="11068050" cy="954107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cho biết các thực phẩm trong những hình dưới đây đươc bảo quản bằng cách nào để tránh bị nhiễm nấm mốc.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EE35D-0DC5-1CA2-185B-D7AAC359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343025"/>
            <a:ext cx="10572750" cy="47053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5D627D-E762-38D3-B7B7-082B3F805224}"/>
              </a:ext>
            </a:extLst>
          </p:cNvPr>
          <p:cNvSpPr/>
          <p:nvPr/>
        </p:nvSpPr>
        <p:spPr>
          <a:xfrm>
            <a:off x="1581151" y="3448050"/>
            <a:ext cx="2362200" cy="619125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59D361-1970-4D23-A40A-BF926036CAC1}"/>
              </a:ext>
            </a:extLst>
          </p:cNvPr>
          <p:cNvSpPr/>
          <p:nvPr/>
        </p:nvSpPr>
        <p:spPr>
          <a:xfrm>
            <a:off x="5286376" y="3305175"/>
            <a:ext cx="2362200" cy="619125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FA1CED-62F8-1439-FC72-AB73D5E75879}"/>
              </a:ext>
            </a:extLst>
          </p:cNvPr>
          <p:cNvSpPr/>
          <p:nvPr/>
        </p:nvSpPr>
        <p:spPr>
          <a:xfrm>
            <a:off x="8791576" y="3333750"/>
            <a:ext cx="2362200" cy="619125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67FC80-1360-CEAF-3FD8-C3861F874E89}"/>
              </a:ext>
            </a:extLst>
          </p:cNvPr>
          <p:cNvSpPr/>
          <p:nvPr/>
        </p:nvSpPr>
        <p:spPr>
          <a:xfrm>
            <a:off x="5086351" y="5772150"/>
            <a:ext cx="2362200" cy="619125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35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4410-BB32-64B6-9978-7D4564CAE802}"/>
              </a:ext>
            </a:extLst>
          </p:cNvPr>
          <p:cNvSpPr/>
          <p:nvPr/>
        </p:nvSpPr>
        <p:spPr>
          <a:xfrm>
            <a:off x="1086040" y="2013572"/>
            <a:ext cx="10382060" cy="2308324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cách bảo quản thức ăn tránh bị nhiễm nấm mốc là: ướp đường, ướp muối, làm lạnh, phơi khô, ....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87" y="471615"/>
            <a:ext cx="39932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32076-8AC3-0D4D-FB32-BB83D4C3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352425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69EC00-CD2F-E949-101D-B072F47CA206}"/>
              </a:ext>
            </a:extLst>
          </p:cNvPr>
          <p:cNvGrpSpPr/>
          <p:nvPr/>
        </p:nvGrpSpPr>
        <p:grpSpPr>
          <a:xfrm>
            <a:off x="4914899" y="5732877"/>
            <a:ext cx="3209925" cy="801273"/>
            <a:chOff x="4144021" y="1484380"/>
            <a:chExt cx="7574794" cy="4840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AF73CF-1F2D-FDB9-EF34-C51ECAE2987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CD95A066-6179-854D-9B6C-AE7EE097AE1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:a16="http://schemas.microsoft.com/office/drawing/2014/main" id="{4F0FEA97-E865-C44D-40D5-80DEC13F133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7183B-6BBF-716D-6D24-1314750E05E9}"/>
                </a:ext>
              </a:extLst>
            </p:cNvPr>
            <p:cNvSpPr txBox="1"/>
            <p:nvPr/>
          </p:nvSpPr>
          <p:spPr>
            <a:xfrm>
              <a:off x="4357395" y="1624004"/>
              <a:ext cx="7168930" cy="366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Ướp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29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69EC00-CD2F-E949-101D-B072F47CA206}"/>
              </a:ext>
            </a:extLst>
          </p:cNvPr>
          <p:cNvGrpSpPr/>
          <p:nvPr/>
        </p:nvGrpSpPr>
        <p:grpSpPr>
          <a:xfrm>
            <a:off x="4914899" y="5732877"/>
            <a:ext cx="3209925" cy="801273"/>
            <a:chOff x="4144021" y="1484380"/>
            <a:chExt cx="7574794" cy="4840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AF73CF-1F2D-FDB9-EF34-C51ECAE2987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CD95A066-6179-854D-9B6C-AE7EE097AE1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:a16="http://schemas.microsoft.com/office/drawing/2014/main" id="{4F0FEA97-E865-C44D-40D5-80DEC13F133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7183B-6BBF-716D-6D24-1314750E05E9}"/>
                </a:ext>
              </a:extLst>
            </p:cNvPr>
            <p:cNvSpPr txBox="1"/>
            <p:nvPr/>
          </p:nvSpPr>
          <p:spPr>
            <a:xfrm>
              <a:off x="4357395" y="1624004"/>
              <a:ext cx="7168930" cy="366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Ướp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muối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Tất tần tật về phương pháp muối chua trong chế biến thực phẩm">
            <a:extLst>
              <a:ext uri="{FF2B5EF4-FFF2-40B4-BE49-F238E27FC236}">
                <a16:creationId xmlns:a16="http://schemas.microsoft.com/office/drawing/2014/main" id="{9C5E115D-F717-93E9-F01D-F5135125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71475"/>
            <a:ext cx="76581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84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69EC00-CD2F-E949-101D-B072F47CA206}"/>
              </a:ext>
            </a:extLst>
          </p:cNvPr>
          <p:cNvGrpSpPr/>
          <p:nvPr/>
        </p:nvGrpSpPr>
        <p:grpSpPr>
          <a:xfrm>
            <a:off x="4914899" y="5732877"/>
            <a:ext cx="3209925" cy="801273"/>
            <a:chOff x="4144021" y="1484380"/>
            <a:chExt cx="7574794" cy="4840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AF73CF-1F2D-FDB9-EF34-C51ECAE2987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CD95A066-6179-854D-9B6C-AE7EE097AE1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:a16="http://schemas.microsoft.com/office/drawing/2014/main" id="{4F0FEA97-E865-C44D-40D5-80DEC13F133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7183B-6BBF-716D-6D24-1314750E05E9}"/>
                </a:ext>
              </a:extLst>
            </p:cNvPr>
            <p:cNvSpPr txBox="1"/>
            <p:nvPr/>
          </p:nvSpPr>
          <p:spPr>
            <a:xfrm>
              <a:off x="4357395" y="1624004"/>
              <a:ext cx="7168930" cy="366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Hệ thống làm lạnh gián tiếp trên tủ lạnh là gì?">
            <a:extLst>
              <a:ext uri="{FF2B5EF4-FFF2-40B4-BE49-F238E27FC236}">
                <a16:creationId xmlns:a16="http://schemas.microsoft.com/office/drawing/2014/main" id="{0ABAAE99-193F-643D-9316-87D29128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361950"/>
            <a:ext cx="7981950" cy="505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9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69EC00-CD2F-E949-101D-B072F47CA206}"/>
              </a:ext>
            </a:extLst>
          </p:cNvPr>
          <p:cNvGrpSpPr/>
          <p:nvPr/>
        </p:nvGrpSpPr>
        <p:grpSpPr>
          <a:xfrm>
            <a:off x="4914899" y="5732877"/>
            <a:ext cx="3209925" cy="801273"/>
            <a:chOff x="4144021" y="1484380"/>
            <a:chExt cx="7574794" cy="4840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AF73CF-1F2D-FDB9-EF34-C51ECAE2987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CD95A066-6179-854D-9B6C-AE7EE097AE1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:a16="http://schemas.microsoft.com/office/drawing/2014/main" id="{4F0FEA97-E865-C44D-40D5-80DEC13F133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7183B-6BBF-716D-6D24-1314750E05E9}"/>
                </a:ext>
              </a:extLst>
            </p:cNvPr>
            <p:cNvSpPr txBox="1"/>
            <p:nvPr/>
          </p:nvSpPr>
          <p:spPr>
            <a:xfrm>
              <a:off x="4357395" y="1624004"/>
              <a:ext cx="7168930" cy="366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 descr="ĂN HOA QUẢ SẤY KHÔ – LỢI HAY HẠI – Giải pháp lọc nước toàn diện cho gia  đình, biệt thự">
            <a:extLst>
              <a:ext uri="{FF2B5EF4-FFF2-40B4-BE49-F238E27FC236}">
                <a16:creationId xmlns:a16="http://schemas.microsoft.com/office/drawing/2014/main" id="{B55EC6D9-31F8-3CCF-0ECF-AC0696D0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94665"/>
            <a:ext cx="7743825" cy="49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38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29B88BD-07A2-47A7-8DFB-A1FA4710A6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77782" y="1555921"/>
            <a:ext cx="3064917" cy="4715255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C7214517-2DE7-497E-A2B5-8CAAB90492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0503"/>
            <a:ext cx="12192000" cy="1081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3988E-4841-7706-A1D1-1F334FBF4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2" y="1295400"/>
            <a:ext cx="7419639" cy="4601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2780E-D4DA-8D9A-47FA-991979327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466" y="3046780"/>
            <a:ext cx="54137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33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7" y="0"/>
            <a:ext cx="1220910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 flipH="1">
            <a:off x="9451063" y="2565917"/>
            <a:ext cx="2419576" cy="4105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>
            <a:off x="725385" y="2077617"/>
            <a:ext cx="2376337" cy="4229879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875728" y="258778"/>
            <a:ext cx="10754297" cy="1903444"/>
          </a:xfrm>
          <a:prstGeom prst="wedgeEllipseCallout">
            <a:avLst>
              <a:gd name="adj1" fmla="val -38720"/>
              <a:gd name="adj2" fmla="val 56617"/>
            </a:avLst>
          </a:prstGeom>
          <a:solidFill>
            <a:schemeClr val="accent2"/>
          </a:solidFill>
          <a:ln w="19050">
            <a:solidFill>
              <a:srgbClr val="00206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altLang="en-US" sz="36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Gia đình em thường bảo quản thức ăn bằng cách nào để tránh nhiễm nấm mốc?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2383603" y="2847975"/>
            <a:ext cx="7299035" cy="2124075"/>
          </a:xfrm>
          <a:prstGeom prst="wedgeRoundRectCallout">
            <a:avLst>
              <a:gd name="adj1" fmla="val 55247"/>
              <a:gd name="adj2" fmla="val -14393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Ví dụ: </a:t>
            </a:r>
          </a:p>
          <a:p>
            <a:pPr lvl="0" algn="just" defTabSz="1219170">
              <a:buClr>
                <a:srgbClr val="000000"/>
              </a:buClr>
              <a:defRPr/>
            </a:pPr>
            <a:r>
              <a:rPr lang="vi-VN" alt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- Phơi khô: thóc, lạc, ngô...</a:t>
            </a:r>
          </a:p>
          <a:p>
            <a:pPr lvl="0" algn="just" defTabSz="1219170">
              <a:buClr>
                <a:srgbClr val="000000"/>
              </a:buClr>
              <a:defRPr/>
            </a:pPr>
            <a:r>
              <a:rPr lang="vi-VN" alt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- Cấp đông, ướp muối: thịt, cá...</a:t>
            </a:r>
          </a:p>
          <a:p>
            <a:pPr lvl="0" algn="just" defTabSz="1219170">
              <a:buClr>
                <a:srgbClr val="000000"/>
              </a:buClr>
              <a:defRPr/>
            </a:pPr>
            <a:r>
              <a:rPr lang="vi-VN" alt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- Lên men: muối chua dưa cải, làm siro mơ....</a:t>
            </a:r>
          </a:p>
        </p:txBody>
      </p:sp>
    </p:spTree>
    <p:extLst>
      <p:ext uri="{BB962C8B-B14F-4D97-AF65-F5344CB8AC3E}">
        <p14:creationId xmlns:p14="http://schemas.microsoft.com/office/powerpoint/2010/main" val="33642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7" y="0"/>
            <a:ext cx="1220910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 flipH="1">
            <a:off x="9451063" y="2565917"/>
            <a:ext cx="2419576" cy="4105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>
            <a:off x="725385" y="2077617"/>
            <a:ext cx="2376337" cy="4229879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875728" y="258778"/>
            <a:ext cx="10754297" cy="1903444"/>
          </a:xfrm>
          <a:prstGeom prst="wedgeEllipseCallout">
            <a:avLst>
              <a:gd name="adj1" fmla="val -38720"/>
              <a:gd name="adj2" fmla="val 56617"/>
            </a:avLst>
          </a:prstGeom>
          <a:solidFill>
            <a:schemeClr val="accent2"/>
          </a:solidFill>
          <a:ln w="19050">
            <a:solidFill>
              <a:srgbClr val="00206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altLang="en-US" sz="3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Có nên dự trữ thức ăn sống trong tủ lạnh thời gian dài không?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2383603" y="2847975"/>
            <a:ext cx="7299035" cy="2124075"/>
          </a:xfrm>
          <a:prstGeom prst="wedgeRoundRectCallout">
            <a:avLst>
              <a:gd name="adj1" fmla="val 55247"/>
              <a:gd name="adj2" fmla="val -14393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Không nên dự trữ thức ăn tươi sống thời gian dài ở tủ lạnh vì chúng có thể bị nhiễm nấm mốc. </a:t>
            </a:r>
            <a:endParaRPr kumimoji="0" lang="vi-VN" alt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5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926D8-EBD0-856D-9592-E93CC169A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" y="1980266"/>
            <a:ext cx="11134725" cy="240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3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A4FD4F1-773A-4981-A671-92A9F361B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2147"/>
            <a:ext cx="12306300" cy="6922294"/>
          </a:xfrm>
          <a:prstGeom prst="rect">
            <a:avLst/>
          </a:prstGeom>
        </p:spPr>
      </p:pic>
      <p:sp>
        <p:nvSpPr>
          <p:cNvPr id="13" name="云形 69">
            <a:extLst>
              <a:ext uri="{FF2B5EF4-FFF2-40B4-BE49-F238E27FC236}">
                <a16:creationId xmlns:a16="http://schemas.microsoft.com/office/drawing/2014/main" id="{28231E35-A2A7-4C20-A926-20EF6F0694D9}"/>
              </a:ext>
            </a:extLst>
          </p:cNvPr>
          <p:cNvSpPr/>
          <p:nvPr/>
        </p:nvSpPr>
        <p:spPr>
          <a:xfrm>
            <a:off x="1287583" y="1261598"/>
            <a:ext cx="9767494" cy="413275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z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A654D4-7B0E-8503-EF24-5E98A354A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276" y="2304203"/>
            <a:ext cx="8083997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29B88BD-07A2-47A7-8DFB-A1FA4710A6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77782" y="1555921"/>
            <a:ext cx="3064917" cy="4715255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C7214517-2DE7-497E-A2B5-8CAAB90492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0503"/>
            <a:ext cx="12192000" cy="1081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3988E-4841-7706-A1D1-1F334FBF4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2" y="1295400"/>
            <a:ext cx="7419639" cy="4601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EF01D-A513-88DC-B9D4-2B21013EA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697" y="2989623"/>
            <a:ext cx="578560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67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E8843640-9FB5-4590-A325-80373D49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2" name="Picture 20">
            <a:extLst>
              <a:ext uri="{FF2B5EF4-FFF2-40B4-BE49-F238E27FC236}">
                <a16:creationId xmlns:a16="http://schemas.microsoft.com/office/drawing/2014/main" id="{4BBAF98F-59F1-4630-B285-23F952FA5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970" y="4850488"/>
            <a:ext cx="8327543" cy="204629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-255875"/>
            <a:ext cx="4910533" cy="6858000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794B0A7C-6B72-42A3-AF77-0D38664EAF9B}"/>
              </a:ext>
            </a:extLst>
          </p:cNvPr>
          <p:cNvSpPr/>
          <p:nvPr/>
        </p:nvSpPr>
        <p:spPr>
          <a:xfrm>
            <a:off x="1491811" y="70227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FBF3470B-7DF6-42B6-B755-38E7F8479AAE}"/>
              </a:ext>
            </a:extLst>
          </p:cNvPr>
          <p:cNvSpPr/>
          <p:nvPr/>
        </p:nvSpPr>
        <p:spPr>
          <a:xfrm>
            <a:off x="1491811" y="70227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8AFFBB0C-34CC-4DB3-904D-0A9F8BE679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47730" y="2978020"/>
            <a:ext cx="5094441" cy="3763519"/>
          </a:xfrm>
          <a:prstGeom prst="rect">
            <a:avLst/>
          </a:prstGeom>
        </p:spPr>
      </p:pic>
      <p:pic>
        <p:nvPicPr>
          <p:cNvPr id="50" name="图片 114">
            <a:extLst>
              <a:ext uri="{FF2B5EF4-FFF2-40B4-BE49-F238E27FC236}">
                <a16:creationId xmlns:a16="http://schemas.microsoft.com/office/drawing/2014/main" id="{DD504C86-B995-4687-BBEE-077956C5A8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215959" y="4627671"/>
            <a:ext cx="6146986" cy="1555188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36149496-BF2C-44E6-8746-DA9D64A905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6482" y="5716561"/>
            <a:ext cx="8327543" cy="111119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B59D435-9D1E-4BB2-AD58-478C8ECDF969}"/>
              </a:ext>
            </a:extLst>
          </p:cNvPr>
          <p:cNvGrpSpPr/>
          <p:nvPr/>
        </p:nvGrpSpPr>
        <p:grpSpPr>
          <a:xfrm>
            <a:off x="7774725" y="5047334"/>
            <a:ext cx="1465684" cy="1745334"/>
            <a:chOff x="6328683" y="7007429"/>
            <a:chExt cx="2677561" cy="3093820"/>
          </a:xfrm>
        </p:grpSpPr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EEFCEB1A-8DD9-4A26-970D-7B88BAA9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328683" y="7007429"/>
              <a:ext cx="2677561" cy="309382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A3CD44C-5046-418E-9E2B-FD3621F5DFDA}"/>
                </a:ext>
              </a:extLst>
            </p:cNvPr>
            <p:cNvSpPr/>
            <p:nvPr/>
          </p:nvSpPr>
          <p:spPr>
            <a:xfrm>
              <a:off x="7115717" y="8967256"/>
              <a:ext cx="935505" cy="519644"/>
            </a:xfrm>
            <a:prstGeom prst="rect">
              <a:avLst/>
            </a:prstGeom>
            <a:solidFill>
              <a:srgbClr val="FCF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99891AA-AA28-4AF5-A6FA-D37C0D7BDB0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68873" y="2916336"/>
            <a:ext cx="2562082" cy="3941664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0A3D03C1-DAE2-4A8C-8275-8FFED05031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87277" y="3207496"/>
            <a:ext cx="3123461" cy="3650503"/>
          </a:xfrm>
          <a:prstGeom prst="rect">
            <a:avLst/>
          </a:prstGeom>
        </p:spPr>
      </p:pic>
      <p:pic>
        <p:nvPicPr>
          <p:cNvPr id="36" name="Picture 14">
            <a:extLst>
              <a:ext uri="{FF2B5EF4-FFF2-40B4-BE49-F238E27FC236}">
                <a16:creationId xmlns:a16="http://schemas.microsoft.com/office/drawing/2014/main" id="{5CEFF88D-ED03-4F63-B4EF-AF6B53EAB95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46416" y="5851708"/>
            <a:ext cx="914489" cy="999441"/>
          </a:xfrm>
          <a:prstGeom prst="rect">
            <a:avLst/>
          </a:prstGeom>
        </p:spPr>
      </p:pic>
      <p:pic>
        <p:nvPicPr>
          <p:cNvPr id="35" name="Picture 21">
            <a:extLst>
              <a:ext uri="{FF2B5EF4-FFF2-40B4-BE49-F238E27FC236}">
                <a16:creationId xmlns:a16="http://schemas.microsoft.com/office/drawing/2014/main" id="{A7098AAE-2720-4CD7-9F03-B1F29541DD9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865823">
            <a:off x="10232665" y="5167127"/>
            <a:ext cx="442746" cy="9401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44FC4-4D2A-C998-759F-556899284D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04353" y="1412322"/>
            <a:ext cx="966909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2000000" y="20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1" grpId="0" animBg="1"/>
      <p:bldP spid="21" grpId="1" animBg="1"/>
      <p:bldP spid="21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46FEBC-571C-85C5-50D9-D91093EB6EA8}"/>
              </a:ext>
            </a:extLst>
          </p:cNvPr>
          <p:cNvGrpSpPr/>
          <p:nvPr/>
        </p:nvGrpSpPr>
        <p:grpSpPr>
          <a:xfrm>
            <a:off x="323850" y="504824"/>
            <a:ext cx="9686925" cy="6029325"/>
            <a:chOff x="4144021" y="1484380"/>
            <a:chExt cx="7574794" cy="4840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BC519F-490A-0D5C-F779-E92AB127D99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A5DE1380-ABC5-AE5D-19DC-1A419C21D2C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0">
                <a:extLst>
                  <a:ext uri="{FF2B5EF4-FFF2-40B4-BE49-F238E27FC236}">
                    <a16:creationId xmlns:a16="http://schemas.microsoft.com/office/drawing/2014/main" id="{BF46A4B3-019E-3C0B-891C-D6A85E0CA8EB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21B037-1730-477F-7B6A-417A95B4908B}"/>
                </a:ext>
              </a:extLst>
            </p:cNvPr>
            <p:cNvSpPr txBox="1"/>
            <p:nvPr/>
          </p:nvSpPr>
          <p:spPr>
            <a:xfrm>
              <a:off x="4400066" y="1832053"/>
              <a:ext cx="6815563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Luật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chơi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nhiều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D5AAC0E-3734-3F8A-5593-A508B80E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424" y="28446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EBD933-8FC4-B1B1-07FA-DDC94B2D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" y="3057524"/>
            <a:ext cx="8348947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1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9F251-D3A5-F05C-DE6D-0851DED8B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99" y="1157287"/>
            <a:ext cx="8458201" cy="48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07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>
            <a:extLst>
              <a:ext uri="{FF2B5EF4-FFF2-40B4-BE49-F238E27FC236}">
                <a16:creationId xmlns:a16="http://schemas.microsoft.com/office/drawing/2014/main" id="{45DC9A99-6A84-4A64-9A19-6ABBC86B11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9984" y="1840906"/>
            <a:ext cx="4277076" cy="5017094"/>
          </a:xfrm>
          <a:prstGeom prst="rect">
            <a:avLst/>
          </a:prstGeom>
        </p:spPr>
      </p:pic>
      <p:sp>
        <p:nvSpPr>
          <p:cNvPr id="8" name="任意多边形: 形状 40">
            <a:extLst>
              <a:ext uri="{FF2B5EF4-FFF2-40B4-BE49-F238E27FC236}">
                <a16:creationId xmlns:a16="http://schemas.microsoft.com/office/drawing/2014/main" id="{17CF7802-7C20-4C2B-974E-9652A26C5F4B}"/>
              </a:ext>
            </a:extLst>
          </p:cNvPr>
          <p:cNvSpPr/>
          <p:nvPr/>
        </p:nvSpPr>
        <p:spPr>
          <a:xfrm>
            <a:off x="3401088" y="152401"/>
            <a:ext cx="8790912" cy="2026919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F7176C10-7D99-4A8C-8F85-43F7BBCC8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6D722588-5AA0-42A2-B0CE-C79D37A2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4" name="Text Box 7">
            <a:extLst>
              <a:ext uri="{FF2B5EF4-FFF2-40B4-BE49-F238E27FC236}">
                <a16:creationId xmlns:a16="http://schemas.microsoft.com/office/drawing/2014/main" id="{93154878-444C-4587-B2DD-35908F6A2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81400"/>
            <a:ext cx="830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6" name="Text Box 10">
            <a:extLst>
              <a:ext uri="{FF2B5EF4-FFF2-40B4-BE49-F238E27FC236}">
                <a16:creationId xmlns:a16="http://schemas.microsoft.com/office/drawing/2014/main" id="{70302E56-051F-4B51-A51A-574CA6129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34" y="583843"/>
            <a:ext cx="838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80907" name="Text Box 11">
            <a:extLst>
              <a:ext uri="{FF2B5EF4-FFF2-40B4-BE49-F238E27FC236}">
                <a16:creationId xmlns:a16="http://schemas.microsoft.com/office/drawing/2014/main" id="{369F2DAC-FF78-436F-BAE7-977E494C6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146" y="2358315"/>
            <a:ext cx="66159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mốc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khía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0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9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0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090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29B88BD-07A2-47A7-8DFB-A1FA4710A6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77782" y="1555921"/>
            <a:ext cx="3064917" cy="4715255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C7214517-2DE7-497E-A2B5-8CAAB90492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0503"/>
            <a:ext cx="12192000" cy="1081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D6277-E4B2-771E-23DC-93C1AD908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810" y="1558506"/>
            <a:ext cx="5480779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1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6">
            <a:extLst>
              <a:ext uri="{FF2B5EF4-FFF2-40B4-BE49-F238E27FC236}">
                <a16:creationId xmlns:a16="http://schemas.microsoft.com/office/drawing/2014/main" id="{80DCC281-F4C1-4990-BFB0-AE3475EE2DC7}"/>
              </a:ext>
            </a:extLst>
          </p:cNvPr>
          <p:cNvSpPr txBox="1"/>
          <p:nvPr/>
        </p:nvSpPr>
        <p:spPr>
          <a:xfrm>
            <a:off x="3810000" y="2098722"/>
            <a:ext cx="7658099" cy="2860358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Hoạt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động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4: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Tìm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hiểu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về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một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số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cách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bảo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quản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thực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phẩm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153B770A-C795-49A8-BAE8-54BF660E03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05" y="2604548"/>
            <a:ext cx="3626070" cy="42534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8574FB-41CE-4E80-BD5C-F413DB5C1AAE}"/>
              </a:ext>
            </a:extLst>
          </p:cNvPr>
          <p:cNvGrpSpPr/>
          <p:nvPr/>
        </p:nvGrpSpPr>
        <p:grpSpPr>
          <a:xfrm>
            <a:off x="3863540" y="5305558"/>
            <a:ext cx="8924239" cy="2047180"/>
            <a:chOff x="5000985" y="4463739"/>
            <a:chExt cx="7835982" cy="3081528"/>
          </a:xfrm>
        </p:grpSpPr>
        <p:pic>
          <p:nvPicPr>
            <p:cNvPr id="9" name="Picture 20">
              <a:extLst>
                <a:ext uri="{FF2B5EF4-FFF2-40B4-BE49-F238E27FC236}">
                  <a16:creationId xmlns:a16="http://schemas.microsoft.com/office/drawing/2014/main" id="{6ACB1622-E745-4E74-A280-BD9FD9BE0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21767" y="4463739"/>
              <a:ext cx="7315200" cy="3081528"/>
            </a:xfrm>
            <a:prstGeom prst="rect">
              <a:avLst/>
            </a:prstGeom>
          </p:spPr>
        </p:pic>
        <p:pic>
          <p:nvPicPr>
            <p:cNvPr id="10" name="Picture 21">
              <a:extLst>
                <a:ext uri="{FF2B5EF4-FFF2-40B4-BE49-F238E27FC236}">
                  <a16:creationId xmlns:a16="http://schemas.microsoft.com/office/drawing/2014/main" id="{002C4382-394C-46D2-8DBD-16229DFAE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000985" y="5449824"/>
              <a:ext cx="7315200" cy="1673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072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77F71F5-F6E7-9596-37CC-83D39BB26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150648"/>
            <a:ext cx="11068050" cy="954107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14, 15.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C561A-4E60-84E8-A784-63E704FF6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1238250"/>
            <a:ext cx="7500938" cy="518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0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26C89-F3F3-894F-39BC-11C896B7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38150"/>
            <a:ext cx="8134350" cy="60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D96A6-B631-AAE4-BDC0-15AAA1AEA461}"/>
              </a:ext>
            </a:extLst>
          </p:cNvPr>
          <p:cNvGrpSpPr/>
          <p:nvPr/>
        </p:nvGrpSpPr>
        <p:grpSpPr>
          <a:xfrm>
            <a:off x="558979" y="4320414"/>
            <a:ext cx="4278451" cy="2175001"/>
            <a:chOff x="892354" y="3758439"/>
            <a:chExt cx="4278451" cy="2175001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BB367C79-B590-E96D-27AD-641F51C41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F47F70-07D3-2A51-5C4F-DA8AD9EB46F5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1A5F581-1E87-AEA4-DDD9-060D4E9E38D4}"/>
              </a:ext>
            </a:extLst>
          </p:cNvPr>
          <p:cNvGrpSpPr/>
          <p:nvPr/>
        </p:nvGrpSpPr>
        <p:grpSpPr>
          <a:xfrm>
            <a:off x="3054985" y="322677"/>
            <a:ext cx="5984240" cy="801273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FB5BEC-18D5-EFED-8A4F-4A4F487EFC6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A3C9A962-E8A8-D9D3-9DCB-669ACF947D1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1222A6A5-D9EE-4712-4BBF-730A4FB4E93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D7DF00-1057-A923-18EB-35AC0A93F5AF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079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phiếu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9955E53-CB7C-CAE1-BEC8-5AE0FC5848E9}"/>
              </a:ext>
            </a:extLst>
          </p:cNvPr>
          <p:cNvGraphicFramePr>
            <a:graphicFrameLocks noGrp="1"/>
          </p:cNvGraphicFramePr>
          <p:nvPr/>
        </p:nvGraphicFramePr>
        <p:xfrm>
          <a:off x="3924299" y="1743075"/>
          <a:ext cx="7572375" cy="214072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24125">
                  <a:extLst>
                    <a:ext uri="{9D8B030D-6E8A-4147-A177-3AD203B41FA5}">
                      <a16:colId xmlns:a16="http://schemas.microsoft.com/office/drawing/2014/main" val="3733695514"/>
                    </a:ext>
                  </a:extLst>
                </a:gridCol>
                <a:gridCol w="1952626">
                  <a:extLst>
                    <a:ext uri="{9D8B030D-6E8A-4147-A177-3AD203B41FA5}">
                      <a16:colId xmlns:a16="http://schemas.microsoft.com/office/drawing/2014/main" val="2197000101"/>
                    </a:ext>
                  </a:extLst>
                </a:gridCol>
                <a:gridCol w="3095624">
                  <a:extLst>
                    <a:ext uri="{9D8B030D-6E8A-4147-A177-3AD203B41FA5}">
                      <a16:colId xmlns:a16="http://schemas.microsoft.com/office/drawing/2014/main" val="215639753"/>
                    </a:ext>
                  </a:extLst>
                </a:gridCol>
              </a:tblGrid>
              <a:tr h="1009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Thí nghiệm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Kết 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Rút ra cách bảo quản thực phẩm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67514"/>
                  </a:ext>
                </a:extLst>
              </a:tr>
              <a:tr h="55829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Hình 14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728925"/>
                  </a:ext>
                </a:extLst>
              </a:tr>
              <a:tr h="55829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2060"/>
                          </a:solidFill>
                          <a:effectLst/>
                        </a:rPr>
                        <a:t>Hình 15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12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4814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7E3F2D-BE5B-F131-0642-0B78C7364477}"/>
              </a:ext>
            </a:extLst>
          </p:cNvPr>
          <p:cNvGraphicFramePr>
            <a:graphicFrameLocks noGrp="1"/>
          </p:cNvGraphicFramePr>
          <p:nvPr/>
        </p:nvGraphicFramePr>
        <p:xfrm>
          <a:off x="885824" y="733425"/>
          <a:ext cx="10572750" cy="57721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85976">
                  <a:extLst>
                    <a:ext uri="{9D8B030D-6E8A-4147-A177-3AD203B41FA5}">
                      <a16:colId xmlns:a16="http://schemas.microsoft.com/office/drawing/2014/main" val="3733695514"/>
                    </a:ext>
                  </a:extLst>
                </a:gridCol>
                <a:gridCol w="5448300">
                  <a:extLst>
                    <a:ext uri="{9D8B030D-6E8A-4147-A177-3AD203B41FA5}">
                      <a16:colId xmlns:a16="http://schemas.microsoft.com/office/drawing/2014/main" val="2197000101"/>
                    </a:ext>
                  </a:extLst>
                </a:gridCol>
                <a:gridCol w="3038474">
                  <a:extLst>
                    <a:ext uri="{9D8B030D-6E8A-4147-A177-3AD203B41FA5}">
                      <a16:colId xmlns:a16="http://schemas.microsoft.com/office/drawing/2014/main" val="215639753"/>
                    </a:ext>
                  </a:extLst>
                </a:gridCol>
              </a:tblGrid>
              <a:tr h="1114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Thí nghiệm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Kết 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Rút ra cách bảo quản thực phẩm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67514"/>
                  </a:ext>
                </a:extLst>
              </a:tr>
              <a:tr h="2333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Hình 14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728925"/>
                  </a:ext>
                </a:extLst>
              </a:tr>
              <a:tr h="23241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2060"/>
                          </a:solidFill>
                          <a:effectLst/>
                        </a:rPr>
                        <a:t>Hình 15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126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B2F49CA-F0E9-389D-8068-7A778692C2A6}"/>
              </a:ext>
            </a:extLst>
          </p:cNvPr>
          <p:cNvSpPr txBox="1"/>
          <p:nvPr/>
        </p:nvSpPr>
        <p:spPr>
          <a:xfrm>
            <a:off x="2990850" y="1800225"/>
            <a:ext cx="5391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3 ngày: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Quả dâu A để trong phòng bếp bị mốc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Quả dâu B để trong ngăn mát tủ lạnh vẫn tươi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0CCEA-B422-AF3A-3D4F-987181F1ECDE}"/>
              </a:ext>
            </a:extLst>
          </p:cNvPr>
          <p:cNvSpPr txBox="1"/>
          <p:nvPr/>
        </p:nvSpPr>
        <p:spPr>
          <a:xfrm>
            <a:off x="8724901" y="2381250"/>
            <a:ext cx="2990850" cy="62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E63004-3BC8-AA91-5476-717660A62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2981664"/>
            <a:ext cx="985837" cy="1175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8BAEF4-B90E-3FB3-F463-9524F72BC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74" y="3003042"/>
            <a:ext cx="886225" cy="1054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3D65F3-E065-F5D7-9C6A-BE87B6267E45}"/>
              </a:ext>
            </a:extLst>
          </p:cNvPr>
          <p:cNvSpPr txBox="1"/>
          <p:nvPr/>
        </p:nvSpPr>
        <p:spPr>
          <a:xfrm>
            <a:off x="3190875" y="4219575"/>
            <a:ext cx="5391150" cy="11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Sau 7 ngày:</a:t>
            </a:r>
          </a:p>
          <a:p>
            <a:pPr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Bắp ngô tươi bị nấm mốc.</a:t>
            </a:r>
          </a:p>
          <a:p>
            <a:pPr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Bắp ngô đã được phơi khô không bị nấm mốc.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47CB3E-AAD9-CBC5-2D3A-5B0118EF9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150" y="5444657"/>
            <a:ext cx="3576637" cy="9132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98B7F5-7A45-14B2-59F3-B4AE7586618F}"/>
              </a:ext>
            </a:extLst>
          </p:cNvPr>
          <p:cNvSpPr txBox="1"/>
          <p:nvPr/>
        </p:nvSpPr>
        <p:spPr>
          <a:xfrm>
            <a:off x="8677276" y="4524375"/>
            <a:ext cx="2990850" cy="62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Phơi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87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Office PowerPoint</Application>
  <PresentationFormat>Widescreen</PresentationFormat>
  <Paragraphs>58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 Vũ</dc:creator>
  <cp:lastModifiedBy>Lan Vũ</cp:lastModifiedBy>
  <cp:revision>1</cp:revision>
  <dcterms:created xsi:type="dcterms:W3CDTF">2025-03-31T08:28:42Z</dcterms:created>
  <dcterms:modified xsi:type="dcterms:W3CDTF">2025-03-31T08:29:11Z</dcterms:modified>
</cp:coreProperties>
</file>