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9" r:id="rId3"/>
    <p:sldId id="261" r:id="rId4"/>
    <p:sldId id="276" r:id="rId5"/>
    <p:sldId id="262" r:id="rId6"/>
    <p:sldId id="271" r:id="rId7"/>
    <p:sldId id="278" r:id="rId8"/>
    <p:sldId id="279" r:id="rId9"/>
    <p:sldId id="280" r:id="rId10"/>
    <p:sldId id="281" r:id="rId11"/>
    <p:sldId id="263" r:id="rId12"/>
    <p:sldId id="265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27640-3379-46C6-91A9-E569052D5660}" type="datetimeFigureOut">
              <a:rPr lang="vi-VN" smtClean="0"/>
              <a:t>31/03/2025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A4A11-1633-4803-B32A-F39DD90124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009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94725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1215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6115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6115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8522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6211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30EDB-5222-AFA2-9DFA-C43779F00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272E99-FBF8-8BDD-D098-7A5CF49FEE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6D705-3C42-9647-1EF3-4D9B27459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1E190-E278-4161-AB47-BA1B3E42E4B5}" type="datetimeFigureOut">
              <a:rPr lang="vi-VN" smtClean="0"/>
              <a:t>31/03/2025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591DF1-0CD2-A639-5605-E9ACD2D8C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B624A-A1F6-797A-A197-FBD8F41EE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43CA-0F54-4BE3-BB57-16FBEFBB91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15692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24FD5-1E0D-58C5-7DC4-8BEE8A327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D36531-7880-CA37-405F-A91C5CB35D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FE5E00-C6A7-BBE8-BCA8-A5B4F8F70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1E190-E278-4161-AB47-BA1B3E42E4B5}" type="datetimeFigureOut">
              <a:rPr lang="vi-VN" smtClean="0"/>
              <a:t>31/03/2025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CD94A-962B-8780-87AF-C48A96652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501DC-F215-DCF7-4AA3-CEBE2CD60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43CA-0F54-4BE3-BB57-16FBEFBB91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55438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E0F4D2-5B8B-21F2-68BE-9C65BC5FA8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B8C99F-BB91-5BE6-0B23-243B360AD0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C7C05-0C59-D91D-952B-8FFB81AAB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1E190-E278-4161-AB47-BA1B3E42E4B5}" type="datetimeFigureOut">
              <a:rPr lang="vi-VN" smtClean="0"/>
              <a:t>31/03/2025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CA498E-BAAD-2571-0709-DE3289D26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B79E3-0550-CC7A-05EE-7366FC9AE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43CA-0F54-4BE3-BB57-16FBEFBB91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120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BAF6D-DEEE-028E-9F9C-C333B839D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F3463-0C4D-1E05-4A55-7F2CDC476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74636-B3E8-D71B-194E-629334641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1E190-E278-4161-AB47-BA1B3E42E4B5}" type="datetimeFigureOut">
              <a:rPr lang="vi-VN" smtClean="0"/>
              <a:t>31/03/2025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3FB61-DDB1-D0AF-9B30-A0375D98C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EEA37-358D-B8B8-2E32-2F510968A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43CA-0F54-4BE3-BB57-16FBEFBB91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0477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9C08C-24A2-2505-573E-E169CFF5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52E02-AFC9-EED4-63E5-7C5C1D6109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667D1-92AB-50A5-2D30-FB0187C79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1E190-E278-4161-AB47-BA1B3E42E4B5}" type="datetimeFigureOut">
              <a:rPr lang="vi-VN" smtClean="0"/>
              <a:t>31/03/2025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8CEA7-560A-85E0-77D9-DA9C8FC5E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731748-F135-D5B4-3218-FBB7819CD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43CA-0F54-4BE3-BB57-16FBEFBB91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2090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6C6B6-1B88-5E55-759E-C78959803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95507-2706-4BF0-43B7-3ED3BE3792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8E43D9-369F-CB62-78BE-71B8E3F0E8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63FF5A-80E5-EF55-34F6-D1E1990EB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1E190-E278-4161-AB47-BA1B3E42E4B5}" type="datetimeFigureOut">
              <a:rPr lang="vi-VN" smtClean="0"/>
              <a:t>31/03/2025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885342-CDAB-871D-DFCC-3997D36B9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9D2741-FF89-6F04-6A37-0FC8989AF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43CA-0F54-4BE3-BB57-16FBEFBB91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7522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27406-381E-4F5A-F8CF-299BC44FF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6EA66-2423-EDDD-D7B9-0F47713E5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87D34F-5932-5002-F727-94DA678BD9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78CFDD-1B10-2CF6-F949-DF17E493EC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1506BF-CA69-6676-A296-4466BCBB18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0BDEE8-11FE-6035-7EB4-69F215446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1E190-E278-4161-AB47-BA1B3E42E4B5}" type="datetimeFigureOut">
              <a:rPr lang="vi-VN" smtClean="0"/>
              <a:t>31/03/2025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094C82-5AEA-F96C-C323-0D70A9A76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49797D-D04B-659A-D77E-A6667F86E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43CA-0F54-4BE3-BB57-16FBEFBB91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8374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68ABC-0507-8317-4FD6-83693ABBF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DD4D75-3E4E-6F06-7264-75251EBA7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1E190-E278-4161-AB47-BA1B3E42E4B5}" type="datetimeFigureOut">
              <a:rPr lang="vi-VN" smtClean="0"/>
              <a:t>31/03/2025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FECAE2-EF06-0F5F-6CF3-F4CE31229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7C52D6-4F53-1F08-2C82-20CF8B2AB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43CA-0F54-4BE3-BB57-16FBEFBB91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0670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E71794-C94C-128C-7041-CB8B44033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1E190-E278-4161-AB47-BA1B3E42E4B5}" type="datetimeFigureOut">
              <a:rPr lang="vi-VN" smtClean="0"/>
              <a:t>31/03/2025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0349FF-0FC4-5156-BD52-011D35142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690F40-12A3-9707-416A-EB28974DD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43CA-0F54-4BE3-BB57-16FBEFBB91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0498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8B09F-AAF5-AFA3-A622-78A1DA76B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10C63-C921-0DBF-624F-2CC53C20B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FC222F-66D5-6A5F-D618-B536ED3ED6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9954C0-EF00-B63D-3F16-FFD61E966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1E190-E278-4161-AB47-BA1B3E42E4B5}" type="datetimeFigureOut">
              <a:rPr lang="vi-VN" smtClean="0"/>
              <a:t>31/03/2025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3E303A-6686-CC0E-27AF-5B4AA1680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5694B0-C172-95E2-9E64-9821A82AA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43CA-0F54-4BE3-BB57-16FBEFBB91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2952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C9DBB-4487-57C0-E73D-75CC54C14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6DBF01-475F-F868-F2A3-5402148321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039FC9-1638-94B7-680C-7AD177EE33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531B9E-E6DF-C22E-C5C9-969A50172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1E190-E278-4161-AB47-BA1B3E42E4B5}" type="datetimeFigureOut">
              <a:rPr lang="vi-VN" smtClean="0"/>
              <a:t>31/03/2025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F8CBFD-7131-FB48-3566-AE4121D2A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3170ED-D4B2-6E19-1867-FC02BB2C8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43CA-0F54-4BE3-BB57-16FBEFBB91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259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B4484C-C0A4-E9DD-D262-1B6EA18D5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EAAC8A-CFE6-620B-043E-1D7774FE2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BFDAE1-D810-F835-82B8-FB11B7388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1E190-E278-4161-AB47-BA1B3E42E4B5}" type="datetimeFigureOut">
              <a:rPr lang="vi-VN" smtClean="0"/>
              <a:t>31/03/2025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670467-D272-1940-6192-A5C8AA9511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93903-8311-6C06-9E69-D8B7BD4A85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F43CA-0F54-4BE3-BB57-16FBEFBB91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8119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/>
          <p:nvPr/>
        </p:nvSpPr>
        <p:spPr>
          <a:xfrm>
            <a:off x="9510944" y="81280"/>
            <a:ext cx="26810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TOÁN 4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4" name="Google Shape;164;p1"/>
          <p:cNvSpPr/>
          <p:nvPr/>
        </p:nvSpPr>
        <p:spPr>
          <a:xfrm>
            <a:off x="10807051" y="670412"/>
            <a:ext cx="99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Tập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 2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605187" y="1381760"/>
            <a:ext cx="10935784" cy="391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-US" sz="5400" b="1" i="0" u="none" strike="noStrike" cap="none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Tuần</a:t>
            </a:r>
            <a:r>
              <a:rPr lang="en-US" sz="5400" b="1" i="0" u="none" strike="noStrike" cap="none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19</a:t>
            </a:r>
            <a:endParaRPr sz="1600" dirty="0">
              <a:latin typeface="UTM Avo" panose="020406030505060202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Bài 53: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Khái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niệm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phân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số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Tiết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1</a:t>
            </a:r>
            <a:endParaRPr sz="16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20443" y="1786826"/>
            <a:ext cx="98952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2960">
              <a:spcAft>
                <a:spcPts val="900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Nêu phân số chỉ số lon nước ngọt còn lại trong mỗi hộp: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04DF2D1-3EF3-8205-A3BD-8435CC4FBB60}"/>
              </a:ext>
            </a:extLst>
          </p:cNvPr>
          <p:cNvSpPr/>
          <p:nvPr/>
        </p:nvSpPr>
        <p:spPr>
          <a:xfrm>
            <a:off x="812800" y="1792605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CF9642-AEC9-C4CC-C7F0-819EFDF122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6" t="72915" r="6105" b="4588"/>
          <a:stretch/>
        </p:blipFill>
        <p:spPr>
          <a:xfrm>
            <a:off x="1540621" y="2438645"/>
            <a:ext cx="8960691" cy="13442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7E03DF5-6888-1CA9-88A6-16310E574858}"/>
              </a:ext>
            </a:extLst>
          </p:cNvPr>
          <p:cNvGrpSpPr/>
          <p:nvPr/>
        </p:nvGrpSpPr>
        <p:grpSpPr>
          <a:xfrm>
            <a:off x="2204571" y="3805382"/>
            <a:ext cx="342900" cy="1015663"/>
            <a:chOff x="8229600" y="4686300"/>
            <a:chExt cx="685800" cy="2031326"/>
          </a:xfrm>
          <a:noFill/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E673D6A-F3CA-6463-F5D4-3271A6D19637}"/>
                </a:ext>
              </a:extLst>
            </p:cNvPr>
            <p:cNvSpPr txBox="1"/>
            <p:nvPr/>
          </p:nvSpPr>
          <p:spPr>
            <a:xfrm>
              <a:off x="8229600" y="4686300"/>
              <a:ext cx="685800" cy="20313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0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4</a:t>
              </a:r>
            </a:p>
            <a:p>
              <a:pPr algn="ctr"/>
              <a:r>
                <a:rPr lang="en-VN" sz="30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9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1A4F1B7-206B-3E7C-8E3F-B8FBBECA4251}"/>
                </a:ext>
              </a:extLst>
            </p:cNvPr>
            <p:cNvCxnSpPr>
              <a:cxnSpLocks/>
              <a:stCxn id="7" idx="1"/>
              <a:endCxn id="7" idx="3"/>
            </p:cNvCxnSpPr>
            <p:nvPr/>
          </p:nvCxnSpPr>
          <p:spPr>
            <a:xfrm>
              <a:off x="8229600" y="5701964"/>
              <a:ext cx="685800" cy="0"/>
            </a:xfrm>
            <a:prstGeom prst="line">
              <a:avLst/>
            </a:prstGeom>
            <a:grpFill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B119B7F-6E8E-406B-B55C-E285F8FE73A3}"/>
              </a:ext>
            </a:extLst>
          </p:cNvPr>
          <p:cNvGrpSpPr/>
          <p:nvPr/>
        </p:nvGrpSpPr>
        <p:grpSpPr>
          <a:xfrm>
            <a:off x="4376271" y="3811436"/>
            <a:ext cx="723900" cy="1015663"/>
            <a:chOff x="8229600" y="4686300"/>
            <a:chExt cx="685800" cy="2031326"/>
          </a:xfrm>
          <a:noFill/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E4F2D36-9DEB-124A-6C58-310F84E9057D}"/>
                </a:ext>
              </a:extLst>
            </p:cNvPr>
            <p:cNvSpPr txBox="1"/>
            <p:nvPr/>
          </p:nvSpPr>
          <p:spPr>
            <a:xfrm>
              <a:off x="8229600" y="4686300"/>
              <a:ext cx="685800" cy="20313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0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7</a:t>
              </a:r>
            </a:p>
            <a:p>
              <a:pPr algn="ctr"/>
              <a:r>
                <a:rPr lang="en-VN" sz="30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12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87E299B-47A0-5DB0-526B-5B88337353BA}"/>
                </a:ext>
              </a:extLst>
            </p:cNvPr>
            <p:cNvCxnSpPr>
              <a:cxnSpLocks/>
            </p:cNvCxnSpPr>
            <p:nvPr/>
          </p:nvCxnSpPr>
          <p:spPr>
            <a:xfrm>
              <a:off x="8229600" y="5643689"/>
              <a:ext cx="685800" cy="0"/>
            </a:xfrm>
            <a:prstGeom prst="line">
              <a:avLst/>
            </a:prstGeom>
            <a:grpFill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3C3593D-016D-8576-4F84-555E61A41ECA}"/>
              </a:ext>
            </a:extLst>
          </p:cNvPr>
          <p:cNvGrpSpPr/>
          <p:nvPr/>
        </p:nvGrpSpPr>
        <p:grpSpPr>
          <a:xfrm>
            <a:off x="7145786" y="3805382"/>
            <a:ext cx="342900" cy="1015663"/>
            <a:chOff x="8229600" y="4686300"/>
            <a:chExt cx="685800" cy="2031326"/>
          </a:xfrm>
          <a:noFill/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B12FF75-A141-895C-E233-74313000B4B2}"/>
                </a:ext>
              </a:extLst>
            </p:cNvPr>
            <p:cNvSpPr txBox="1"/>
            <p:nvPr/>
          </p:nvSpPr>
          <p:spPr>
            <a:xfrm>
              <a:off x="8229600" y="4686300"/>
              <a:ext cx="685800" cy="20313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0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5</a:t>
              </a:r>
            </a:p>
            <a:p>
              <a:pPr algn="ctr"/>
              <a:r>
                <a:rPr lang="en-VN" sz="30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6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AA92F95-1A35-23F5-1FC8-5F1F0D3EEFF7}"/>
                </a:ext>
              </a:extLst>
            </p:cNvPr>
            <p:cNvCxnSpPr>
              <a:cxnSpLocks/>
              <a:stCxn id="17" idx="1"/>
              <a:endCxn id="17" idx="3"/>
            </p:cNvCxnSpPr>
            <p:nvPr/>
          </p:nvCxnSpPr>
          <p:spPr>
            <a:xfrm>
              <a:off x="8229600" y="5701964"/>
              <a:ext cx="685800" cy="0"/>
            </a:xfrm>
            <a:prstGeom prst="line">
              <a:avLst/>
            </a:prstGeom>
            <a:grpFill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3DFAB3D-3E85-4178-EE6D-56232769F1F2}"/>
              </a:ext>
            </a:extLst>
          </p:cNvPr>
          <p:cNvGrpSpPr/>
          <p:nvPr/>
        </p:nvGrpSpPr>
        <p:grpSpPr>
          <a:xfrm>
            <a:off x="9197830" y="3805263"/>
            <a:ext cx="342900" cy="1015663"/>
            <a:chOff x="8229600" y="4686300"/>
            <a:chExt cx="685800" cy="2031326"/>
          </a:xfrm>
          <a:noFill/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E0F0E0A-D68B-F68F-A99F-C55331DBE26F}"/>
                </a:ext>
              </a:extLst>
            </p:cNvPr>
            <p:cNvSpPr txBox="1"/>
            <p:nvPr/>
          </p:nvSpPr>
          <p:spPr>
            <a:xfrm>
              <a:off x="8229600" y="4686300"/>
              <a:ext cx="685800" cy="20313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0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3</a:t>
              </a:r>
            </a:p>
            <a:p>
              <a:pPr algn="ctr"/>
              <a:r>
                <a:rPr lang="en-VN" sz="30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8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25810D2-97DD-8C3A-0E4A-A607EA5834EE}"/>
                </a:ext>
              </a:extLst>
            </p:cNvPr>
            <p:cNvCxnSpPr>
              <a:cxnSpLocks/>
              <a:stCxn id="20" idx="1"/>
              <a:endCxn id="20" idx="3"/>
            </p:cNvCxnSpPr>
            <p:nvPr/>
          </p:nvCxnSpPr>
          <p:spPr>
            <a:xfrm>
              <a:off x="8229600" y="5701964"/>
              <a:ext cx="685800" cy="0"/>
            </a:xfrm>
            <a:prstGeom prst="line">
              <a:avLst/>
            </a:prstGeom>
            <a:grpFill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3842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1805FE-F4B8-89FA-B008-9FB0A4F1061C}"/>
              </a:ext>
            </a:extLst>
          </p:cNvPr>
          <p:cNvSpPr txBox="1"/>
          <p:nvPr/>
        </p:nvSpPr>
        <p:spPr>
          <a:xfrm>
            <a:off x="1534160" y="1589692"/>
            <a:ext cx="8940800" cy="1646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36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 bài học hôm nay, em đã học được những gì?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813;p56">
            <a:extLst>
              <a:ext uri="{FF2B5EF4-FFF2-40B4-BE49-F238E27FC236}">
                <a16:creationId xmlns:a16="http://schemas.microsoft.com/office/drawing/2014/main" id="{E69692BD-BC2E-8764-1FB9-E2B67904CC66}"/>
              </a:ext>
            </a:extLst>
          </p:cNvPr>
          <p:cNvGrpSpPr/>
          <p:nvPr/>
        </p:nvGrpSpPr>
        <p:grpSpPr>
          <a:xfrm>
            <a:off x="2180402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3" name="Google Shape;2814;p56">
              <a:extLst>
                <a:ext uri="{FF2B5EF4-FFF2-40B4-BE49-F238E27FC236}">
                  <a16:creationId xmlns:a16="http://schemas.microsoft.com/office/drawing/2014/main" id="{048B393E-0D61-67A3-ADC7-EE9D1ED0BF0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5" name="Google Shape;2815;p56">
                <a:extLst>
                  <a:ext uri="{FF2B5EF4-FFF2-40B4-BE49-F238E27FC236}">
                    <a16:creationId xmlns:a16="http://schemas.microsoft.com/office/drawing/2014/main" id="{589BA6D3-58CD-4488-0E38-241396A859D2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2816;p56">
                <a:extLst>
                  <a:ext uri="{FF2B5EF4-FFF2-40B4-BE49-F238E27FC236}">
                    <a16:creationId xmlns:a16="http://schemas.microsoft.com/office/drawing/2014/main" id="{B65DD50C-70E0-7EDB-24FA-941214C9FFD6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" name="Google Shape;2817;p56">
                <a:extLst>
                  <a:ext uri="{FF2B5EF4-FFF2-40B4-BE49-F238E27FC236}">
                    <a16:creationId xmlns:a16="http://schemas.microsoft.com/office/drawing/2014/main" id="{FB6A8CAD-52F1-BA2B-B14F-27C3962D8EE3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" name="Google Shape;2818;p56">
              <a:extLst>
                <a:ext uri="{FF2B5EF4-FFF2-40B4-BE49-F238E27FC236}">
                  <a16:creationId xmlns:a16="http://schemas.microsoft.com/office/drawing/2014/main" id="{2514CB88-3925-82C9-D82D-B1ACE5295585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2813;p56">
            <a:extLst>
              <a:ext uri="{FF2B5EF4-FFF2-40B4-BE49-F238E27FC236}">
                <a16:creationId xmlns:a16="http://schemas.microsoft.com/office/drawing/2014/main" id="{27ADE279-C5C1-7CC0-5017-7885514F0142}"/>
              </a:ext>
            </a:extLst>
          </p:cNvPr>
          <p:cNvGrpSpPr/>
          <p:nvPr/>
        </p:nvGrpSpPr>
        <p:grpSpPr>
          <a:xfrm>
            <a:off x="6407598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9" name="Google Shape;2814;p56">
              <a:extLst>
                <a:ext uri="{FF2B5EF4-FFF2-40B4-BE49-F238E27FC236}">
                  <a16:creationId xmlns:a16="http://schemas.microsoft.com/office/drawing/2014/main" id="{A269A6B1-B4A6-6610-A88B-5D216F3DBBDC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11" name="Google Shape;2815;p56">
                <a:extLst>
                  <a:ext uri="{FF2B5EF4-FFF2-40B4-BE49-F238E27FC236}">
                    <a16:creationId xmlns:a16="http://schemas.microsoft.com/office/drawing/2014/main" id="{3B511914-1266-F264-819F-B468EB2ABDC3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816;p56">
                <a:extLst>
                  <a:ext uri="{FF2B5EF4-FFF2-40B4-BE49-F238E27FC236}">
                    <a16:creationId xmlns:a16="http://schemas.microsoft.com/office/drawing/2014/main" id="{ED4E6027-345B-9D64-FD71-BFD717CCB28E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" name="Google Shape;2817;p56">
                <a:extLst>
                  <a:ext uri="{FF2B5EF4-FFF2-40B4-BE49-F238E27FC236}">
                    <a16:creationId xmlns:a16="http://schemas.microsoft.com/office/drawing/2014/main" id="{CA0A627C-6500-356C-4872-6FAE6EEA4950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2818;p56">
              <a:extLst>
                <a:ext uri="{FF2B5EF4-FFF2-40B4-BE49-F238E27FC236}">
                  <a16:creationId xmlns:a16="http://schemas.microsoft.com/office/drawing/2014/main" id="{DA095A6C-F066-C53B-3125-2CF0CCB4EA88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F856922-F7CD-DBB1-8360-98888FC6C773}"/>
              </a:ext>
            </a:extLst>
          </p:cNvPr>
          <p:cNvSpPr txBox="1"/>
          <p:nvPr/>
        </p:nvSpPr>
        <p:spPr>
          <a:xfrm>
            <a:off x="2603790" y="2659452"/>
            <a:ext cx="229594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Ôn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tập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kiến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thức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đã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học</a:t>
            </a:r>
            <a:endParaRPr lang="en-VN" sz="2000" dirty="0"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0C22F3-1D2F-D176-A30B-05C34ECD1318}"/>
              </a:ext>
            </a:extLst>
          </p:cNvPr>
          <p:cNvSpPr txBox="1"/>
          <p:nvPr/>
        </p:nvSpPr>
        <p:spPr>
          <a:xfrm>
            <a:off x="6854491" y="2633889"/>
            <a:ext cx="2295940" cy="95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VBT</a:t>
            </a:r>
            <a:endParaRPr lang="en-VN" sz="2000" dirty="0"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AC2217-DE0E-9730-2CDC-B02D6F579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650" y="1767029"/>
            <a:ext cx="932769" cy="9327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15673D-FC98-7274-A138-1139896D3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8119" y="1657802"/>
            <a:ext cx="932769" cy="932769"/>
          </a:xfrm>
          <a:prstGeom prst="rect">
            <a:avLst/>
          </a:prstGeom>
        </p:spPr>
      </p:pic>
      <p:grpSp>
        <p:nvGrpSpPr>
          <p:cNvPr id="18" name="Google Shape;2813;p56">
            <a:extLst>
              <a:ext uri="{FF2B5EF4-FFF2-40B4-BE49-F238E27FC236}">
                <a16:creationId xmlns:a16="http://schemas.microsoft.com/office/drawing/2014/main" id="{303C0D4B-5E2F-7700-F4F3-05B10209836D}"/>
              </a:ext>
            </a:extLst>
          </p:cNvPr>
          <p:cNvGrpSpPr/>
          <p:nvPr/>
        </p:nvGrpSpPr>
        <p:grpSpPr>
          <a:xfrm>
            <a:off x="4021586" y="4319773"/>
            <a:ext cx="3850827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19" name="Google Shape;2814;p56">
              <a:extLst>
                <a:ext uri="{FF2B5EF4-FFF2-40B4-BE49-F238E27FC236}">
                  <a16:creationId xmlns:a16="http://schemas.microsoft.com/office/drawing/2014/main" id="{94F565BC-3A87-0007-3D01-EFB0918E72B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21" name="Google Shape;2815;p56">
                <a:extLst>
                  <a:ext uri="{FF2B5EF4-FFF2-40B4-BE49-F238E27FC236}">
                    <a16:creationId xmlns:a16="http://schemas.microsoft.com/office/drawing/2014/main" id="{F90D5895-1CC6-9704-3E0B-C1C92EDA448B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816;p56">
                <a:extLst>
                  <a:ext uri="{FF2B5EF4-FFF2-40B4-BE49-F238E27FC236}">
                    <a16:creationId xmlns:a16="http://schemas.microsoft.com/office/drawing/2014/main" id="{4378A2A1-1F50-C6F0-F9DB-83E18DA504CA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2817;p56">
                <a:extLst>
                  <a:ext uri="{FF2B5EF4-FFF2-40B4-BE49-F238E27FC236}">
                    <a16:creationId xmlns:a16="http://schemas.microsoft.com/office/drawing/2014/main" id="{AF510153-6472-BEC2-F21B-2651A3A8AC9B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" name="Google Shape;2818;p56">
              <a:extLst>
                <a:ext uri="{FF2B5EF4-FFF2-40B4-BE49-F238E27FC236}">
                  <a16:creationId xmlns:a16="http://schemas.microsoft.com/office/drawing/2014/main" id="{D3BB1711-8ECA-77B9-EED5-89C3C1A2B234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03B4FF0-0060-7213-8AE0-5E2B9063B8DF}"/>
              </a:ext>
            </a:extLst>
          </p:cNvPr>
          <p:cNvSpPr txBox="1"/>
          <p:nvPr/>
        </p:nvSpPr>
        <p:spPr>
          <a:xfrm>
            <a:off x="4397042" y="4434114"/>
            <a:ext cx="3061034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 và chuẩn bị trước </a:t>
            </a:r>
            <a:r>
              <a:rPr lang="vi-VN" sz="20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53: Khái niệm phân số (Tiết 2) </a:t>
            </a:r>
            <a:endParaRPr lang="en-VN" sz="2000" b="1" dirty="0"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D64170D-490C-3E5D-5924-72599EB4D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2145" y="3600900"/>
            <a:ext cx="932769" cy="9327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1D701C8-D8F8-FF0B-2982-59CDFFC10EDB}"/>
                  </a:ext>
                </a:extLst>
              </p:cNvPr>
              <p:cNvSpPr txBox="1"/>
              <p:nvPr/>
            </p:nvSpPr>
            <p:spPr>
              <a:xfrm>
                <a:off x="580131" y="1499399"/>
                <a:ext cx="10949882" cy="20624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Chia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màu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4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4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Chia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hình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vuông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thành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bốn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phần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bằng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nhau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tô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màu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ba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phần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thì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thể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được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diễn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tả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tương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tự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không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?</a:t>
                </a:r>
                <a:r>
                  <a:rPr 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1D701C8-D8F8-FF0B-2982-59CDFFC10E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131" y="1499399"/>
                <a:ext cx="10949882" cy="2062488"/>
              </a:xfrm>
              <a:prstGeom prst="rect">
                <a:avLst/>
              </a:prstGeom>
              <a:blipFill>
                <a:blip r:embed="rId5"/>
                <a:stretch>
                  <a:fillRect l="-835" r="-891" b="-5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1F22AC68-C6CF-0BFD-F542-0B9C2134F1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223" y="3581810"/>
            <a:ext cx="5980952" cy="32761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artial Circle 37">
            <a:extLst>
              <a:ext uri="{FF2B5EF4-FFF2-40B4-BE49-F238E27FC236}">
                <a16:creationId xmlns:a16="http://schemas.microsoft.com/office/drawing/2014/main" id="{7274285C-6928-F476-C196-1BEAD745B55B}"/>
              </a:ext>
            </a:extLst>
          </p:cNvPr>
          <p:cNvSpPr/>
          <p:nvPr/>
        </p:nvSpPr>
        <p:spPr>
          <a:xfrm flipH="1">
            <a:off x="1031240" y="2428240"/>
            <a:ext cx="3027680" cy="3027680"/>
          </a:xfrm>
          <a:prstGeom prst="pie">
            <a:avLst/>
          </a:prstGeom>
          <a:solidFill>
            <a:srgbClr val="F5EC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A4941A61-A155-DE16-B761-99A98AA3D510}"/>
              </a:ext>
            </a:extLst>
          </p:cNvPr>
          <p:cNvSpPr txBox="1"/>
          <p:nvPr/>
        </p:nvSpPr>
        <p:spPr>
          <a:xfrm>
            <a:off x="1237496" y="1652062"/>
            <a:ext cx="9760703" cy="4820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Chia </a:t>
            </a:r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thành</a:t>
            </a: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4 </a:t>
            </a:r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phần</a:t>
            </a: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bằng</a:t>
            </a: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nhau</a:t>
            </a: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Tô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màu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3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phần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4">
                <a:extLst>
                  <a:ext uri="{FF2B5EF4-FFF2-40B4-BE49-F238E27FC236}">
                    <a16:creationId xmlns:a16="http://schemas.microsoft.com/office/drawing/2014/main" id="{D87776B7-DE4C-3CFA-BF37-C7CFBF149165}"/>
                  </a:ext>
                </a:extLst>
              </p:cNvPr>
              <p:cNvSpPr txBox="1"/>
              <p:nvPr/>
            </p:nvSpPr>
            <p:spPr>
              <a:xfrm>
                <a:off x="4666497" y="2527300"/>
                <a:ext cx="6573003" cy="199022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457200" indent="-457200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r>
                  <a:rPr lang="vi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Ta nói: Đã tô màu </a:t>
                </a:r>
                <a:r>
                  <a:rPr lang="vi-VN" sz="24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ba phần tư </a:t>
                </a:r>
                <a:r>
                  <a:rPr lang="vi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hình tròn.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marL="457200" indent="-457200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r>
                  <a:rPr lang="vi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Viết là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vi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; đọc là </a:t>
                </a:r>
                <a:r>
                  <a:rPr lang="vi-VN" sz="24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ba phần tư.</a:t>
                </a:r>
              </a:p>
              <a:p>
                <a:pPr marL="457200" indent="-457200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r>
                  <a:rPr lang="vi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Ta gọi</a:t>
                </a:r>
                <a:r>
                  <a:rPr lang="en-US" sz="24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vi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là một </a:t>
                </a:r>
                <a:r>
                  <a:rPr lang="vi-VN" sz="24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phân số</a:t>
                </a:r>
                <a:r>
                  <a:rPr lang="vi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TextBox 4">
                <a:extLst>
                  <a:ext uri="{FF2B5EF4-FFF2-40B4-BE49-F238E27FC236}">
                    <a16:creationId xmlns:a16="http://schemas.microsoft.com/office/drawing/2014/main" id="{D87776B7-DE4C-3CFA-BF37-C7CFBF1491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497" y="2527300"/>
                <a:ext cx="6573003" cy="1990225"/>
              </a:xfrm>
              <a:prstGeom prst="rect">
                <a:avLst/>
              </a:prstGeom>
              <a:blipFill>
                <a:blip r:embed="rId4"/>
                <a:stretch>
                  <a:fillRect l="-2690" t="-3067" b="-3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DC602C40-1477-1FD4-5271-218AD8E5D757}"/>
              </a:ext>
            </a:extLst>
          </p:cNvPr>
          <p:cNvGrpSpPr/>
          <p:nvPr/>
        </p:nvGrpSpPr>
        <p:grpSpPr>
          <a:xfrm>
            <a:off x="1025350" y="2400336"/>
            <a:ext cx="3059758" cy="3059758"/>
            <a:chOff x="1362781" y="2315281"/>
            <a:chExt cx="4589637" cy="4589637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707B3EB-1A63-CA2D-27EB-EE5EC682575B}"/>
                </a:ext>
              </a:extLst>
            </p:cNvPr>
            <p:cNvCxnSpPr>
              <a:cxnSpLocks/>
            </p:cNvCxnSpPr>
            <p:nvPr/>
          </p:nvCxnSpPr>
          <p:spPr>
            <a:xfrm>
              <a:off x="3657600" y="2315281"/>
              <a:ext cx="0" cy="4589637"/>
            </a:xfrm>
            <a:prstGeom prst="line">
              <a:avLst/>
            </a:prstGeom>
            <a:noFill/>
            <a:ln w="44450" cap="flat" cmpd="sng" algn="ctr">
              <a:solidFill>
                <a:srgbClr val="F79646"/>
              </a:solidFill>
              <a:prstDash val="soli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4BD87AB-0443-ACDC-C6FA-112B491C7B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62781" y="4610100"/>
              <a:ext cx="4589637" cy="0"/>
            </a:xfrm>
            <a:prstGeom prst="line">
              <a:avLst/>
            </a:prstGeom>
            <a:noFill/>
            <a:ln w="44450" cap="flat" cmpd="sng" algn="ctr">
              <a:solidFill>
                <a:srgbClr val="F79646"/>
              </a:solidFill>
              <a:prstDash val="solid"/>
            </a:ln>
            <a:effectLst/>
          </p:spPr>
        </p:cxnSp>
      </p:grpSp>
      <p:sp>
        <p:nvSpPr>
          <p:cNvPr id="33" name="Oval 32">
            <a:extLst>
              <a:ext uri="{FF2B5EF4-FFF2-40B4-BE49-F238E27FC236}">
                <a16:creationId xmlns:a16="http://schemas.microsoft.com/office/drawing/2014/main" id="{104CFCF6-A211-0855-63E6-9F78D0F051ED}"/>
              </a:ext>
            </a:extLst>
          </p:cNvPr>
          <p:cNvSpPr/>
          <p:nvPr/>
        </p:nvSpPr>
        <p:spPr>
          <a:xfrm>
            <a:off x="1025350" y="2412057"/>
            <a:ext cx="3059758" cy="3059758"/>
          </a:xfrm>
          <a:prstGeom prst="ellipse">
            <a:avLst/>
          </a:prstGeom>
          <a:noFill/>
          <a:ln w="44450" cap="flat" cmpd="sng" algn="ctr">
            <a:solidFill>
              <a:srgbClr val="F7964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6095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800" b="0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2C6ED43-4787-42A3-279F-1D647919B41A}"/>
              </a:ext>
            </a:extLst>
          </p:cNvPr>
          <p:cNvSpPr txBox="1"/>
          <p:nvPr/>
        </p:nvSpPr>
        <p:spPr>
          <a:xfrm>
            <a:off x="6070600" y="2036429"/>
            <a:ext cx="838200" cy="2034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45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</a:t>
            </a:r>
          </a:p>
          <a:p>
            <a:pPr algn="ctr">
              <a:lnSpc>
                <a:spcPct val="150000"/>
              </a:lnSpc>
            </a:pPr>
            <a:r>
              <a:rPr lang="en-VN" sz="45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4C61FFF-CBAA-D68B-D209-3DF6487F7BAA}"/>
              </a:ext>
            </a:extLst>
          </p:cNvPr>
          <p:cNvCxnSpPr>
            <a:cxnSpLocks/>
          </p:cNvCxnSpPr>
          <p:nvPr/>
        </p:nvCxnSpPr>
        <p:spPr>
          <a:xfrm>
            <a:off x="6070600" y="3153298"/>
            <a:ext cx="838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4">
            <a:extLst>
              <a:ext uri="{FF2B5EF4-FFF2-40B4-BE49-F238E27FC236}">
                <a16:creationId xmlns:a16="http://schemas.microsoft.com/office/drawing/2014/main" id="{CBAD3BD5-75E1-00F6-BAE6-24FC8A5E943D}"/>
              </a:ext>
            </a:extLst>
          </p:cNvPr>
          <p:cNvSpPr txBox="1"/>
          <p:nvPr/>
        </p:nvSpPr>
        <p:spPr>
          <a:xfrm>
            <a:off x="4285601" y="1779201"/>
            <a:ext cx="1359006" cy="602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Tử</a:t>
            </a:r>
            <a:r>
              <a:rPr lang="en-US" sz="3000" b="1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endParaRPr lang="en-US" sz="3000" b="1" dirty="0">
              <a:solidFill>
                <a:srgbClr val="00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25E093CC-812F-2955-C07D-BFFF520414A6}"/>
              </a:ext>
            </a:extLst>
          </p:cNvPr>
          <p:cNvSpPr txBox="1"/>
          <p:nvPr/>
        </p:nvSpPr>
        <p:spPr>
          <a:xfrm>
            <a:off x="7473011" y="3776397"/>
            <a:ext cx="1473147" cy="602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Mẫu</a:t>
            </a:r>
            <a:r>
              <a:rPr lang="en-US" sz="3000" b="1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endParaRPr lang="en-US" sz="3000" b="1" dirty="0">
              <a:solidFill>
                <a:srgbClr val="00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1DD79FF-F76C-7DF4-7AA2-6C6700BC6CB6}"/>
              </a:ext>
            </a:extLst>
          </p:cNvPr>
          <p:cNvCxnSpPr>
            <a:cxnSpLocks/>
          </p:cNvCxnSpPr>
          <p:nvPr/>
        </p:nvCxnSpPr>
        <p:spPr>
          <a:xfrm>
            <a:off x="5347738" y="2444963"/>
            <a:ext cx="692092" cy="3009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4EA9990-5810-D186-F746-538017B3E964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6939571" y="3776397"/>
            <a:ext cx="533440" cy="3013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4">
            <a:extLst>
              <a:ext uri="{FF2B5EF4-FFF2-40B4-BE49-F238E27FC236}">
                <a16:creationId xmlns:a16="http://schemas.microsoft.com/office/drawing/2014/main" id="{EF5AA7AF-A51B-6E37-A0F4-D281534B9ECF}"/>
              </a:ext>
            </a:extLst>
          </p:cNvPr>
          <p:cNvSpPr txBox="1"/>
          <p:nvPr/>
        </p:nvSpPr>
        <p:spPr>
          <a:xfrm>
            <a:off x="851483" y="4714908"/>
            <a:ext cx="7682917" cy="18703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Mẫu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cho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biết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tròn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chia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thành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4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phần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bằng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nhau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Tử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cho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biết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phần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bằng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nhau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đã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tô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màu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mỗi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phân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tử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là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tự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nhiên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trên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gạch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ngang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mẫu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là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tự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nhiên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khác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0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dưới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gạch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ngang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 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0C48854-E822-B2AD-94B9-D56F6A9FA7D8}"/>
              </a:ext>
            </a:extLst>
          </p:cNvPr>
          <p:cNvGrpSpPr/>
          <p:nvPr/>
        </p:nvGrpSpPr>
        <p:grpSpPr>
          <a:xfrm>
            <a:off x="1140853" y="2024952"/>
            <a:ext cx="2256865" cy="2265510"/>
            <a:chOff x="1025350" y="2400336"/>
            <a:chExt cx="3059758" cy="3071479"/>
          </a:xfrm>
        </p:grpSpPr>
        <p:sp>
          <p:nvSpPr>
            <p:cNvPr id="17" name="Partial Circle 16">
              <a:extLst>
                <a:ext uri="{FF2B5EF4-FFF2-40B4-BE49-F238E27FC236}">
                  <a16:creationId xmlns:a16="http://schemas.microsoft.com/office/drawing/2014/main" id="{8CD8B55D-A59B-95B8-115A-D7770DE22FA7}"/>
                </a:ext>
              </a:extLst>
            </p:cNvPr>
            <p:cNvSpPr/>
            <p:nvPr/>
          </p:nvSpPr>
          <p:spPr>
            <a:xfrm flipH="1">
              <a:off x="1031240" y="2428240"/>
              <a:ext cx="3027680" cy="3027680"/>
            </a:xfrm>
            <a:prstGeom prst="pie">
              <a:avLst/>
            </a:prstGeom>
            <a:solidFill>
              <a:srgbClr val="F5EC9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E4D7FF5-91D0-DC50-AA92-7CF9A0F60079}"/>
                </a:ext>
              </a:extLst>
            </p:cNvPr>
            <p:cNvGrpSpPr/>
            <p:nvPr/>
          </p:nvGrpSpPr>
          <p:grpSpPr>
            <a:xfrm>
              <a:off x="1025350" y="2400336"/>
              <a:ext cx="3059758" cy="3059758"/>
              <a:chOff x="1362781" y="2315281"/>
              <a:chExt cx="4589637" cy="4589637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FBBE5938-638C-D011-B39B-AF3A417BFB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57600" y="2315281"/>
                <a:ext cx="0" cy="4589637"/>
              </a:xfrm>
              <a:prstGeom prst="line">
                <a:avLst/>
              </a:prstGeom>
              <a:noFill/>
              <a:ln w="44450" cap="flat" cmpd="sng" algn="ctr">
                <a:solidFill>
                  <a:srgbClr val="F79646"/>
                </a:solidFill>
                <a:prstDash val="solid"/>
              </a:ln>
              <a:effectLst/>
            </p:spPr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134F0508-72ED-DE7C-43DB-DA145944E4B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362781" y="4610100"/>
                <a:ext cx="4589637" cy="0"/>
              </a:xfrm>
              <a:prstGeom prst="line">
                <a:avLst/>
              </a:prstGeom>
              <a:noFill/>
              <a:ln w="44450" cap="flat" cmpd="sng" algn="ctr">
                <a:solidFill>
                  <a:srgbClr val="F79646"/>
                </a:solidFill>
                <a:prstDash val="solid"/>
              </a:ln>
              <a:effectLst/>
            </p:spPr>
          </p:cxn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35CFE57-2D02-3B72-92C0-B6BB798ACC37}"/>
                </a:ext>
              </a:extLst>
            </p:cNvPr>
            <p:cNvSpPr/>
            <p:nvPr/>
          </p:nvSpPr>
          <p:spPr>
            <a:xfrm>
              <a:off x="1025350" y="2412057"/>
              <a:ext cx="3059758" cy="3059758"/>
            </a:xfrm>
            <a:prstGeom prst="ellipse">
              <a:avLst/>
            </a:prstGeom>
            <a:noFill/>
            <a:ln w="44450" cap="flat" cmpd="sng" algn="ctr">
              <a:solidFill>
                <a:srgbClr val="F7964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966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34160" y="1589692"/>
            <a:ext cx="8940800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Chọn các thẻ tương ứng với mỗi hình:</a:t>
            </a:r>
          </a:p>
        </p:txBody>
      </p:sp>
      <p:sp>
        <p:nvSpPr>
          <p:cNvPr id="27" name="Freeform 7">
            <a:extLst>
              <a:ext uri="{FF2B5EF4-FFF2-40B4-BE49-F238E27FC236}">
                <a16:creationId xmlns:a16="http://schemas.microsoft.com/office/drawing/2014/main" id="{ADA2B044-CF71-3741-8AB0-D17FED088DF2}"/>
              </a:ext>
            </a:extLst>
          </p:cNvPr>
          <p:cNvSpPr/>
          <p:nvPr/>
        </p:nvSpPr>
        <p:spPr>
          <a:xfrm>
            <a:off x="381000" y="2388731"/>
            <a:ext cx="2917149" cy="3504237"/>
          </a:xfrm>
          <a:custGeom>
            <a:avLst/>
            <a:gdLst/>
            <a:ahLst/>
            <a:cxnLst/>
            <a:rect l="l" t="t" r="r" b="b"/>
            <a:pathLst>
              <a:path w="3802455" h="4567713">
                <a:moveTo>
                  <a:pt x="0" y="0"/>
                </a:moveTo>
                <a:lnTo>
                  <a:pt x="3802455" y="0"/>
                </a:lnTo>
                <a:lnTo>
                  <a:pt x="3802455" y="4567713"/>
                </a:lnTo>
                <a:lnTo>
                  <a:pt x="0" y="45677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6450" t="-20326" r="-213256" b="-187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8" name="Rounded Rectangle 17">
            <a:extLst>
              <a:ext uri="{FF2B5EF4-FFF2-40B4-BE49-F238E27FC236}">
                <a16:creationId xmlns:a16="http://schemas.microsoft.com/office/drawing/2014/main" id="{872DA3D3-0746-D18A-B374-762A5BBDAEAF}"/>
              </a:ext>
            </a:extLst>
          </p:cNvPr>
          <p:cNvSpPr/>
          <p:nvPr/>
        </p:nvSpPr>
        <p:spPr>
          <a:xfrm>
            <a:off x="3848967" y="2934214"/>
            <a:ext cx="1985075" cy="419100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754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Một phần năm  </a:t>
            </a:r>
          </a:p>
        </p:txBody>
      </p:sp>
      <p:sp>
        <p:nvSpPr>
          <p:cNvPr id="29" name="Rounded Rectangle 18">
            <a:extLst>
              <a:ext uri="{FF2B5EF4-FFF2-40B4-BE49-F238E27FC236}">
                <a16:creationId xmlns:a16="http://schemas.microsoft.com/office/drawing/2014/main" id="{9B100CBA-DDDD-D4E5-C955-3AE6C1EBE5FB}"/>
              </a:ext>
            </a:extLst>
          </p:cNvPr>
          <p:cNvSpPr/>
          <p:nvPr/>
        </p:nvSpPr>
        <p:spPr>
          <a:xfrm>
            <a:off x="3848967" y="3926830"/>
            <a:ext cx="1985075" cy="419100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754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Một phần hai  </a:t>
            </a:r>
          </a:p>
        </p:txBody>
      </p:sp>
      <p:sp>
        <p:nvSpPr>
          <p:cNvPr id="30" name="Rounded Rectangle 19">
            <a:extLst>
              <a:ext uri="{FF2B5EF4-FFF2-40B4-BE49-F238E27FC236}">
                <a16:creationId xmlns:a16="http://schemas.microsoft.com/office/drawing/2014/main" id="{C849506B-4DAC-5BD7-D1D8-349012E26C70}"/>
              </a:ext>
            </a:extLst>
          </p:cNvPr>
          <p:cNvSpPr/>
          <p:nvPr/>
        </p:nvSpPr>
        <p:spPr>
          <a:xfrm>
            <a:off x="3838576" y="4918401"/>
            <a:ext cx="1985075" cy="419100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754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Một phần sáu   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8C9D24D-6DD8-C4FD-1F68-0FAF4712F6CD}"/>
              </a:ext>
            </a:extLst>
          </p:cNvPr>
          <p:cNvGrpSpPr/>
          <p:nvPr/>
        </p:nvGrpSpPr>
        <p:grpSpPr>
          <a:xfrm>
            <a:off x="7202762" y="2303574"/>
            <a:ext cx="472528" cy="1000517"/>
            <a:chOff x="14782800" y="2685264"/>
            <a:chExt cx="945056" cy="2001035"/>
          </a:xfrm>
        </p:grpSpPr>
        <p:sp>
          <p:nvSpPr>
            <p:cNvPr id="32" name="Rounded Rectangle 20">
              <a:extLst>
                <a:ext uri="{FF2B5EF4-FFF2-40B4-BE49-F238E27FC236}">
                  <a16:creationId xmlns:a16="http://schemas.microsoft.com/office/drawing/2014/main" id="{8F3FA1DA-700B-06A2-7D6B-A9EA0818859D}"/>
                </a:ext>
              </a:extLst>
            </p:cNvPr>
            <p:cNvSpPr/>
            <p:nvPr/>
          </p:nvSpPr>
          <p:spPr>
            <a:xfrm>
              <a:off x="14782800" y="2685264"/>
              <a:ext cx="945056" cy="2001035"/>
            </a:xfrm>
            <a:prstGeom prst="roundRect">
              <a:avLst/>
            </a:prstGeom>
            <a:solidFill>
              <a:srgbClr val="F79646">
                <a:lumMod val="20000"/>
                <a:lumOff val="80000"/>
              </a:srgbClr>
            </a:solidFill>
            <a:ln w="381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7544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1</a:t>
              </a:r>
            </a:p>
            <a:p>
              <a:pPr marL="0" marR="0" lvl="0" indent="0" algn="ctr" defTabSz="47544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2 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014D50A-3F54-8ED2-1477-C82BD26A4279}"/>
                </a:ext>
              </a:extLst>
            </p:cNvPr>
            <p:cNvCxnSpPr>
              <a:cxnSpLocks/>
            </p:cNvCxnSpPr>
            <p:nvPr/>
          </p:nvCxnSpPr>
          <p:spPr>
            <a:xfrm>
              <a:off x="14935200" y="3771900"/>
              <a:ext cx="685800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023A5A6-5D16-956E-A37C-68DB7841C4F6}"/>
              </a:ext>
            </a:extLst>
          </p:cNvPr>
          <p:cNvGrpSpPr/>
          <p:nvPr/>
        </p:nvGrpSpPr>
        <p:grpSpPr>
          <a:xfrm>
            <a:off x="7202762" y="3581051"/>
            <a:ext cx="472528" cy="1000517"/>
            <a:chOff x="14782800" y="2685264"/>
            <a:chExt cx="945056" cy="2001035"/>
          </a:xfrm>
        </p:grpSpPr>
        <p:sp>
          <p:nvSpPr>
            <p:cNvPr id="35" name="Rounded Rectangle 27">
              <a:extLst>
                <a:ext uri="{FF2B5EF4-FFF2-40B4-BE49-F238E27FC236}">
                  <a16:creationId xmlns:a16="http://schemas.microsoft.com/office/drawing/2014/main" id="{9BDEC2ED-5490-88AE-50BF-F27B39893269}"/>
                </a:ext>
              </a:extLst>
            </p:cNvPr>
            <p:cNvSpPr/>
            <p:nvPr/>
          </p:nvSpPr>
          <p:spPr>
            <a:xfrm>
              <a:off x="14782800" y="2685264"/>
              <a:ext cx="945056" cy="2001035"/>
            </a:xfrm>
            <a:prstGeom prst="roundRect">
              <a:avLst/>
            </a:prstGeom>
            <a:solidFill>
              <a:srgbClr val="F79646">
                <a:lumMod val="20000"/>
                <a:lumOff val="80000"/>
              </a:srgbClr>
            </a:solidFill>
            <a:ln w="381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7544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1</a:t>
              </a:r>
            </a:p>
            <a:p>
              <a:pPr marL="0" marR="0" lvl="0" indent="0" algn="ctr" defTabSz="47544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6 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70C1196-1583-CDC1-6686-35539D7DDE96}"/>
                </a:ext>
              </a:extLst>
            </p:cNvPr>
            <p:cNvCxnSpPr>
              <a:cxnSpLocks/>
            </p:cNvCxnSpPr>
            <p:nvPr/>
          </p:nvCxnSpPr>
          <p:spPr>
            <a:xfrm>
              <a:off x="14935200" y="3771900"/>
              <a:ext cx="685800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FF3C26D-FDD3-52C2-D1DB-667C31C03D17}"/>
              </a:ext>
            </a:extLst>
          </p:cNvPr>
          <p:cNvGrpSpPr/>
          <p:nvPr/>
        </p:nvGrpSpPr>
        <p:grpSpPr>
          <a:xfrm>
            <a:off x="7202762" y="4856567"/>
            <a:ext cx="472528" cy="1000517"/>
            <a:chOff x="14782800" y="2685264"/>
            <a:chExt cx="945056" cy="2001035"/>
          </a:xfrm>
        </p:grpSpPr>
        <p:sp>
          <p:nvSpPr>
            <p:cNvPr id="38" name="Rounded Rectangle 30">
              <a:extLst>
                <a:ext uri="{FF2B5EF4-FFF2-40B4-BE49-F238E27FC236}">
                  <a16:creationId xmlns:a16="http://schemas.microsoft.com/office/drawing/2014/main" id="{056210EA-F889-029E-A82C-BC084A3BA4ED}"/>
                </a:ext>
              </a:extLst>
            </p:cNvPr>
            <p:cNvSpPr/>
            <p:nvPr/>
          </p:nvSpPr>
          <p:spPr>
            <a:xfrm>
              <a:off x="14782800" y="2685264"/>
              <a:ext cx="945056" cy="2001035"/>
            </a:xfrm>
            <a:prstGeom prst="roundRect">
              <a:avLst/>
            </a:prstGeom>
            <a:solidFill>
              <a:srgbClr val="F79646">
                <a:lumMod val="20000"/>
                <a:lumOff val="80000"/>
              </a:srgbClr>
            </a:solidFill>
            <a:ln w="381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7544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1</a:t>
              </a:r>
            </a:p>
            <a:p>
              <a:pPr marL="0" marR="0" lvl="0" indent="0" algn="ctr" defTabSz="47544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5 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E24506F-17E0-6005-3F25-D229DF90128D}"/>
                </a:ext>
              </a:extLst>
            </p:cNvPr>
            <p:cNvCxnSpPr>
              <a:cxnSpLocks/>
            </p:cNvCxnSpPr>
            <p:nvPr/>
          </p:nvCxnSpPr>
          <p:spPr>
            <a:xfrm>
              <a:off x="14935200" y="3771900"/>
              <a:ext cx="685800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7A923DC-518D-B832-BCF0-57AF86E15974}"/>
              </a:ext>
            </a:extLst>
          </p:cNvPr>
          <p:cNvCxnSpPr>
            <a:cxnSpLocks/>
          </p:cNvCxnSpPr>
          <p:nvPr/>
        </p:nvCxnSpPr>
        <p:spPr>
          <a:xfrm>
            <a:off x="1811044" y="3143765"/>
            <a:ext cx="2029045" cy="992615"/>
          </a:xfrm>
          <a:prstGeom prst="line">
            <a:avLst/>
          </a:prstGeom>
          <a:noFill/>
          <a:ln w="38100" cap="flat" cmpd="sng" algn="ctr">
            <a:solidFill>
              <a:srgbClr val="C0504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264D6C1-DCFE-E342-0AC3-7BD90F4D22EA}"/>
              </a:ext>
            </a:extLst>
          </p:cNvPr>
          <p:cNvCxnSpPr>
            <a:cxnSpLocks/>
            <a:stCxn id="29" idx="3"/>
          </p:cNvCxnSpPr>
          <p:nvPr/>
        </p:nvCxnSpPr>
        <p:spPr>
          <a:xfrm flipV="1">
            <a:off x="5834042" y="2803832"/>
            <a:ext cx="1349669" cy="1332548"/>
          </a:xfrm>
          <a:prstGeom prst="line">
            <a:avLst/>
          </a:prstGeom>
          <a:noFill/>
          <a:ln w="38100" cap="flat" cmpd="sng" algn="ctr">
            <a:solidFill>
              <a:srgbClr val="C0504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2609046-0D4D-8682-CAF4-7AD09FF72C39}"/>
              </a:ext>
            </a:extLst>
          </p:cNvPr>
          <p:cNvCxnSpPr>
            <a:cxnSpLocks/>
          </p:cNvCxnSpPr>
          <p:nvPr/>
        </p:nvCxnSpPr>
        <p:spPr>
          <a:xfrm>
            <a:off x="1951574" y="4240518"/>
            <a:ext cx="1876611" cy="875547"/>
          </a:xfrm>
          <a:prstGeom prst="line">
            <a:avLst/>
          </a:prstGeom>
          <a:noFill/>
          <a:ln w="38100" cap="flat" cmpd="sng" algn="ctr">
            <a:solidFill>
              <a:srgbClr val="C0504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834E0A7-14DD-0DA6-546A-A620F57C01CD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5834042" y="4081310"/>
            <a:ext cx="1368720" cy="973290"/>
          </a:xfrm>
          <a:prstGeom prst="line">
            <a:avLst/>
          </a:prstGeom>
          <a:noFill/>
          <a:ln w="38100" cap="flat" cmpd="sng" algn="ctr">
            <a:solidFill>
              <a:srgbClr val="C0504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F5CC5FF-98A0-8B12-CF3B-AB602D458910}"/>
              </a:ext>
            </a:extLst>
          </p:cNvPr>
          <p:cNvCxnSpPr>
            <a:cxnSpLocks/>
          </p:cNvCxnSpPr>
          <p:nvPr/>
        </p:nvCxnSpPr>
        <p:spPr>
          <a:xfrm flipV="1">
            <a:off x="2912533" y="3143765"/>
            <a:ext cx="926043" cy="1910835"/>
          </a:xfrm>
          <a:prstGeom prst="line">
            <a:avLst/>
          </a:prstGeom>
          <a:noFill/>
          <a:ln w="38100" cap="flat" cmpd="sng" algn="ctr">
            <a:solidFill>
              <a:srgbClr val="C0504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EACD34D-8E42-F8F2-ECF3-54BBA2D4C46A}"/>
              </a:ext>
            </a:extLst>
          </p:cNvPr>
          <p:cNvCxnSpPr>
            <a:cxnSpLocks/>
          </p:cNvCxnSpPr>
          <p:nvPr/>
        </p:nvCxnSpPr>
        <p:spPr>
          <a:xfrm flipH="1" flipV="1">
            <a:off x="5834042" y="3276949"/>
            <a:ext cx="1368720" cy="2090390"/>
          </a:xfrm>
          <a:prstGeom prst="line">
            <a:avLst/>
          </a:prstGeom>
          <a:noFill/>
          <a:ln w="38100" cap="flat" cmpd="sng" algn="ctr">
            <a:solidFill>
              <a:srgbClr val="C0504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34160" y="1589692"/>
            <a:ext cx="8940800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Thực hiện (theo mẫu):</a:t>
            </a:r>
          </a:p>
        </p:txBody>
      </p:sp>
      <p:sp>
        <p:nvSpPr>
          <p:cNvPr id="17" name="Freeform 8">
            <a:extLst>
              <a:ext uri="{FF2B5EF4-FFF2-40B4-BE49-F238E27FC236}">
                <a16:creationId xmlns:a16="http://schemas.microsoft.com/office/drawing/2014/main" id="{894CEDC5-851C-3A2A-1099-492C1129D8C9}"/>
              </a:ext>
            </a:extLst>
          </p:cNvPr>
          <p:cNvSpPr/>
          <p:nvPr/>
        </p:nvSpPr>
        <p:spPr>
          <a:xfrm>
            <a:off x="682057" y="2271707"/>
            <a:ext cx="7254580" cy="3756231"/>
          </a:xfrm>
          <a:custGeom>
            <a:avLst/>
            <a:gdLst/>
            <a:ahLst/>
            <a:cxnLst/>
            <a:rect l="l" t="t" r="r" b="b"/>
            <a:pathLst>
              <a:path w="7866455" h="4788780">
                <a:moveTo>
                  <a:pt x="0" y="0"/>
                </a:moveTo>
                <a:lnTo>
                  <a:pt x="7866455" y="0"/>
                </a:lnTo>
                <a:lnTo>
                  <a:pt x="7866455" y="4788780"/>
                </a:lnTo>
                <a:lnTo>
                  <a:pt x="0" y="47887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1039" t="-19231" r="-32102" b="-21928"/>
            </a:stretch>
          </a:blipFill>
        </p:spPr>
        <p:txBody>
          <a:bodyPr/>
          <a:lstStyle/>
          <a:p>
            <a:pPr defTabSz="475440">
              <a:buClrTx/>
              <a:buFontTx/>
              <a:buNone/>
            </a:pPr>
            <a:endParaRPr lang="en-VN" sz="6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A889775-6702-0AB1-11C0-AEADBCCC3DA7}"/>
              </a:ext>
            </a:extLst>
          </p:cNvPr>
          <p:cNvSpPr txBox="1"/>
          <p:nvPr/>
        </p:nvSpPr>
        <p:spPr>
          <a:xfrm>
            <a:off x="5185517" y="3789237"/>
            <a:ext cx="2350182" cy="427582"/>
          </a:xfrm>
          <a:prstGeom prst="rect">
            <a:avLst/>
          </a:prstGeom>
          <a:solidFill>
            <a:srgbClr val="F7F5EF"/>
          </a:solidFill>
        </p:spPr>
        <p:txBody>
          <a:bodyPr wrap="square" rtlCol="0">
            <a:spAutoFit/>
          </a:bodyPr>
          <a:lstStyle/>
          <a:p>
            <a:pPr algn="just" defTabSz="475440">
              <a:buClrTx/>
              <a:buFontTx/>
              <a:buNone/>
            </a:pPr>
            <a:r>
              <a:rPr lang="en-VN" sz="2100" kern="1200" dirty="0">
                <a:solidFill>
                  <a:srgbClr val="C0000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Năm phần tám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DBA9A2D-38A5-3245-31B3-AC3441DC08AC}"/>
              </a:ext>
            </a:extLst>
          </p:cNvPr>
          <p:cNvSpPr txBox="1"/>
          <p:nvPr/>
        </p:nvSpPr>
        <p:spPr>
          <a:xfrm>
            <a:off x="5185517" y="5054517"/>
            <a:ext cx="2163586" cy="427582"/>
          </a:xfrm>
          <a:prstGeom prst="rect">
            <a:avLst/>
          </a:prstGeom>
          <a:solidFill>
            <a:srgbClr val="F7F5EF"/>
          </a:solidFill>
        </p:spPr>
        <p:txBody>
          <a:bodyPr wrap="square" rtlCol="0">
            <a:spAutoFit/>
          </a:bodyPr>
          <a:lstStyle/>
          <a:p>
            <a:pPr algn="just" defTabSz="475440">
              <a:buClrTx/>
              <a:buFontTx/>
              <a:buNone/>
            </a:pPr>
            <a:r>
              <a:rPr lang="en-VN" sz="2100" kern="1200" dirty="0">
                <a:solidFill>
                  <a:srgbClr val="C0000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Bốn phần tám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6010873-79F0-CB64-FA1F-995345E136F9}"/>
                  </a:ext>
                </a:extLst>
              </p:cNvPr>
              <p:cNvSpPr txBox="1"/>
              <p:nvPr/>
            </p:nvSpPr>
            <p:spPr>
              <a:xfrm>
                <a:off x="4109625" y="3672831"/>
                <a:ext cx="458626" cy="740352"/>
              </a:xfrm>
              <a:prstGeom prst="rect">
                <a:avLst/>
              </a:prstGeom>
              <a:solidFill>
                <a:srgbClr val="F7F5EF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6010873-79F0-CB64-FA1F-995345E136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625" y="3672831"/>
                <a:ext cx="458626" cy="7403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65FE784-3EDD-EFE8-0022-6A9935A73D1B}"/>
                  </a:ext>
                </a:extLst>
              </p:cNvPr>
              <p:cNvSpPr txBox="1"/>
              <p:nvPr/>
            </p:nvSpPr>
            <p:spPr>
              <a:xfrm>
                <a:off x="4118503" y="4900498"/>
                <a:ext cx="458626" cy="740352"/>
              </a:xfrm>
              <a:prstGeom prst="rect">
                <a:avLst/>
              </a:prstGeom>
              <a:solidFill>
                <a:srgbClr val="F7F5EF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65FE784-3EDD-EFE8-0022-6A9935A73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503" y="4900498"/>
                <a:ext cx="458626" cy="7403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568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4" grpId="0" animBg="1"/>
      <p:bldP spid="25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20444" y="1595824"/>
            <a:ext cx="8512556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2960">
              <a:lnSpc>
                <a:spcPct val="150000"/>
              </a:lnSpc>
              <a:spcAft>
                <a:spcPts val="900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Nêu tử số, mẫu số của mỗi phân số có ở câu b.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C4D716A-CD05-A831-B101-BBEFAAF3AABF}"/>
                  </a:ext>
                </a:extLst>
              </p:cNvPr>
              <p:cNvSpPr txBox="1"/>
              <p:nvPr/>
            </p:nvSpPr>
            <p:spPr>
              <a:xfrm>
                <a:off x="675641" y="2178354"/>
                <a:ext cx="6115049" cy="36000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822960">
                  <a:lnSpc>
                    <a:spcPct val="150000"/>
                  </a:lnSpc>
                  <a:spcAft>
                    <a:spcPts val="450"/>
                  </a:spcAft>
                </a:pPr>
                <a:r>
                  <a:rPr lang="en-US" sz="2400" b="1" u="sng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sz="2400" b="1" u="sng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u="sng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lời</a:t>
                </a:r>
                <a:endParaRPr lang="en-US" sz="2400" b="1" u="sng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defTabSz="822960">
                  <a:lnSpc>
                    <a:spcPct val="150000"/>
                  </a:lnSpc>
                  <a:spcAft>
                    <a:spcPts val="450"/>
                  </a:spcAft>
                </a:pP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 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có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tử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3,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mẫu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5.</a:t>
                </a:r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defTabSz="822960">
                  <a:lnSpc>
                    <a:spcPct val="150000"/>
                  </a:lnSpc>
                  <a:spcAft>
                    <a:spcPts val="450"/>
                  </a:spcAft>
                </a:pP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tử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5,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mẫu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8.</a:t>
                </a:r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defTabSz="822960">
                  <a:lnSpc>
                    <a:spcPct val="150000"/>
                  </a:lnSpc>
                  <a:spcAft>
                    <a:spcPts val="450"/>
                  </a:spcAft>
                </a:pP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tử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4,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mẫu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8.    </a:t>
                </a:r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C4D716A-CD05-A831-B101-BBEFAAF3AA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641" y="2178354"/>
                <a:ext cx="6115049" cy="3600024"/>
              </a:xfrm>
              <a:prstGeom prst="rect">
                <a:avLst/>
              </a:prstGeom>
              <a:blipFill>
                <a:blip r:embed="rId4"/>
                <a:stretch>
                  <a:fillRect l="-1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04DF2D1-3EF3-8205-A3BD-8435CC4FBB60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92232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20444" y="1595824"/>
            <a:ext cx="8512556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2960">
              <a:lnSpc>
                <a:spcPct val="150000"/>
              </a:lnSpc>
              <a:spcAft>
                <a:spcPts val="900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 ra lỗi sai trong mỗi phát biểu sáu: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04DF2D1-3EF3-8205-A3BD-8435CC4FBB60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02</a:t>
            </a:r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id="{6B27D284-1C67-663A-4698-1102C5B5229A}"/>
              </a:ext>
            </a:extLst>
          </p:cNvPr>
          <p:cNvSpPr/>
          <p:nvPr/>
        </p:nvSpPr>
        <p:spPr>
          <a:xfrm>
            <a:off x="812800" y="2290887"/>
            <a:ext cx="7418493" cy="2276226"/>
          </a:xfrm>
          <a:custGeom>
            <a:avLst/>
            <a:gdLst/>
            <a:ahLst/>
            <a:cxnLst/>
            <a:rect l="l" t="t" r="r" b="b"/>
            <a:pathLst>
              <a:path w="11948818" h="4189495">
                <a:moveTo>
                  <a:pt x="0" y="0"/>
                </a:moveTo>
                <a:lnTo>
                  <a:pt x="11948818" y="0"/>
                </a:lnTo>
                <a:lnTo>
                  <a:pt x="11948818" y="4189495"/>
                </a:lnTo>
                <a:lnTo>
                  <a:pt x="0" y="418949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4297" t="-26474" r="-7619" b="-8696"/>
            </a:stretch>
          </a:blipFill>
        </p:spPr>
        <p:txBody>
          <a:bodyPr/>
          <a:lstStyle/>
          <a:p>
            <a:r>
              <a:rPr lang="en-VN" sz="6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49DE2A-AE73-0CB8-9131-1D3ECBE29A02}"/>
              </a:ext>
            </a:extLst>
          </p:cNvPr>
          <p:cNvSpPr txBox="1"/>
          <p:nvPr/>
        </p:nvSpPr>
        <p:spPr>
          <a:xfrm>
            <a:off x="607895" y="4567113"/>
            <a:ext cx="8323041" cy="16721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500"/>
              </a:spcAft>
            </a:pPr>
            <a:r>
              <a:rPr lang="en-US" sz="22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22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22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22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nửa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500"/>
              </a:spcAft>
            </a:pPr>
            <a:r>
              <a:rPr lang="en-US" sz="22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nhật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22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3 </a:t>
            </a:r>
            <a:r>
              <a:rPr lang="en-US" sz="22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500"/>
              </a:spcAft>
            </a:pPr>
            <a:r>
              <a:rPr lang="en-US" sz="22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22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3 </a:t>
            </a:r>
            <a:r>
              <a:rPr lang="en-US" sz="22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VN" sz="22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9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20443" y="1638688"/>
            <a:ext cx="98952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2960">
              <a:spcAft>
                <a:spcPts val="900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Nêu rồi đọc phân số chỉ số phần đã tô màu trong mỗi hình dưới đây (theo mẫu):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04DF2D1-3EF3-8205-A3BD-8435CC4FBB60}"/>
              </a:ext>
            </a:extLst>
          </p:cNvPr>
          <p:cNvSpPr/>
          <p:nvPr/>
        </p:nvSpPr>
        <p:spPr>
          <a:xfrm>
            <a:off x="812800" y="1792605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A34497-C423-B0CF-0A2F-BC92A70BF7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9" t="23097" r="5907" b="36418"/>
          <a:stretch/>
        </p:blipFill>
        <p:spPr>
          <a:xfrm>
            <a:off x="648860" y="2515270"/>
            <a:ext cx="8665976" cy="23274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0AC422F-B1C7-9BB7-53C9-08CE1D307F82}"/>
                  </a:ext>
                </a:extLst>
              </p:cNvPr>
              <p:cNvSpPr txBox="1"/>
              <p:nvPr/>
            </p:nvSpPr>
            <p:spPr>
              <a:xfrm>
                <a:off x="4956572" y="4285244"/>
                <a:ext cx="580628" cy="69211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000" b="1" i="0" smtClean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000" b="1" i="0" smtClean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0AC422F-B1C7-9BB7-53C9-08CE1D307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572" y="4285244"/>
                <a:ext cx="580628" cy="6921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54CF182-3AF4-C88C-885F-E7A571AD4E16}"/>
                  </a:ext>
                </a:extLst>
              </p:cNvPr>
              <p:cNvSpPr txBox="1"/>
              <p:nvPr/>
            </p:nvSpPr>
            <p:spPr>
              <a:xfrm>
                <a:off x="7513505" y="4285244"/>
                <a:ext cx="580628" cy="69211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000" b="1" i="0" smtClean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000" b="1" i="0" smtClean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54CF182-3AF4-C88C-885F-E7A571AD4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3505" y="4285244"/>
                <a:ext cx="580628" cy="6921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68BB117D-186B-94D5-48FA-D71D287AD7FE}"/>
              </a:ext>
            </a:extLst>
          </p:cNvPr>
          <p:cNvSpPr txBox="1"/>
          <p:nvPr/>
        </p:nvSpPr>
        <p:spPr>
          <a:xfrm>
            <a:off x="4161035" y="4904482"/>
            <a:ext cx="2171701" cy="62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500"/>
              </a:spcAft>
            </a:pPr>
            <a:r>
              <a:rPr lang="en-VN" sz="21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 phần năm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60053E-88B6-C31C-C81B-469D682E6083}"/>
              </a:ext>
            </a:extLst>
          </p:cNvPr>
          <p:cNvSpPr txBox="1"/>
          <p:nvPr/>
        </p:nvSpPr>
        <p:spPr>
          <a:xfrm>
            <a:off x="6654802" y="4888289"/>
            <a:ext cx="2171701" cy="62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500"/>
              </a:spcAft>
            </a:pPr>
            <a:r>
              <a:rPr lang="en-VN" sz="21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Bốn phần bảy</a:t>
            </a:r>
          </a:p>
        </p:txBody>
      </p:sp>
    </p:spTree>
    <p:extLst>
      <p:ext uri="{BB962C8B-B14F-4D97-AF65-F5344CB8AC3E}">
        <p14:creationId xmlns:p14="http://schemas.microsoft.com/office/powerpoint/2010/main" val="422784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8" grpId="0" animBg="1"/>
      <p:bldP spid="9" grpId="0" animBg="1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417</Words>
  <Application>Microsoft Office PowerPoint</Application>
  <PresentationFormat>Widescreen</PresentationFormat>
  <Paragraphs>65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Lan Vũ</dc:creator>
  <cp:lastModifiedBy>Lan Vũ</cp:lastModifiedBy>
  <cp:revision>1</cp:revision>
  <dcterms:created xsi:type="dcterms:W3CDTF">2025-03-31T08:21:59Z</dcterms:created>
  <dcterms:modified xsi:type="dcterms:W3CDTF">2025-03-31T08:24:45Z</dcterms:modified>
</cp:coreProperties>
</file>