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1" r:id="rId3"/>
    <p:sldId id="323" r:id="rId5"/>
    <p:sldId id="261" r:id="rId6"/>
    <p:sldId id="294" r:id="rId7"/>
    <p:sldId id="305" r:id="rId8"/>
    <p:sldId id="319" r:id="rId9"/>
    <p:sldId id="318" r:id="rId10"/>
    <p:sldId id="320" r:id="rId11"/>
    <p:sldId id="268" r:id="rId12"/>
    <p:sldId id="306" r:id="rId13"/>
    <p:sldId id="30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571"/>
    <a:srgbClr val="009F4F"/>
    <a:srgbClr val="FDEAD2"/>
    <a:srgbClr val="52BE63"/>
    <a:srgbClr val="00D66B"/>
    <a:srgbClr val="0076C1"/>
    <a:srgbClr val="128ACE"/>
    <a:srgbClr val="1A90D0"/>
    <a:srgbClr val="C9E8A6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94660"/>
  </p:normalViewPr>
  <p:slideViewPr>
    <p:cSldViewPr snapToGrid="0">
      <p:cViewPr varScale="1">
        <p:scale>
          <a:sx n="87" d="100"/>
          <a:sy n="87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youtube.com/watch?v=B-VwYiHTN9I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2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24C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583" y="3148355"/>
            <a:ext cx="701484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charset="0"/>
                <a:cs typeface="Times New Roman" panose="02020603050405020304" charset="0"/>
              </a:rPr>
              <a:t>Niềm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charset="0"/>
                <a:cs typeface="Times New Roman" panose="02020603050405020304" charset="0"/>
              </a:rPr>
              <a:t>vui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charset="0"/>
                <a:cs typeface="Times New Roman" panose="02020603050405020304" charset="0"/>
              </a:rPr>
              <a:t>thơ</a:t>
            </a:r>
            <a:endParaRPr lang="en-US" sz="7200" b="1" dirty="0">
              <a:solidFill>
                <a:srgbClr val="F3702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55" y="3713554"/>
            <a:ext cx="3992880" cy="27973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35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)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Viết một câu về một trò chơi trong tranh. 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2" y="1609299"/>
            <a:ext cx="3280080" cy="2029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38" y="1690255"/>
            <a:ext cx="3043928" cy="202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627" y="941986"/>
            <a:ext cx="59804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Nói về một trò chơi em thích trong giờ ra chơi. </a:t>
            </a:r>
            <a:endParaRPr lang="vi-V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24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1397641" y="2327935"/>
            <a:ext cx="56438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charset="0"/>
                <a:cs typeface="Times New Roman" panose="02020603050405020304" charset="0"/>
                <a:hlinkClick r:id="rId1" action="ppaction://hlinkfile"/>
              </a:rPr>
              <a:t>KHỞI ĐỘNG</a:t>
            </a:r>
            <a:endParaRPr lang="en-US" sz="7200" b="1" dirty="0">
              <a:solidFill>
                <a:srgbClr val="F3702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2" y="621021"/>
            <a:ext cx="8560808" cy="58166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5716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–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6622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Kể về những trò chơi em yêu thích. </a:t>
            </a:r>
            <a:endParaRPr lang="vi-VN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-264026"/>
            <a:ext cx="8804653" cy="7004688"/>
          </a:xfrm>
          <a:prstGeom prst="roundRect">
            <a:avLst>
              <a:gd name="adj" fmla="val 1913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4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2616" y="1215218"/>
            <a:ext cx="2558714" cy="2710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dirty="0" smtClean="0">
                <a:latin typeface="Times New Roman" panose="02020603050405020304" charset="0"/>
                <a:cs typeface="Times New Roman" panose="02020603050405020304" charset="0"/>
              </a:rPr>
              <a:t>Như 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chiếc thuyền</a:t>
            </a:r>
            <a:b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Trườn trên sóng</a:t>
            </a:r>
            <a:b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Như chiếc võng</a:t>
            </a:r>
            <a:b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Lưng chừng mây</a:t>
            </a:r>
            <a:b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Bạn bên này</a:t>
            </a:r>
            <a:b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Tôi bên ấy. 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9964" y="731901"/>
            <a:ext cx="164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Bập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bênh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400" dirty="0">
              <a:solidFill>
                <a:srgbClr val="00B0F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6496" y="1538380"/>
            <a:ext cx="2973891" cy="4040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dirty="0" smtClean="0">
                <a:latin typeface="Times New Roman" panose="02020603050405020304" charset="0"/>
                <a:cs typeface="Times New Roman" panose="02020603050405020304" charset="0"/>
              </a:rPr>
              <a:t>Tay 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gió vẫy</a:t>
            </a:r>
            <a:b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Nắng lênh đênh</a:t>
            </a:r>
            <a:b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Bạn dềnh lên</a:t>
            </a:r>
            <a:b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Tôi nhún xuống</a:t>
            </a:r>
            <a:b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Ai cũng muốn</a:t>
            </a:r>
            <a:b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Chơi bập bênh</a:t>
            </a:r>
            <a:b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Nhưng một mình</a:t>
            </a:r>
            <a:b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Đố chơi được.</a:t>
            </a:r>
            <a:b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vi-VN" sz="2000" dirty="0" smtClean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vi-VN" sz="2000" i="1" dirty="0">
                <a:latin typeface="Times New Roman" panose="02020603050405020304" charset="0"/>
                <a:cs typeface="Times New Roman" panose="02020603050405020304" charset="0"/>
              </a:rPr>
              <a:t>Theo </a:t>
            </a:r>
            <a:r>
              <a:rPr lang="vi-VN" sz="2000" dirty="0">
                <a:latin typeface="Times New Roman" panose="02020603050405020304" charset="0"/>
                <a:cs typeface="Times New Roman" panose="02020603050405020304" charset="0"/>
              </a:rPr>
              <a:t>Lê Ngân) 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005" y="121521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1.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0981" y="15383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4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37" y="868243"/>
            <a:ext cx="4690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</a:rPr>
              <a:t>a) </a:t>
            </a:r>
            <a:r>
              <a:rPr lang="vi-VN" sz="2400" smtClean="0">
                <a:latin typeface="Times New Roman" panose="02020603050405020304" charset="0"/>
                <a:cs typeface="Times New Roman" panose="02020603050405020304" charset="0"/>
              </a:rPr>
              <a:t>Đọc </a:t>
            </a:r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từng khổ thơ trong nhóm.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-264026"/>
            <a:ext cx="8804653" cy="7004688"/>
          </a:xfrm>
          <a:prstGeom prst="roundRect">
            <a:avLst>
              <a:gd name="adj" fmla="val 1913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4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5477" y="1413164"/>
            <a:ext cx="2558714" cy="2374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vi-VN" sz="2400" smtClean="0">
                <a:latin typeface="Times New Roman" panose="02020603050405020304" charset="0"/>
                <a:cs typeface="Times New Roman" panose="02020603050405020304" charset="0"/>
              </a:rPr>
              <a:t>Như </a:t>
            </a:r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chiếc thuyền</a:t>
            </a:r>
            <a:br>
              <a:rPr lang="vi-VN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Trườn trên sóng</a:t>
            </a:r>
            <a:br>
              <a:rPr lang="vi-VN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Như chiếc võng</a:t>
            </a:r>
            <a:br>
              <a:rPr lang="vi-VN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Lưng chừng mây</a:t>
            </a:r>
            <a:br>
              <a:rPr lang="vi-VN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Bạn bên này</a:t>
            </a:r>
            <a:br>
              <a:rPr lang="vi-VN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Tôi bên ấy.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9964" y="489527"/>
            <a:ext cx="164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Bập bênh</a:t>
            </a:r>
            <a:r>
              <a:rPr lang="en-US" sz="2400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400">
              <a:solidFill>
                <a:srgbClr val="00B0F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1054" y="1780751"/>
            <a:ext cx="2973891" cy="364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100"/>
              </a:lnSpc>
            </a:pPr>
            <a:r>
              <a:rPr lang="vi-VN" sz="2400" smtClean="0">
                <a:latin typeface="Times New Roman" panose="02020603050405020304" charset="0"/>
                <a:cs typeface="Times New Roman" panose="02020603050405020304" charset="0"/>
              </a:rPr>
              <a:t>Tay </a:t>
            </a:r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gió vẫy</a:t>
            </a:r>
            <a:br>
              <a:rPr lang="vi-VN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Nắng lênh đênh</a:t>
            </a:r>
            <a:br>
              <a:rPr lang="vi-VN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Bạn dềnh lên</a:t>
            </a:r>
            <a:br>
              <a:rPr lang="vi-VN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Tôi nhún xuống</a:t>
            </a:r>
            <a:br>
              <a:rPr lang="vi-VN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Ai cũng muốn</a:t>
            </a:r>
            <a:br>
              <a:rPr lang="vi-VN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Chơi bập bênh</a:t>
            </a:r>
            <a:br>
              <a:rPr lang="vi-VN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Nhưng một mình</a:t>
            </a:r>
            <a:br>
              <a:rPr lang="vi-VN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Đố chơi được.</a:t>
            </a:r>
            <a:br>
              <a:rPr lang="vi-VN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vi-VN" sz="2000" smtClean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vi-VN" sz="2000" i="1">
                <a:latin typeface="Times New Roman" panose="02020603050405020304" charset="0"/>
                <a:cs typeface="Times New Roman" panose="02020603050405020304" charset="0"/>
              </a:rPr>
              <a:t>Theo </a:t>
            </a:r>
            <a:r>
              <a:rPr lang="vi-VN" sz="2000">
                <a:latin typeface="Times New Roman" panose="02020603050405020304" charset="0"/>
                <a:cs typeface="Times New Roman" panose="02020603050405020304" charset="0"/>
              </a:rPr>
              <a:t>Lê Ngân) 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866" y="141316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</a:rPr>
              <a:t>1.</a:t>
            </a:r>
            <a:endParaRPr lang="en-US" sz="240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5539" y="178075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4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37" y="868243"/>
            <a:ext cx="4690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</a:rPr>
              <a:t>a) </a:t>
            </a:r>
            <a:r>
              <a:rPr lang="vi-VN" sz="2400" smtClean="0">
                <a:latin typeface="Times New Roman" panose="02020603050405020304" charset="0"/>
                <a:cs typeface="Times New Roman" panose="02020603050405020304" charset="0"/>
              </a:rPr>
              <a:t>Đọc </a:t>
            </a:r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từng khổ thơ trong nhóm.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5237" y="1544200"/>
            <a:ext cx="769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</a:rPr>
              <a:t>b) </a:t>
            </a:r>
            <a:r>
              <a:rPr lang="vi-VN" sz="2400" smtClean="0">
                <a:latin typeface="Times New Roman" panose="02020603050405020304" charset="0"/>
                <a:cs typeface="Times New Roman" panose="02020603050405020304" charset="0"/>
              </a:rPr>
              <a:t>Trong </a:t>
            </a:r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bài thơ, cái gì được so sánh với chiếc thuyền </a:t>
            </a:r>
            <a:r>
              <a:rPr lang="vi-VN" sz="2400" smtClean="0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smtClean="0">
                <a:latin typeface="Times New Roman" panose="02020603050405020304" charset="0"/>
                <a:cs typeface="Times New Roman" panose="02020603050405020304" charset="0"/>
              </a:rPr>
              <a:t>chiếc </a:t>
            </a:r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võng?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5237" y="3134434"/>
            <a:ext cx="5591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c) Hãy kể về lần đi bộ dài nhất của em.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3928" y="2431695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bập bênh</a:t>
            </a:r>
            <a:endParaRPr lang="en-US" sz="2400" smtClean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-264026"/>
            <a:ext cx="8804653" cy="7004688"/>
          </a:xfrm>
          <a:prstGeom prst="roundRect">
            <a:avLst>
              <a:gd name="adj" fmla="val 1913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5477" y="1413164"/>
            <a:ext cx="2558714" cy="2374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vi-VN" sz="2400" smtClean="0">
                <a:latin typeface="Arial-SGK-TV" pitchFamily="2" charset="0"/>
                <a:cs typeface="Arial-SGK-TV" pitchFamily="2" charset="0"/>
              </a:rPr>
              <a:t>Như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chiếc thuyền</a:t>
            </a:r>
            <a:br>
              <a:rPr lang="vi-VN" sz="2400">
                <a:latin typeface="Arial-SGK-TV" pitchFamily="2" charset="0"/>
                <a:cs typeface="Arial-SGK-TV" pitchFamily="2" charset="0"/>
              </a:rPr>
            </a:br>
            <a:r>
              <a:rPr lang="vi-VN" sz="2400">
                <a:latin typeface="Arial-SGK-TV" pitchFamily="2" charset="0"/>
                <a:cs typeface="Arial-SGK-TV" pitchFamily="2" charset="0"/>
              </a:rPr>
              <a:t>Trườn trên sóng</a:t>
            </a:r>
            <a:br>
              <a:rPr lang="vi-VN" sz="2400">
                <a:latin typeface="Arial-SGK-TV" pitchFamily="2" charset="0"/>
                <a:cs typeface="Arial-SGK-TV" pitchFamily="2" charset="0"/>
              </a:rPr>
            </a:br>
            <a:r>
              <a:rPr lang="vi-VN" sz="2400">
                <a:latin typeface="Arial-SGK-TV" pitchFamily="2" charset="0"/>
                <a:cs typeface="Arial-SGK-TV" pitchFamily="2" charset="0"/>
              </a:rPr>
              <a:t>Như chiếc võng</a:t>
            </a:r>
            <a:br>
              <a:rPr lang="vi-VN" sz="2400">
                <a:latin typeface="Arial-SGK-TV" pitchFamily="2" charset="0"/>
                <a:cs typeface="Arial-SGK-TV" pitchFamily="2" charset="0"/>
              </a:rPr>
            </a:br>
            <a:r>
              <a:rPr lang="vi-VN" sz="2400">
                <a:latin typeface="Arial-SGK-TV" pitchFamily="2" charset="0"/>
                <a:cs typeface="Arial-SGK-TV" pitchFamily="2" charset="0"/>
              </a:rPr>
              <a:t>Lưng chừng mây</a:t>
            </a:r>
            <a:br>
              <a:rPr lang="vi-VN" sz="2400">
                <a:latin typeface="Arial-SGK-TV" pitchFamily="2" charset="0"/>
                <a:cs typeface="Arial-SGK-TV" pitchFamily="2" charset="0"/>
              </a:rPr>
            </a:br>
            <a:r>
              <a:rPr lang="vi-VN" sz="2400">
                <a:latin typeface="Arial-SGK-TV" pitchFamily="2" charset="0"/>
                <a:cs typeface="Arial-SGK-TV" pitchFamily="2" charset="0"/>
              </a:rPr>
              <a:t>Bạn bên này</a:t>
            </a:r>
            <a:br>
              <a:rPr lang="vi-VN" sz="2400">
                <a:latin typeface="Arial-SGK-TV" pitchFamily="2" charset="0"/>
                <a:cs typeface="Arial-SGK-TV" pitchFamily="2" charset="0"/>
              </a:rPr>
            </a:br>
            <a:r>
              <a:rPr lang="vi-VN" sz="2400">
                <a:latin typeface="Arial-SGK-TV" pitchFamily="2" charset="0"/>
                <a:cs typeface="Arial-SGK-TV" pitchFamily="2" charset="0"/>
              </a:rPr>
              <a:t>Tôi bên ấy. 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9964" y="489527"/>
            <a:ext cx="164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Bập bênh</a:t>
            </a:r>
            <a:r>
              <a:rPr lang="en-US" sz="240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240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1054" y="1780751"/>
            <a:ext cx="2973891" cy="364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100"/>
              </a:lnSpc>
            </a:pPr>
            <a:r>
              <a:rPr lang="vi-VN" sz="2400" smtClean="0">
                <a:latin typeface="Arial-SGK-TV" pitchFamily="2" charset="0"/>
                <a:cs typeface="Arial-SGK-TV" pitchFamily="2" charset="0"/>
              </a:rPr>
              <a:t>Tay </a:t>
            </a:r>
            <a:r>
              <a:rPr lang="vi-VN" sz="2400">
                <a:latin typeface="Arial-SGK-TV" pitchFamily="2" charset="0"/>
                <a:cs typeface="Arial-SGK-TV" pitchFamily="2" charset="0"/>
              </a:rPr>
              <a:t>gió vẫy</a:t>
            </a:r>
            <a:br>
              <a:rPr lang="vi-VN" sz="2400">
                <a:latin typeface="Arial-SGK-TV" pitchFamily="2" charset="0"/>
                <a:cs typeface="Arial-SGK-TV" pitchFamily="2" charset="0"/>
              </a:rPr>
            </a:br>
            <a:r>
              <a:rPr lang="vi-VN" sz="2400">
                <a:latin typeface="Arial-SGK-TV" pitchFamily="2" charset="0"/>
                <a:cs typeface="Arial-SGK-TV" pitchFamily="2" charset="0"/>
              </a:rPr>
              <a:t>Nắng lênh đênh</a:t>
            </a:r>
            <a:br>
              <a:rPr lang="vi-VN" sz="2400">
                <a:latin typeface="Arial-SGK-TV" pitchFamily="2" charset="0"/>
                <a:cs typeface="Arial-SGK-TV" pitchFamily="2" charset="0"/>
              </a:rPr>
            </a:br>
            <a:r>
              <a:rPr lang="vi-VN" sz="2400">
                <a:latin typeface="Arial-SGK-TV" pitchFamily="2" charset="0"/>
                <a:cs typeface="Arial-SGK-TV" pitchFamily="2" charset="0"/>
              </a:rPr>
              <a:t>Bạn dềnh lên</a:t>
            </a:r>
            <a:br>
              <a:rPr lang="vi-VN" sz="2400">
                <a:latin typeface="Arial-SGK-TV" pitchFamily="2" charset="0"/>
                <a:cs typeface="Arial-SGK-TV" pitchFamily="2" charset="0"/>
              </a:rPr>
            </a:br>
            <a:r>
              <a:rPr lang="vi-VN" sz="2400">
                <a:latin typeface="Arial-SGK-TV" pitchFamily="2" charset="0"/>
                <a:cs typeface="Arial-SGK-TV" pitchFamily="2" charset="0"/>
              </a:rPr>
              <a:t>Tôi nhún xuống</a:t>
            </a:r>
            <a:br>
              <a:rPr lang="vi-VN" sz="2400">
                <a:latin typeface="Arial-SGK-TV" pitchFamily="2" charset="0"/>
                <a:cs typeface="Arial-SGK-TV" pitchFamily="2" charset="0"/>
              </a:rPr>
            </a:br>
            <a:r>
              <a:rPr lang="vi-VN" sz="2400">
                <a:latin typeface="Arial-SGK-TV" pitchFamily="2" charset="0"/>
                <a:cs typeface="Arial-SGK-TV" pitchFamily="2" charset="0"/>
              </a:rPr>
              <a:t>Ai cũng muốn</a:t>
            </a:r>
            <a:br>
              <a:rPr lang="vi-VN" sz="2400">
                <a:latin typeface="Arial-SGK-TV" pitchFamily="2" charset="0"/>
                <a:cs typeface="Arial-SGK-TV" pitchFamily="2" charset="0"/>
              </a:rPr>
            </a:br>
            <a:r>
              <a:rPr lang="vi-VN" sz="2400">
                <a:latin typeface="Arial-SGK-TV" pitchFamily="2" charset="0"/>
                <a:cs typeface="Arial-SGK-TV" pitchFamily="2" charset="0"/>
              </a:rPr>
              <a:t>Chơi bập bênh</a:t>
            </a:r>
            <a:br>
              <a:rPr lang="vi-VN" sz="2400">
                <a:latin typeface="Arial-SGK-TV" pitchFamily="2" charset="0"/>
                <a:cs typeface="Arial-SGK-TV" pitchFamily="2" charset="0"/>
              </a:rPr>
            </a:br>
            <a:r>
              <a:rPr lang="vi-VN" sz="2400">
                <a:latin typeface="Arial-SGK-TV" pitchFamily="2" charset="0"/>
                <a:cs typeface="Arial-SGK-TV" pitchFamily="2" charset="0"/>
              </a:rPr>
              <a:t>Nhưng một mình</a:t>
            </a:r>
            <a:br>
              <a:rPr lang="vi-VN" sz="2400">
                <a:latin typeface="Arial-SGK-TV" pitchFamily="2" charset="0"/>
                <a:cs typeface="Arial-SGK-TV" pitchFamily="2" charset="0"/>
              </a:rPr>
            </a:br>
            <a:r>
              <a:rPr lang="vi-VN" sz="2400">
                <a:latin typeface="Arial-SGK-TV" pitchFamily="2" charset="0"/>
                <a:cs typeface="Arial-SGK-TV" pitchFamily="2" charset="0"/>
              </a:rPr>
              <a:t>Đố chơi được.</a:t>
            </a:r>
            <a:br>
              <a:rPr lang="vi-VN" sz="2400">
                <a:latin typeface="Arial-SGK-TV" pitchFamily="2" charset="0"/>
                <a:cs typeface="Arial-SGK-TV" pitchFamily="2" charset="0"/>
              </a:rPr>
            </a:br>
            <a:r>
              <a:rPr lang="en-US" sz="240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vi-VN" sz="200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vi-VN" sz="2000" i="1">
                <a:latin typeface="Arial-SGK-TV" pitchFamily="2" charset="0"/>
                <a:cs typeface="Arial-SGK-TV" pitchFamily="2" charset="0"/>
              </a:rPr>
              <a:t>Theo </a:t>
            </a:r>
            <a:r>
              <a:rPr lang="vi-VN" sz="2000">
                <a:latin typeface="Arial-SGK-TV" pitchFamily="2" charset="0"/>
                <a:cs typeface="Arial-SGK-TV" pitchFamily="2" charset="0"/>
              </a:rPr>
              <a:t>Lê Ngân) 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866" y="141316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1.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5539" y="178075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2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90028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a) </a:t>
            </a:r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</a:rPr>
              <a:t>Tô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và viết. </a:t>
            </a:r>
            <a:endParaRPr lang="en-US" sz="24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endParaRPr lang="en-US" sz="24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2691" y="1460547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>
                <a:latin typeface="Times New Roman" panose="02020603050405020304" charset="0"/>
                <a:cs typeface="Times New Roman" panose="02020603050405020304" charset="0"/>
              </a:rPr>
              <a:t>– Tô chữ hoa: I, K. </a:t>
            </a:r>
            <a:endParaRPr lang="nn-NO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33" y="2238766"/>
            <a:ext cx="4208823" cy="3082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42691" y="5505927"/>
            <a:ext cx="332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– Viết: I-rắc, Bắc Kinh.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1126</Words>
  <Application>WPS Presentation</Application>
  <PresentationFormat>On-screen Show (4:3)</PresentationFormat>
  <Paragraphs>78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Arial Rounded MT Bold</vt:lpstr>
      <vt:lpstr>Arial-SGK-TV</vt:lpstr>
      <vt:lpstr>Segoe Print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Loan Hoang</cp:lastModifiedBy>
  <cp:revision>194</cp:revision>
  <dcterms:created xsi:type="dcterms:W3CDTF">2019-11-27T07:37:00Z</dcterms:created>
  <dcterms:modified xsi:type="dcterms:W3CDTF">2025-03-28T09:04:32Z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98E722C153CE49BDA057EDECC3B0744A_13</vt:lpwstr>
  </property>
  <property fmtid="{D5CDD505-2E9C-101B-9397-08002B2CF9AE}" pid="3" name="KSOProductBuildVer">
    <vt:lpwstr>1033-12.2.0.20326</vt:lpwstr>
  </property>
</Properties>
</file>