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5BA1A-E914-4C6B-A48D-2715417AD264}"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F436B-7BDB-43A1-B680-89014F9D494D}" type="slidenum">
              <a:rPr lang="en-US" smtClean="0"/>
              <a:t>‹#›</a:t>
            </a:fld>
            <a:endParaRPr lang="en-US"/>
          </a:p>
        </p:txBody>
      </p:sp>
    </p:spTree>
    <p:extLst>
      <p:ext uri="{BB962C8B-B14F-4D97-AF65-F5344CB8AC3E}">
        <p14:creationId xmlns:p14="http://schemas.microsoft.com/office/powerpoint/2010/main" val="346705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FA19B1-2D07-498B-AF92-C052FB2EF8A7}" type="slidenum">
              <a:rPr kumimoji="0" lang="vi-VN"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vi-VN"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0834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67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06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19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93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53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740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77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74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53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20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12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779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205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91CB7F-3840-4E82-924A-65585BE78168}" type="slidenum">
              <a:rPr lang="en-US" altLang="en-US">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410500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83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8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758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81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59C78-9B51-4E0C-9D0E-AF58CDBBD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6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00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BA1B4-4978-4B25-A5B9-FCD6A069207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13193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A1B4-4978-4B25-A5B9-FCD6A069207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288963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A1B4-4978-4B25-A5B9-FCD6A069207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398646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5956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949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77193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321186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A1B4-4978-4B25-A5B9-FCD6A069207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65753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3BA1B4-4978-4B25-A5B9-FCD6A069207D}" type="datetimeFigureOut">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5822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BA1B4-4978-4B25-A5B9-FCD6A069207D}" type="datetimeFigureOut">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289526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BA1B4-4978-4B25-A5B9-FCD6A069207D}" type="datetimeFigureOut">
              <a:rPr lang="en-US" smtClean="0"/>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251310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BA1B4-4978-4B25-A5B9-FCD6A069207D}" type="datetimeFigureOut">
              <a:rPr lang="en-US" smtClean="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401706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BA1B4-4978-4B25-A5B9-FCD6A069207D}" type="datetimeFigureOut">
              <a:rPr lang="en-US" smtClean="0"/>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96892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BA1B4-4978-4B25-A5B9-FCD6A069207D}" type="datetimeFigureOut">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84751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BA1B4-4978-4B25-A5B9-FCD6A069207D}" type="datetimeFigureOut">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7A121-CDC8-428E-95A0-A834EC48462B}" type="slidenum">
              <a:rPr lang="en-US" smtClean="0"/>
              <a:t>‹#›</a:t>
            </a:fld>
            <a:endParaRPr lang="en-US"/>
          </a:p>
        </p:txBody>
      </p:sp>
    </p:spTree>
    <p:extLst>
      <p:ext uri="{BB962C8B-B14F-4D97-AF65-F5344CB8AC3E}">
        <p14:creationId xmlns:p14="http://schemas.microsoft.com/office/powerpoint/2010/main" val="5911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BA1B4-4978-4B25-A5B9-FCD6A069207D}" type="datetimeFigureOut">
              <a:rPr lang="en-US" smtClean="0"/>
              <a:t>3/29/2025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7A121-CDC8-428E-95A0-A834EC48462B}" type="slidenum">
              <a:rPr lang="en-US" smtClean="0"/>
              <a:t>‹#›</a:t>
            </a:fld>
            <a:endParaRPr lang="en-US"/>
          </a:p>
        </p:txBody>
      </p:sp>
    </p:spTree>
    <p:extLst>
      <p:ext uri="{BB962C8B-B14F-4D97-AF65-F5344CB8AC3E}">
        <p14:creationId xmlns:p14="http://schemas.microsoft.com/office/powerpoint/2010/main" val="220366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notesSlide" Target="../notesSlides/notesSlide22.xml"/><Relationship Id="rId7" Type="http://schemas.openxmlformats.org/officeDocument/2006/relationships/image" Target="../media/image33.gi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jpeg"/><Relationship Id="rId9"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slideLayout" Target="../slideLayouts/slideLayout7.xml"/><Relationship Id="rId7" Type="http://schemas.microsoft.com/office/2007/relationships/hdphoto" Target="../media/hdphoto2.wdp"/><Relationship Id="rId12" Type="http://schemas.openxmlformats.org/officeDocument/2006/relationships/image" Target="../media/image11.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4.png"/><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slide" Target="slide4.xml"/><Relationship Id="rId5" Type="http://schemas.openxmlformats.org/officeDocument/2006/relationships/image" Target="../media/image5.jpg"/><Relationship Id="rId15" Type="http://schemas.openxmlformats.org/officeDocument/2006/relationships/image" Target="../media/image12.png"/><Relationship Id="rId10" Type="http://schemas.openxmlformats.org/officeDocument/2006/relationships/image" Target="../media/image10.png"/><Relationship Id="rId19" Type="http://schemas.microsoft.com/office/2007/relationships/hdphoto" Target="../media/hdphoto5.wdp"/><Relationship Id="rId4" Type="http://schemas.openxmlformats.org/officeDocument/2006/relationships/notesSlide" Target="../notesSlides/notesSlide4.xml"/><Relationship Id="rId9" Type="http://schemas.openxmlformats.org/officeDocument/2006/relationships/slide" Target="slide9.xml"/><Relationship Id="rId1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mầm non cute, dễ thương, sinh độ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3" y="-470262"/>
            <a:ext cx="12448903" cy="81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nền powerpoint mầm non cute, dễ thương, sinh độ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3" y="-317862"/>
            <a:ext cx="12448903" cy="81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69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1497814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FF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3046988"/>
          </a:xfrm>
          <a:prstGeom prst="rect">
            <a:avLst/>
          </a:prstGeom>
          <a:noFill/>
        </p:spPr>
        <p:txBody>
          <a:bodyPr wrap="square" rtlCol="0">
            <a:spAutoFit/>
          </a:bodyPr>
          <a:lstStyle/>
          <a:p>
            <a:pPr algn="just" rtl="0" latinLnBrk="0">
              <a:lnSpc>
                <a:spcPct val="150000"/>
              </a:lnSpc>
            </a:pPr>
            <a:r>
              <a:rPr lang="vi-VN" sz="3200" b="1" i="0" dirty="0">
                <a:solidFill>
                  <a:schemeClr val="tx1">
                    <a:lumMod val="75000"/>
                  </a:schemeClr>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1" i="0" dirty="0">
                <a:solidFill>
                  <a:schemeClr val="tx1">
                    <a:lumMod val="75000"/>
                  </a:schemeClr>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1" i="0" dirty="0">
                <a:solidFill>
                  <a:schemeClr val="tx1">
                    <a:lumMod val="75000"/>
                  </a:schemeClr>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1" i="0" dirty="0">
                <a:solidFill>
                  <a:schemeClr val="tx1">
                    <a:lumMod val="75000"/>
                  </a:schemeClr>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774127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3"/>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a:solidFill>
                  <a:srgbClr val="FF6E85">
                    <a:lumMod val="75000"/>
                  </a:srgbClr>
                </a:solidFill>
                <a:latin typeface="Arial"/>
                <a:cs typeface="Arial"/>
                <a:sym typeface="Arial"/>
              </a:rPr>
              <a:t>Thảo </a:t>
            </a:r>
            <a:r>
              <a:rPr lang="en-US" sz="4267" b="1" kern="0">
                <a:solidFill>
                  <a:srgbClr val="FF6E85">
                    <a:lumMod val="75000"/>
                  </a:srgbClr>
                </a:solidFill>
                <a:latin typeface="Arial"/>
                <a:cs typeface="Arial"/>
                <a:sym typeface="Arial"/>
              </a:rPr>
              <a:t>luận </a:t>
            </a:r>
            <a:r>
              <a:rPr lang="en-US" sz="4267" b="1" kern="0" smtClean="0">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15040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nvPr>
        </p:nvGraphicFramePr>
        <p:xfrm>
          <a:off x="470263" y="535576"/>
          <a:ext cx="10759711" cy="5531850"/>
        </p:xfrm>
        <a:graphic>
          <a:graphicData uri="http://schemas.openxmlformats.org/drawingml/2006/table">
            <a:tbl>
              <a:tblPr firstRow="1" bandRow="1">
                <a:tableStyleId>{5C22544A-7EE6-4342-B048-85BDC9FD1C3A}</a:tableStyleId>
              </a:tblPr>
              <a:tblGrid>
                <a:gridCol w="3644537">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1106370">
                <a:tc>
                  <a:txBody>
                    <a:bodyPr/>
                    <a:lstStyle/>
                    <a:p>
                      <a:pPr algn="ctr"/>
                      <a:r>
                        <a:rPr lang="en-US" sz="2800" dirty="0" err="1">
                          <a:solidFill>
                            <a:schemeClr val="tx1">
                              <a:lumMod val="75000"/>
                            </a:schemeClr>
                          </a:solidFill>
                        </a:rPr>
                        <a:t>Câu</a:t>
                      </a:r>
                      <a:endParaRPr lang="en-US" sz="2800" dirty="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chemeClr val="tx1">
                              <a:lumMod val="75000"/>
                            </a:schemeClr>
                          </a:solidFill>
                        </a:rPr>
                        <a:t>Trạng</a:t>
                      </a:r>
                      <a:r>
                        <a:rPr lang="en-US" sz="2800" dirty="0">
                          <a:solidFill>
                            <a:schemeClr val="tx1">
                              <a:lumMod val="75000"/>
                            </a:schemeClr>
                          </a:solidFill>
                        </a:rPr>
                        <a:t> </a:t>
                      </a:r>
                      <a:r>
                        <a:rPr lang="en-US" sz="2800" dirty="0" err="1">
                          <a:solidFill>
                            <a:schemeClr val="tx1">
                              <a:lumMod val="75000"/>
                            </a:schemeClr>
                          </a:solidFill>
                        </a:rPr>
                        <a:t>ngữ</a:t>
                      </a:r>
                      <a:endParaRPr lang="en-US" sz="2800" dirty="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chemeClr val="tx1">
                              <a:lumMod val="75000"/>
                            </a:schemeClr>
                          </a:solidFill>
                        </a:rPr>
                        <a:t>Ý </a:t>
                      </a:r>
                      <a:r>
                        <a:rPr lang="en-US" sz="2800" dirty="0" err="1">
                          <a:solidFill>
                            <a:schemeClr val="tx1">
                              <a:lumMod val="75000"/>
                            </a:schemeClr>
                          </a:solidFill>
                        </a:rPr>
                        <a:t>nghĩa</a:t>
                      </a:r>
                      <a:r>
                        <a:rPr lang="en-US" sz="2800" dirty="0">
                          <a:solidFill>
                            <a:schemeClr val="tx1">
                              <a:lumMod val="75000"/>
                            </a:schemeClr>
                          </a:solidFill>
                        </a:rPr>
                        <a:t> </a:t>
                      </a:r>
                      <a:r>
                        <a:rPr lang="en-US" sz="2800" dirty="0" err="1">
                          <a:solidFill>
                            <a:schemeClr val="tx1">
                              <a:lumMod val="75000"/>
                            </a:schemeClr>
                          </a:solidFill>
                        </a:rPr>
                        <a:t>của</a:t>
                      </a:r>
                      <a:r>
                        <a:rPr lang="en-US" sz="2800" dirty="0">
                          <a:solidFill>
                            <a:schemeClr val="tx1">
                              <a:lumMod val="75000"/>
                            </a:schemeClr>
                          </a:solidFill>
                        </a:rPr>
                        <a:t> </a:t>
                      </a:r>
                      <a:r>
                        <a:rPr lang="en-US" sz="2800" dirty="0" err="1">
                          <a:solidFill>
                            <a:schemeClr val="tx1">
                              <a:lumMod val="75000"/>
                            </a:schemeClr>
                          </a:solidFill>
                        </a:rPr>
                        <a:t>trạng</a:t>
                      </a:r>
                      <a:r>
                        <a:rPr lang="en-US" sz="2800" dirty="0">
                          <a:solidFill>
                            <a:schemeClr val="tx1">
                              <a:lumMod val="75000"/>
                            </a:schemeClr>
                          </a:solidFill>
                        </a:rPr>
                        <a:t> </a:t>
                      </a:r>
                      <a:r>
                        <a:rPr lang="en-US" sz="2800" dirty="0" err="1">
                          <a:solidFill>
                            <a:schemeClr val="tx1">
                              <a:lumMod val="75000"/>
                            </a:schemeClr>
                          </a:solidFill>
                        </a:rPr>
                        <a:t>ngữ</a:t>
                      </a:r>
                      <a:endParaRPr lang="en-US" sz="2800" dirty="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1106370">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1106370">
                <a:tc>
                  <a:txBody>
                    <a:bodyPr/>
                    <a:lstStyle/>
                    <a:p>
                      <a:endParaRPr lang="en-US">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1106370">
                <a:tc>
                  <a:txBody>
                    <a:bodyPr/>
                    <a:lstStyle/>
                    <a:p>
                      <a:endParaRPr lang="en-US">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1106370">
                <a:tc>
                  <a:txBody>
                    <a:bodyPr/>
                    <a:lstStyle/>
                    <a:p>
                      <a:endParaRPr lang="en-US">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517889" y="1775370"/>
            <a:ext cx="3549287" cy="769441"/>
          </a:xfrm>
          <a:prstGeom prst="rect">
            <a:avLst/>
          </a:prstGeom>
          <a:noFill/>
        </p:spPr>
        <p:txBody>
          <a:bodyPr wrap="square" rtlCol="0">
            <a:spAutoFit/>
          </a:bodyPr>
          <a:lstStyle/>
          <a:p>
            <a:pPr algn="just"/>
            <a:r>
              <a:rPr lang="en-US" sz="2200" dirty="0">
                <a:solidFill>
                  <a:srgbClr val="002060"/>
                </a:solidFill>
                <a:latin typeface="Cambria" panose="02040503050406030204" pitchFamily="18" charset="0"/>
                <a:ea typeface="Cambria" panose="02040503050406030204" pitchFamily="18" charset="0"/>
              </a:rPr>
              <a:t>a. </a:t>
            </a:r>
            <a:r>
              <a:rPr lang="en-US" sz="2200" dirty="0" err="1">
                <a:solidFill>
                  <a:srgbClr val="002060"/>
                </a:solidFill>
                <a:latin typeface="Cambria" panose="02040503050406030204" pitchFamily="18" charset="0"/>
                <a:ea typeface="Cambria" panose="02040503050406030204" pitchFamily="18" charset="0"/>
              </a:rPr>
              <a:t>Mùa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xuân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các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loài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đua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nhau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khoe</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sắc</a:t>
            </a:r>
            <a:r>
              <a:rPr lang="en-US" sz="22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191001" y="1867702"/>
            <a:ext cx="2981325" cy="584775"/>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Mùa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xuân</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385414" y="1716000"/>
            <a:ext cx="3562350" cy="954107"/>
          </a:xfrm>
          <a:prstGeom prst="rect">
            <a:avLst/>
          </a:prstGeom>
          <a:noFill/>
        </p:spPr>
        <p:txBody>
          <a:bodyPr wrap="square" rtlCol="0">
            <a:spAutoFit/>
          </a:bodyPr>
          <a:lstStyle/>
          <a:p>
            <a:pPr algn="ctr"/>
            <a:r>
              <a:rPr lang="en-US" sz="2800" b="1" dirty="0" err="1">
                <a:solidFill>
                  <a:schemeClr val="accent5">
                    <a:lumMod val="50000"/>
                  </a:schemeClr>
                </a:solidFill>
                <a:latin typeface="Cambria" panose="02040503050406030204" pitchFamily="18" charset="0"/>
                <a:ea typeface="Cambria" panose="02040503050406030204" pitchFamily="18" charset="0"/>
              </a:rPr>
              <a:t>Bổ</a:t>
            </a:r>
            <a:r>
              <a:rPr lang="en-US" sz="2800" b="1" dirty="0">
                <a:solidFill>
                  <a:schemeClr val="accent5">
                    <a:lumMod val="50000"/>
                  </a:schemeClr>
                </a:solidFill>
                <a:latin typeface="Cambria" panose="02040503050406030204" pitchFamily="18" charset="0"/>
                <a:ea typeface="Cambria" panose="02040503050406030204" pitchFamily="18" charset="0"/>
              </a:rPr>
              <a:t> sung </a:t>
            </a:r>
            <a:r>
              <a:rPr lang="en-US" sz="2800" b="1" dirty="0" err="1">
                <a:solidFill>
                  <a:schemeClr val="accent5">
                    <a:lumMod val="50000"/>
                  </a:schemeClr>
                </a:solidFill>
                <a:latin typeface="Cambria" panose="02040503050406030204" pitchFamily="18" charset="0"/>
                <a:ea typeface="Cambria" panose="02040503050406030204" pitchFamily="18" charset="0"/>
              </a:rPr>
              <a:t>thông</a:t>
            </a:r>
            <a:r>
              <a:rPr lang="en-US" sz="2800" b="1" dirty="0">
                <a:solidFill>
                  <a:schemeClr val="accent5">
                    <a:lumMod val="50000"/>
                  </a:schemeClr>
                </a:solidFill>
                <a:latin typeface="Cambria" panose="02040503050406030204" pitchFamily="18" charset="0"/>
                <a:ea typeface="Cambria" panose="02040503050406030204" pitchFamily="18" charset="0"/>
              </a:rPr>
              <a:t> tin </a:t>
            </a:r>
            <a:r>
              <a:rPr lang="en-US" sz="2800" b="1" dirty="0" err="1">
                <a:solidFill>
                  <a:schemeClr val="accent5">
                    <a:lumMod val="50000"/>
                  </a:schemeClr>
                </a:solidFill>
                <a:latin typeface="Cambria" panose="02040503050406030204" pitchFamily="18" charset="0"/>
                <a:ea typeface="Cambria" panose="02040503050406030204" pitchFamily="18" charset="0"/>
              </a:rPr>
              <a:t>về</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thời</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gian</a:t>
            </a:r>
            <a:endParaRPr lang="en-US" sz="2800" b="1" dirty="0">
              <a:solidFill>
                <a:schemeClr val="accent5">
                  <a:lumMod val="50000"/>
                </a:schemeClr>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508363" y="2961782"/>
            <a:ext cx="3539762" cy="769441"/>
          </a:xfrm>
          <a:prstGeom prst="rect">
            <a:avLst/>
          </a:prstGeom>
          <a:noFill/>
        </p:spPr>
        <p:txBody>
          <a:bodyPr wrap="square" rtlCol="0">
            <a:spAutoFit/>
          </a:bodyPr>
          <a:lstStyle/>
          <a:p>
            <a:pPr algn="just"/>
            <a:r>
              <a:rPr lang="en-US" sz="2200" dirty="0">
                <a:solidFill>
                  <a:srgbClr val="002060"/>
                </a:solidFill>
                <a:latin typeface="Cambria" panose="02040503050406030204" pitchFamily="18" charset="0"/>
                <a:ea typeface="Cambria" panose="02040503050406030204" pitchFamily="18" charset="0"/>
              </a:rPr>
              <a:t>b. </a:t>
            </a:r>
            <a:r>
              <a:rPr lang="en-US" sz="2200" dirty="0" err="1">
                <a:solidFill>
                  <a:srgbClr val="002060"/>
                </a:solidFill>
                <a:latin typeface="Cambria" panose="02040503050406030204" pitchFamily="18" charset="0"/>
                <a:ea typeface="Cambria" panose="02040503050406030204" pitchFamily="18" charset="0"/>
              </a:rPr>
              <a:t>Dưới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chân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đê</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đàn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trâu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đang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thung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thăng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gặm</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cỏ</a:t>
            </a:r>
            <a:r>
              <a:rPr lang="en-US" sz="22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133849" y="2982738"/>
            <a:ext cx="2981325" cy="584775"/>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Dưới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đê</a:t>
            </a:r>
            <a:endParaRPr lang="en-US" sz="3200" b="1"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505700" y="2966698"/>
            <a:ext cx="3562350" cy="954107"/>
          </a:xfrm>
          <a:prstGeom prst="rect">
            <a:avLst/>
          </a:prstGeom>
          <a:noFill/>
        </p:spPr>
        <p:txBody>
          <a:bodyPr wrap="square" rtlCol="0">
            <a:spAutoFit/>
          </a:bodyPr>
          <a:lstStyle/>
          <a:p>
            <a:pPr algn="ctr"/>
            <a:r>
              <a:rPr lang="en-US" sz="2800" b="1" dirty="0" err="1">
                <a:solidFill>
                  <a:schemeClr val="accent5">
                    <a:lumMod val="50000"/>
                  </a:schemeClr>
                </a:solidFill>
                <a:latin typeface="Cambria" panose="02040503050406030204" pitchFamily="18" charset="0"/>
                <a:ea typeface="Cambria" panose="02040503050406030204" pitchFamily="18" charset="0"/>
              </a:rPr>
              <a:t>Bổ</a:t>
            </a:r>
            <a:r>
              <a:rPr lang="en-US" sz="2800" b="1" dirty="0">
                <a:solidFill>
                  <a:schemeClr val="accent5">
                    <a:lumMod val="50000"/>
                  </a:schemeClr>
                </a:solidFill>
                <a:latin typeface="Cambria" panose="02040503050406030204" pitchFamily="18" charset="0"/>
                <a:ea typeface="Cambria" panose="02040503050406030204" pitchFamily="18" charset="0"/>
              </a:rPr>
              <a:t> sung </a:t>
            </a:r>
            <a:r>
              <a:rPr lang="en-US" sz="2800" b="1" dirty="0" err="1">
                <a:solidFill>
                  <a:schemeClr val="accent5">
                    <a:lumMod val="50000"/>
                  </a:schemeClr>
                </a:solidFill>
                <a:latin typeface="Cambria" panose="02040503050406030204" pitchFamily="18" charset="0"/>
                <a:ea typeface="Cambria" panose="02040503050406030204" pitchFamily="18" charset="0"/>
              </a:rPr>
              <a:t>thông</a:t>
            </a:r>
            <a:r>
              <a:rPr lang="en-US" sz="2800" b="1" dirty="0">
                <a:solidFill>
                  <a:schemeClr val="accent5">
                    <a:lumMod val="50000"/>
                  </a:schemeClr>
                </a:solidFill>
                <a:latin typeface="Cambria" panose="02040503050406030204" pitchFamily="18" charset="0"/>
                <a:ea typeface="Cambria" panose="02040503050406030204" pitchFamily="18" charset="0"/>
              </a:rPr>
              <a:t> tin </a:t>
            </a:r>
            <a:r>
              <a:rPr lang="en-US" sz="2800" b="1" dirty="0" err="1">
                <a:solidFill>
                  <a:schemeClr val="accent5">
                    <a:lumMod val="50000"/>
                  </a:schemeClr>
                </a:solidFill>
                <a:latin typeface="Cambria" panose="02040503050406030204" pitchFamily="18" charset="0"/>
                <a:ea typeface="Cambria" panose="02040503050406030204" pitchFamily="18" charset="0"/>
              </a:rPr>
              <a:t>về</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nơi</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chốn</a:t>
            </a:r>
            <a:endParaRPr lang="en-US" sz="2800" b="1" dirty="0">
              <a:solidFill>
                <a:schemeClr val="accent5">
                  <a:lumMod val="50000"/>
                </a:schemeClr>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517887" y="3968204"/>
            <a:ext cx="3520714" cy="769441"/>
          </a:xfrm>
          <a:prstGeom prst="rect">
            <a:avLst/>
          </a:prstGeom>
          <a:noFill/>
        </p:spPr>
        <p:txBody>
          <a:bodyPr wrap="square" rtlCol="0">
            <a:spAutoFit/>
          </a:bodyPr>
          <a:lstStyle/>
          <a:p>
            <a:pPr algn="just"/>
            <a:r>
              <a:rPr lang="en-US" sz="2200" dirty="0">
                <a:solidFill>
                  <a:srgbClr val="002060"/>
                </a:solidFill>
                <a:latin typeface="Cambria" panose="02040503050406030204" pitchFamily="18" charset="0"/>
                <a:ea typeface="Cambria" panose="02040503050406030204" pitchFamily="18" charset="0"/>
              </a:rPr>
              <a:t>c. </a:t>
            </a:r>
            <a:r>
              <a:rPr lang="en-US" sz="2200" dirty="0" err="1">
                <a:solidFill>
                  <a:srgbClr val="002060"/>
                </a:solidFill>
                <a:latin typeface="Cambria" panose="02040503050406030204" pitchFamily="18" charset="0"/>
                <a:ea typeface="Cambria" panose="02040503050406030204" pitchFamily="18" charset="0"/>
              </a:rPr>
              <a:t>Tháng</a:t>
            </a:r>
            <a:r>
              <a:rPr lang="en-US" sz="2200" dirty="0">
                <a:solidFill>
                  <a:srgbClr val="002060"/>
                </a:solidFill>
                <a:latin typeface="Cambria" panose="02040503050406030204" pitchFamily="18" charset="0"/>
                <a:ea typeface="Cambria" panose="02040503050406030204" pitchFamily="18" charset="0"/>
              </a:rPr>
              <a:t> Ba,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ban </a:t>
            </a:r>
            <a:r>
              <a:rPr lang="en-US" sz="2200" dirty="0" err="1">
                <a:solidFill>
                  <a:srgbClr val="002060"/>
                </a:solidFill>
                <a:latin typeface="Cambria" panose="02040503050406030204" pitchFamily="18" charset="0"/>
                <a:ea typeface="Cambria" panose="02040503050406030204" pitchFamily="18" charset="0"/>
              </a:rPr>
              <a:t>nở</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trắng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núi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rừng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Tây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Bắc</a:t>
            </a:r>
            <a:r>
              <a:rPr lang="en-US" sz="22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086225" y="4060536"/>
            <a:ext cx="2981325" cy="584775"/>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Tháng</a:t>
            </a:r>
            <a:r>
              <a:rPr lang="en-US" sz="3200" b="1" dirty="0">
                <a:solidFill>
                  <a:srgbClr val="FF000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3874750"/>
            <a:ext cx="3562350" cy="954107"/>
          </a:xfrm>
          <a:prstGeom prst="rect">
            <a:avLst/>
          </a:prstGeom>
          <a:noFill/>
        </p:spPr>
        <p:txBody>
          <a:bodyPr wrap="square" rtlCol="0">
            <a:spAutoFit/>
          </a:bodyPr>
          <a:lstStyle/>
          <a:p>
            <a:pPr algn="ctr"/>
            <a:r>
              <a:rPr lang="en-US" sz="2800" b="1" dirty="0" err="1">
                <a:solidFill>
                  <a:schemeClr val="accent5">
                    <a:lumMod val="50000"/>
                  </a:schemeClr>
                </a:solidFill>
                <a:latin typeface="Cambria" panose="02040503050406030204" pitchFamily="18" charset="0"/>
                <a:ea typeface="Cambria" panose="02040503050406030204" pitchFamily="18" charset="0"/>
              </a:rPr>
              <a:t>Bổ</a:t>
            </a:r>
            <a:r>
              <a:rPr lang="en-US" sz="2800" b="1" dirty="0">
                <a:solidFill>
                  <a:schemeClr val="accent5">
                    <a:lumMod val="50000"/>
                  </a:schemeClr>
                </a:solidFill>
                <a:latin typeface="Cambria" panose="02040503050406030204" pitchFamily="18" charset="0"/>
                <a:ea typeface="Cambria" panose="02040503050406030204" pitchFamily="18" charset="0"/>
              </a:rPr>
              <a:t> sung </a:t>
            </a:r>
            <a:r>
              <a:rPr lang="en-US" sz="2800" b="1" dirty="0" err="1">
                <a:solidFill>
                  <a:schemeClr val="accent5">
                    <a:lumMod val="50000"/>
                  </a:schemeClr>
                </a:solidFill>
                <a:latin typeface="Cambria" panose="02040503050406030204" pitchFamily="18" charset="0"/>
                <a:ea typeface="Cambria" panose="02040503050406030204" pitchFamily="18" charset="0"/>
              </a:rPr>
              <a:t>thông</a:t>
            </a:r>
            <a:r>
              <a:rPr lang="en-US" sz="2800" b="1" dirty="0">
                <a:solidFill>
                  <a:schemeClr val="accent5">
                    <a:lumMod val="50000"/>
                  </a:schemeClr>
                </a:solidFill>
                <a:latin typeface="Cambria" panose="02040503050406030204" pitchFamily="18" charset="0"/>
                <a:ea typeface="Cambria" panose="02040503050406030204" pitchFamily="18" charset="0"/>
              </a:rPr>
              <a:t> tin </a:t>
            </a:r>
            <a:r>
              <a:rPr lang="en-US" sz="2800" b="1" dirty="0" err="1">
                <a:solidFill>
                  <a:schemeClr val="accent5">
                    <a:lumMod val="50000"/>
                  </a:schemeClr>
                </a:solidFill>
                <a:latin typeface="Cambria" panose="02040503050406030204" pitchFamily="18" charset="0"/>
                <a:ea typeface="Cambria" panose="02040503050406030204" pitchFamily="18" charset="0"/>
              </a:rPr>
              <a:t>về</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thời</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gian</a:t>
            </a:r>
            <a:r>
              <a:rPr lang="en-US" sz="2800" b="1" dirty="0">
                <a:solidFill>
                  <a:schemeClr val="accent5">
                    <a:lumMod val="50000"/>
                  </a:schemeClr>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561704" y="5181600"/>
            <a:ext cx="3505472" cy="769441"/>
          </a:xfrm>
          <a:prstGeom prst="rect">
            <a:avLst/>
          </a:prstGeom>
          <a:noFill/>
        </p:spPr>
        <p:txBody>
          <a:bodyPr wrap="square" rtlCol="0">
            <a:spAutoFit/>
          </a:bodyPr>
          <a:lstStyle/>
          <a:p>
            <a:pPr algn="just"/>
            <a:r>
              <a:rPr lang="en-US" sz="2200" dirty="0">
                <a:solidFill>
                  <a:srgbClr val="002060"/>
                </a:solidFill>
                <a:latin typeface="Cambria" panose="02040503050406030204" pitchFamily="18" charset="0"/>
                <a:ea typeface="Cambria" panose="02040503050406030204" pitchFamily="18" charset="0"/>
              </a:rPr>
              <a:t>d. </a:t>
            </a:r>
            <a:r>
              <a:rPr lang="en-US" sz="2200" dirty="0" err="1">
                <a:solidFill>
                  <a:srgbClr val="002060"/>
                </a:solidFill>
                <a:latin typeface="Cambria" panose="02040503050406030204" pitchFamily="18" charset="0"/>
                <a:ea typeface="Cambria" panose="02040503050406030204" pitchFamily="18" charset="0"/>
              </a:rPr>
              <a:t>Trước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nhà</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bà</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đã</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trồng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một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hàng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cau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thẳng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tắp</a:t>
            </a:r>
            <a:r>
              <a:rPr lang="en-US" sz="22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Trước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nhà</a:t>
            </a:r>
            <a:endParaRPr lang="en-US" sz="3200" b="1" dirty="0">
              <a:solidFill>
                <a:srgbClr val="FF000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b="1" dirty="0" err="1">
                <a:solidFill>
                  <a:schemeClr val="accent5">
                    <a:lumMod val="50000"/>
                  </a:schemeClr>
                </a:solidFill>
                <a:latin typeface="Cambria" panose="02040503050406030204" pitchFamily="18" charset="0"/>
                <a:ea typeface="Cambria" panose="02040503050406030204" pitchFamily="18" charset="0"/>
              </a:rPr>
              <a:t>Bổ</a:t>
            </a:r>
            <a:r>
              <a:rPr lang="en-US" sz="2800" b="1" dirty="0">
                <a:solidFill>
                  <a:schemeClr val="accent5">
                    <a:lumMod val="50000"/>
                  </a:schemeClr>
                </a:solidFill>
                <a:latin typeface="Cambria" panose="02040503050406030204" pitchFamily="18" charset="0"/>
                <a:ea typeface="Cambria" panose="02040503050406030204" pitchFamily="18" charset="0"/>
              </a:rPr>
              <a:t> sung </a:t>
            </a:r>
            <a:r>
              <a:rPr lang="en-US" sz="2800" b="1" dirty="0" err="1">
                <a:solidFill>
                  <a:schemeClr val="accent5">
                    <a:lumMod val="50000"/>
                  </a:schemeClr>
                </a:solidFill>
                <a:latin typeface="Cambria" panose="02040503050406030204" pitchFamily="18" charset="0"/>
                <a:ea typeface="Cambria" panose="02040503050406030204" pitchFamily="18" charset="0"/>
              </a:rPr>
              <a:t>thông</a:t>
            </a:r>
            <a:r>
              <a:rPr lang="en-US" sz="2800" b="1" dirty="0">
                <a:solidFill>
                  <a:schemeClr val="accent5">
                    <a:lumMod val="50000"/>
                  </a:schemeClr>
                </a:solidFill>
                <a:latin typeface="Cambria" panose="02040503050406030204" pitchFamily="18" charset="0"/>
                <a:ea typeface="Cambria" panose="02040503050406030204" pitchFamily="18" charset="0"/>
              </a:rPr>
              <a:t> tin </a:t>
            </a:r>
            <a:r>
              <a:rPr lang="en-US" sz="2800" b="1" dirty="0" err="1">
                <a:solidFill>
                  <a:schemeClr val="accent5">
                    <a:lumMod val="50000"/>
                  </a:schemeClr>
                </a:solidFill>
                <a:latin typeface="Cambria" panose="02040503050406030204" pitchFamily="18" charset="0"/>
                <a:ea typeface="Cambria" panose="02040503050406030204" pitchFamily="18" charset="0"/>
              </a:rPr>
              <a:t>về</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nơi</a:t>
            </a:r>
            <a:r>
              <a:rPr lang="en-US" sz="2800" b="1" dirty="0">
                <a:solidFill>
                  <a:schemeClr val="accent5">
                    <a:lumMod val="50000"/>
                  </a:schemeClr>
                </a:solidFill>
                <a:latin typeface="Cambria" panose="02040503050406030204" pitchFamily="18" charset="0"/>
                <a:ea typeface="Cambria" panose="02040503050406030204" pitchFamily="18" charset="0"/>
              </a:rPr>
              <a:t> </a:t>
            </a:r>
            <a:r>
              <a:rPr lang="en-US" sz="2800" b="1" dirty="0" err="1">
                <a:solidFill>
                  <a:schemeClr val="accent5">
                    <a:lumMod val="50000"/>
                  </a:schemeClr>
                </a:solidFill>
                <a:latin typeface="Cambria" panose="02040503050406030204" pitchFamily="18" charset="0"/>
                <a:ea typeface="Cambria" panose="02040503050406030204" pitchFamily="18" charset="0"/>
              </a:rPr>
              <a:t>chốn</a:t>
            </a:r>
            <a:r>
              <a:rPr lang="en-US" sz="2800" b="1" dirty="0">
                <a:solidFill>
                  <a:schemeClr val="accent5">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85349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4188114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4983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04427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662586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206716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3073316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nền powerpoint mầm non cute, dễ thương, sinh động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3" y="-470262"/>
            <a:ext cx="12448903" cy="81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WordArt 4"/>
          <p:cNvSpPr>
            <a:spLocks noChangeArrowheads="1" noChangeShapeType="1"/>
          </p:cNvSpPr>
          <p:nvPr/>
        </p:nvSpPr>
        <p:spPr bwMode="auto">
          <a:xfrm>
            <a:off x="2438400" y="1938339"/>
            <a:ext cx="7812088" cy="1385887"/>
          </a:xfrm>
          <a:prstGeom prst="rect">
            <a:avLst/>
          </a:prstGeom>
        </p:spPr>
        <p:txBody>
          <a:bodyPr wrap="none" fromWordArt="1">
            <a:prstTxWarp prst="textWave1">
              <a:avLst>
                <a:gd name="adj1" fmla="val 0"/>
                <a:gd name="adj2" fmla="val -477"/>
              </a:avLst>
            </a:prstTxWarp>
          </a:bodyPr>
          <a:lstStyle/>
          <a:p>
            <a:pPr algn="ctr" eaLnBrk="0" fontAlgn="base" hangingPunct="0">
              <a:spcBef>
                <a:spcPct val="0"/>
              </a:spcBef>
              <a:spcAft>
                <a:spcPct val="0"/>
              </a:spcAft>
            </a:pPr>
            <a:r>
              <a:rPr lang="en-US" sz="4000" b="1" kern="10" dirty="0">
                <a:ln w="9525">
                  <a:solidFill>
                    <a:srgbClr val="CC99FF"/>
                  </a:solidFill>
                  <a:round/>
                  <a:headEnd/>
                  <a:tailEnd/>
                </a:ln>
                <a:solidFill>
                  <a:srgbClr val="FF0000"/>
                </a:solidFill>
                <a:latin typeface="Times New Roman" panose="02020603050405020304" pitchFamily="18" charset="0"/>
                <a:cs typeface="Times New Roman" panose="02020603050405020304" pitchFamily="18" charset="0"/>
              </a:rPr>
              <a:t>WELLCOME TO OUR </a:t>
            </a:r>
          </a:p>
          <a:p>
            <a:pPr algn="ctr" eaLnBrk="0" fontAlgn="base" hangingPunct="0">
              <a:spcBef>
                <a:spcPct val="0"/>
              </a:spcBef>
              <a:spcAft>
                <a:spcPct val="0"/>
              </a:spcAft>
            </a:pPr>
            <a:r>
              <a:rPr lang="en-US" sz="4000" b="1" kern="10" dirty="0">
                <a:ln w="9525">
                  <a:solidFill>
                    <a:srgbClr val="CC99FF"/>
                  </a:solidFill>
                  <a:round/>
                  <a:headEnd/>
                  <a:tailEnd/>
                </a:ln>
                <a:solidFill>
                  <a:srgbClr val="FF0000"/>
                </a:solidFill>
                <a:latin typeface="Times New Roman" panose="02020603050405020304" pitchFamily="18" charset="0"/>
                <a:cs typeface="Times New Roman" panose="02020603050405020304" pitchFamily="18" charset="0"/>
              </a:rPr>
              <a:t>CLASS </a:t>
            </a:r>
            <a:r>
              <a:rPr lang="en-US" sz="4000" b="1" kern="10" dirty="0" smtClean="0">
                <a:ln w="9525">
                  <a:solidFill>
                    <a:srgbClr val="CC99FF"/>
                  </a:solidFill>
                  <a:round/>
                  <a:headEnd/>
                  <a:tailEnd/>
                </a:ln>
                <a:solidFill>
                  <a:srgbClr val="FF0000"/>
                </a:solidFill>
                <a:latin typeface="Times New Roman" panose="02020603050405020304" pitchFamily="18" charset="0"/>
                <a:cs typeface="Times New Roman" panose="02020603050405020304" pitchFamily="18" charset="0"/>
              </a:rPr>
              <a:t>4A4</a:t>
            </a:r>
            <a:endParaRPr lang="en-US" sz="4000" b="1" kern="10" dirty="0">
              <a:ln w="9525">
                <a:solidFill>
                  <a:srgbClr val="CC99FF"/>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37892" name="WordArt 5"/>
          <p:cNvSpPr>
            <a:spLocks noChangeArrowheads="1" noChangeShapeType="1"/>
          </p:cNvSpPr>
          <p:nvPr/>
        </p:nvSpPr>
        <p:spPr bwMode="auto">
          <a:xfrm>
            <a:off x="3808414" y="3200400"/>
            <a:ext cx="4649787" cy="1028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i="1" kern="10">
              <a:ln w="9525">
                <a:solidFill>
                  <a:srgbClr val="0000FF"/>
                </a:solidFill>
                <a:round/>
                <a:headEnd/>
                <a:tailEnd/>
              </a:ln>
              <a:solidFill>
                <a:srgbClr val="0000FF"/>
              </a:solidFill>
              <a:effectLst>
                <a:outerShdw dist="53882" dir="2700000" algn="ctr" rotWithShape="0">
                  <a:srgbClr val="9999FF">
                    <a:alpha val="78998"/>
                  </a:srgbClr>
                </a:outerShdw>
              </a:effectLst>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6763545" y="4743813"/>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Tx/>
            </a:pPr>
            <a:r>
              <a:rPr lang="en-US" altLang="en-US" b="1" i="1" dirty="0"/>
              <a:t>Lào Cai, </a:t>
            </a:r>
            <a:r>
              <a:rPr lang="en-US" altLang="en-US" b="1" i="1" dirty="0" err="1" smtClean="0"/>
              <a:t>tháng</a:t>
            </a:r>
            <a:r>
              <a:rPr lang="en-US" altLang="en-US" b="1" i="1" dirty="0" smtClean="0"/>
              <a:t> </a:t>
            </a:r>
            <a:r>
              <a:rPr lang="en-US" altLang="en-US" b="1" i="1" dirty="0"/>
              <a:t>3</a:t>
            </a:r>
            <a:r>
              <a:rPr lang="en-US" altLang="en-US" b="1" i="1" dirty="0" smtClean="0"/>
              <a:t> </a:t>
            </a:r>
            <a:r>
              <a:rPr lang="en-US" altLang="en-US" b="1" i="1" dirty="0" err="1"/>
              <a:t>năm</a:t>
            </a:r>
            <a:r>
              <a:rPr lang="en-US" altLang="en-US" b="1" i="1" dirty="0"/>
              <a:t> </a:t>
            </a:r>
            <a:r>
              <a:rPr lang="en-US" altLang="en-US" b="1" i="1" dirty="0" smtClean="0"/>
              <a:t>2025</a:t>
            </a:r>
            <a:endParaRPr lang="en-US" altLang="en-US" b="1" i="1" dirty="0"/>
          </a:p>
        </p:txBody>
      </p:sp>
      <p:sp>
        <p:nvSpPr>
          <p:cNvPr id="37894" name="TextBox 1"/>
          <p:cNvSpPr txBox="1">
            <a:spLocks noChangeArrowheads="1"/>
          </p:cNvSpPr>
          <p:nvPr/>
        </p:nvSpPr>
        <p:spPr bwMode="auto">
          <a:xfrm>
            <a:off x="1524001" y="233364"/>
            <a:ext cx="31661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Tx/>
            </a:pPr>
            <a:r>
              <a:rPr lang="en-US" altLang="en-US" sz="1600" b="1" dirty="0" smtClean="0">
                <a:solidFill>
                  <a:srgbClr val="002060"/>
                </a:solidFill>
              </a:rPr>
              <a:t>BAC LENH PRIMARY </a:t>
            </a:r>
            <a:r>
              <a:rPr lang="en-US" altLang="en-US" sz="1600" b="1" dirty="0">
                <a:solidFill>
                  <a:srgbClr val="002060"/>
                </a:solidFill>
              </a:rPr>
              <a:t>SCHOOL</a:t>
            </a:r>
          </a:p>
        </p:txBody>
      </p:sp>
      <p:pic>
        <p:nvPicPr>
          <p:cNvPr id="7" name="图片 4108" descr="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446" y="1949634"/>
            <a:ext cx="14843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108" descr="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36189" y="3025775"/>
            <a:ext cx="14843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26543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290">
                                          <p:stCondLst>
                                            <p:cond delay="0"/>
                                          </p:stCondLst>
                                        </p:cTn>
                                        <p:tgtEl>
                                          <p:spTgt spid="7"/>
                                        </p:tgtEl>
                                      </p:cBhvr>
                                    </p:animEffect>
                                    <p:anim calcmode="lin" valueType="num">
                                      <p:cBhvr>
                                        <p:cTn id="1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5" dur="13">
                                          <p:stCondLst>
                                            <p:cond delay="325"/>
                                          </p:stCondLst>
                                        </p:cTn>
                                        <p:tgtEl>
                                          <p:spTgt spid="7"/>
                                        </p:tgtEl>
                                      </p:cBhvr>
                                      <p:to x="100000" y="60000"/>
                                    </p:animScale>
                                    <p:animScale>
                                      <p:cBhvr>
                                        <p:cTn id="16" dur="83" decel="50000">
                                          <p:stCondLst>
                                            <p:cond delay="338"/>
                                          </p:stCondLst>
                                        </p:cTn>
                                        <p:tgtEl>
                                          <p:spTgt spid="7"/>
                                        </p:tgtEl>
                                      </p:cBhvr>
                                      <p:to x="100000" y="100000"/>
                                    </p:animScale>
                                    <p:animScale>
                                      <p:cBhvr>
                                        <p:cTn id="17" dur="13">
                                          <p:stCondLst>
                                            <p:cond delay="656"/>
                                          </p:stCondLst>
                                        </p:cTn>
                                        <p:tgtEl>
                                          <p:spTgt spid="7"/>
                                        </p:tgtEl>
                                      </p:cBhvr>
                                      <p:to x="100000" y="80000"/>
                                    </p:animScale>
                                    <p:animScale>
                                      <p:cBhvr>
                                        <p:cTn id="18" dur="83" decel="50000">
                                          <p:stCondLst>
                                            <p:cond delay="669"/>
                                          </p:stCondLst>
                                        </p:cTn>
                                        <p:tgtEl>
                                          <p:spTgt spid="7"/>
                                        </p:tgtEl>
                                      </p:cBhvr>
                                      <p:to x="100000" y="100000"/>
                                    </p:animScale>
                                    <p:animScale>
                                      <p:cBhvr>
                                        <p:cTn id="19" dur="13">
                                          <p:stCondLst>
                                            <p:cond delay="821"/>
                                          </p:stCondLst>
                                        </p:cTn>
                                        <p:tgtEl>
                                          <p:spTgt spid="7"/>
                                        </p:tgtEl>
                                      </p:cBhvr>
                                      <p:to x="100000" y="90000"/>
                                    </p:animScale>
                                    <p:animScale>
                                      <p:cBhvr>
                                        <p:cTn id="20" dur="83" decel="50000">
                                          <p:stCondLst>
                                            <p:cond delay="834"/>
                                          </p:stCondLst>
                                        </p:cTn>
                                        <p:tgtEl>
                                          <p:spTgt spid="7"/>
                                        </p:tgtEl>
                                      </p:cBhvr>
                                      <p:to x="100000" y="100000"/>
                                    </p:animScale>
                                    <p:animScale>
                                      <p:cBhvr>
                                        <p:cTn id="21" dur="13">
                                          <p:stCondLst>
                                            <p:cond delay="904"/>
                                          </p:stCondLst>
                                        </p:cTn>
                                        <p:tgtEl>
                                          <p:spTgt spid="7"/>
                                        </p:tgtEl>
                                      </p:cBhvr>
                                      <p:to x="100000" y="95000"/>
                                    </p:animScale>
                                    <p:animScale>
                                      <p:cBhvr>
                                        <p:cTn id="22" dur="83" decel="50000">
                                          <p:stCondLst>
                                            <p:cond delay="917"/>
                                          </p:stCondLst>
                                        </p:cTn>
                                        <p:tgtEl>
                                          <p:spTgt spid="7"/>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90">
                                          <p:stCondLst>
                                            <p:cond delay="0"/>
                                          </p:stCondLst>
                                        </p:cTn>
                                        <p:tgtEl>
                                          <p:spTgt spid="8"/>
                                        </p:tgtEl>
                                      </p:cBhvr>
                                    </p:animEffect>
                                    <p:anim calcmode="lin" valueType="num">
                                      <p:cBhvr>
                                        <p:cTn id="2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gtEl>
                                      </p:cBhvr>
                                      <p:to x="100000" y="60000"/>
                                    </p:animScale>
                                    <p:animScale>
                                      <p:cBhvr>
                                        <p:cTn id="32" dur="83" decel="50000">
                                          <p:stCondLst>
                                            <p:cond delay="338"/>
                                          </p:stCondLst>
                                        </p:cTn>
                                        <p:tgtEl>
                                          <p:spTgt spid="8"/>
                                        </p:tgtEl>
                                      </p:cBhvr>
                                      <p:to x="100000" y="100000"/>
                                    </p:animScale>
                                    <p:animScale>
                                      <p:cBhvr>
                                        <p:cTn id="33" dur="13">
                                          <p:stCondLst>
                                            <p:cond delay="656"/>
                                          </p:stCondLst>
                                        </p:cTn>
                                        <p:tgtEl>
                                          <p:spTgt spid="8"/>
                                        </p:tgtEl>
                                      </p:cBhvr>
                                      <p:to x="100000" y="80000"/>
                                    </p:animScale>
                                    <p:animScale>
                                      <p:cBhvr>
                                        <p:cTn id="34" dur="83" decel="50000">
                                          <p:stCondLst>
                                            <p:cond delay="669"/>
                                          </p:stCondLst>
                                        </p:cTn>
                                        <p:tgtEl>
                                          <p:spTgt spid="8"/>
                                        </p:tgtEl>
                                      </p:cBhvr>
                                      <p:to x="100000" y="100000"/>
                                    </p:animScale>
                                    <p:animScale>
                                      <p:cBhvr>
                                        <p:cTn id="35" dur="13">
                                          <p:stCondLst>
                                            <p:cond delay="821"/>
                                          </p:stCondLst>
                                        </p:cTn>
                                        <p:tgtEl>
                                          <p:spTgt spid="8"/>
                                        </p:tgtEl>
                                      </p:cBhvr>
                                      <p:to x="100000" y="90000"/>
                                    </p:animScale>
                                    <p:animScale>
                                      <p:cBhvr>
                                        <p:cTn id="36" dur="83" decel="50000">
                                          <p:stCondLst>
                                            <p:cond delay="834"/>
                                          </p:stCondLst>
                                        </p:cTn>
                                        <p:tgtEl>
                                          <p:spTgt spid="8"/>
                                        </p:tgtEl>
                                      </p:cBhvr>
                                      <p:to x="100000" y="100000"/>
                                    </p:animScale>
                                    <p:animScale>
                                      <p:cBhvr>
                                        <p:cTn id="37" dur="13">
                                          <p:stCondLst>
                                            <p:cond delay="904"/>
                                          </p:stCondLst>
                                        </p:cTn>
                                        <p:tgtEl>
                                          <p:spTgt spid="8"/>
                                        </p:tgtEl>
                                      </p:cBhvr>
                                      <p:to x="100000" y="95000"/>
                                    </p:animScale>
                                    <p:animScale>
                                      <p:cBhvr>
                                        <p:cTn id="38"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3"/>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2944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a:t>
            </a:r>
            <a:r>
              <a:rPr lang="en-US" sz="3467"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 </a:t>
            </a:r>
            <a:r>
              <a:rPr lang="vi-VN" sz="3467" b="1"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3806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3"/>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24855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Kết quả hình ảnh cho 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1"/>
          <p:cNvSpPr txBox="1">
            <a:spLocks noChangeArrowheads="1"/>
          </p:cNvSpPr>
          <p:nvPr/>
        </p:nvSpPr>
        <p:spPr bwMode="auto">
          <a:xfrm>
            <a:off x="1752600" y="2057401"/>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4000" b="1" dirty="0" err="1" smtClean="0">
                <a:solidFill>
                  <a:srgbClr val="0000FF"/>
                </a:solidFill>
                <a:latin typeface="Times New Roman" panose="02020603050405020304" pitchFamily="18" charset="0"/>
                <a:cs typeface="Times New Roman" panose="02020603050405020304" pitchFamily="18" charset="0"/>
              </a:rPr>
              <a:t>Chúc</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em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chăm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ngoan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học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giỏi</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61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Tổng hợp hình ảnh cảm ơn đẹp, ý nghĩa và ấn tượng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1999"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513389"/>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3200" y="762001"/>
            <a:ext cx="9398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0" descr="1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635969">
            <a:off x="9572625" y="6130925"/>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0" descr="1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635969">
            <a:off x="10052050" y="5849938"/>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0" descr="1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635969">
            <a:off x="10134600" y="632142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47200" y="5845176"/>
            <a:ext cx="6096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5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924801" y="1828800"/>
            <a:ext cx="879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42486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9000" fill="hold"/>
                                        <p:tgtEl>
                                          <p:spTgt spid="4"/>
                                        </p:tgtEl>
                                        <p:attrNameLst>
                                          <p:attrName>ppt_x</p:attrName>
                                        </p:attrNameLst>
                                      </p:cBhvr>
                                      <p:tavLst>
                                        <p:tav tm="0">
                                          <p:val>
                                            <p:strVal val="0-#ppt_w/2"/>
                                          </p:val>
                                        </p:tav>
                                        <p:tav tm="100000">
                                          <p:val>
                                            <p:strVal val="#ppt_x"/>
                                          </p:val>
                                        </p:tav>
                                      </p:tavLst>
                                    </p:anim>
                                    <p:anim calcmode="lin" valueType="num">
                                      <p:cBhvr additive="base">
                                        <p:cTn id="8" dur="59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24145139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023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3561580315"/>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smtClean="0">
                <a:solidFill>
                  <a:srgbClr val="F79646"/>
                </a:solidFill>
                <a:latin typeface="Times New Roman" panose="02020603050405020304" pitchFamily="18" charset="0"/>
                <a:ea typeface="Arial-Rounded" pitchFamily="34" charset="0"/>
                <a:cs typeface="Times New Roman" panose="02020603050405020304" pitchFamily="18" charset="0"/>
              </a:rPr>
              <a:t>C.</a:t>
            </a:r>
            <a:r>
              <a:rPr lang="en-US" sz="44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44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itchFamily="34" charset="0"/>
                <a:cs typeface="Times New Roman" panose="02020603050405020304" pitchFamily="18" charset="0"/>
              </a:rPr>
              <a:t>lớp</a:t>
            </a:r>
            <a:endParaRPr lang="vi-VN" sz="44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7" name="Rectangle 16"/>
          <p:cNvSpPr/>
          <p:nvPr/>
        </p:nvSpPr>
        <p:spPr>
          <a:xfrm>
            <a:off x="1959281" y="3727926"/>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latin typeface="Times New Roman" panose="02020603050405020304" pitchFamily="18" charset="0"/>
                <a:ea typeface="Arial-Rounded" pitchFamily="34" charset="0"/>
                <a:cs typeface="Times New Roman" panose="02020603050405020304" pitchFamily="18" charset="0"/>
              </a:rPr>
              <a:t>B</a:t>
            </a:r>
            <a:r>
              <a:rPr lang="en-US" sz="4400" b="1" dirty="0">
                <a:solidFill>
                  <a:srgbClr val="F79646"/>
                </a:solidFill>
                <a:latin typeface="Times New Roman" panose="02020603050405020304" pitchFamily="18" charset="0"/>
                <a:ea typeface="Arial-Rounded" pitchFamily="34" charset="0"/>
                <a:cs typeface="Times New Roman" panose="02020603050405020304" pitchFamily="18" charset="0"/>
              </a:rPr>
              <a:t>. </a:t>
            </a:r>
            <a:r>
              <a:rPr lang="en-US" sz="44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em</a:t>
            </a:r>
            <a:endParaRPr lang="en-US" sz="44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b="1" dirty="0" smtClean="0">
                <a:solidFill>
                  <a:srgbClr val="F79646"/>
                </a:solidFill>
                <a:latin typeface="Times New Roman" panose="02020603050405020304" pitchFamily="18" charset="0"/>
                <a:ea typeface="Arial-Rounded" pitchFamily="34" charset="0"/>
                <a:cs typeface="Times New Roman" panose="02020603050405020304" pitchFamily="18" charset="0"/>
              </a:rPr>
              <a:t>A. </a:t>
            </a:r>
            <a:r>
              <a:rPr lang="en-US" sz="4400" b="1" dirty="0" err="1" smtClean="0">
                <a:solidFill>
                  <a:srgbClr val="002060"/>
                </a:solidFill>
                <a:latin typeface="Times New Roman" panose="02020603050405020304" pitchFamily="18" charset="0"/>
                <a:ea typeface="Arial-Rounded" pitchFamily="34" charset="0"/>
                <a:cs typeface="Times New Roman" panose="02020603050405020304" pitchFamily="18" charset="0"/>
              </a:rPr>
              <a:t>chăm</a:t>
            </a:r>
            <a:r>
              <a:rPr lang="en-US" sz="4400" b="1"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itchFamily="34" charset="0"/>
                <a:cs typeface="Times New Roman" panose="02020603050405020304" pitchFamily="18" charset="0"/>
              </a:rPr>
              <a:t>chú</a:t>
            </a:r>
            <a:endParaRPr lang="en-US" sz="44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b="1" dirty="0" err="1">
                <a:solidFill>
                  <a:srgbClr val="FF0000"/>
                </a:solidFill>
                <a:latin typeface="Times New Roman" panose="02020603050405020304" pitchFamily="18" charset="0"/>
                <a:cs typeface="Times New Roman" panose="02020603050405020304" pitchFamily="18" charset="0"/>
              </a:rPr>
              <a:t>Tìm</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trạng</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ngữ</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trong</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câu</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sau</a:t>
            </a:r>
            <a:r>
              <a:rPr lang="en-US" sz="4267" b="1" dirty="0">
                <a:solidFill>
                  <a:srgbClr val="FF0000"/>
                </a:solidFill>
                <a:latin typeface="Times New Roman" panose="02020603050405020304" pitchFamily="18" charset="0"/>
                <a:cs typeface="Times New Roman" panose="02020603050405020304" pitchFamily="18" charset="0"/>
              </a:rPr>
              <a:t>:</a:t>
            </a:r>
          </a:p>
          <a:p>
            <a:pPr algn="ctr" defTabSz="914377"/>
            <a:r>
              <a:rPr lang="en-US" sz="4267"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Trong lớp, em luôn chăm chú nghe </a:t>
            </a:r>
            <a:r>
              <a:rPr lang="en-US" sz="4267" b="1" dirty="0" smtClean="0">
                <a:solidFill>
                  <a:sysClr val="windowText" lastClr="000000"/>
                </a:solidFill>
                <a:latin typeface="Times New Roman" panose="02020603050405020304" pitchFamily="18" charset="0"/>
                <a:ea typeface="Arial-Rounded" pitchFamily="34" charset="0"/>
                <a:cs typeface="Times New Roman" panose="02020603050405020304" pitchFamily="18" charset="0"/>
              </a:rPr>
              <a:t>cô giáo giảng </a:t>
            </a:r>
            <a:r>
              <a:rPr lang="en-US" sz="4267"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bài.</a:t>
            </a: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379771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rgbClr val="FF0000"/>
                </a:solidFill>
                <a:ea typeface="Arial-Rounded" pitchFamily="34" charset="0"/>
                <a:cs typeface="Arial-Rounded" pitchFamily="34" charset="0"/>
              </a:rPr>
              <a:t>2. </a:t>
            </a:r>
            <a:r>
              <a:rPr lang="en-US" sz="3733" b="1" dirty="0" err="1">
                <a:solidFill>
                  <a:srgbClr val="FF0000"/>
                </a:solidFill>
                <a:ea typeface="Arial-Rounded" pitchFamily="34" charset="0"/>
                <a:cs typeface="Arial-Rounded" pitchFamily="34" charset="0"/>
              </a:rPr>
              <a:t>Tìm</a:t>
            </a:r>
            <a:r>
              <a:rPr lang="en-US" sz="3733" b="1" dirty="0">
                <a:solidFill>
                  <a:srgbClr val="FF0000"/>
                </a:solidFill>
                <a:ea typeface="Arial-Rounded" pitchFamily="34" charset="0"/>
                <a:cs typeface="Arial-Rounded" pitchFamily="34" charset="0"/>
              </a:rPr>
              <a:t> </a:t>
            </a:r>
            <a:r>
              <a:rPr lang="en-US" sz="3733" b="1" dirty="0" err="1">
                <a:solidFill>
                  <a:srgbClr val="FF0000"/>
                </a:solidFill>
                <a:ea typeface="Arial-Rounded" pitchFamily="34" charset="0"/>
                <a:cs typeface="Arial-Rounded" pitchFamily="34" charset="0"/>
              </a:rPr>
              <a:t>trạng</a:t>
            </a:r>
            <a:r>
              <a:rPr lang="en-US" sz="3733" b="1" dirty="0">
                <a:solidFill>
                  <a:srgbClr val="FF0000"/>
                </a:solidFill>
                <a:ea typeface="Arial-Rounded" pitchFamily="34" charset="0"/>
                <a:cs typeface="Arial-Rounded" pitchFamily="34" charset="0"/>
              </a:rPr>
              <a:t> </a:t>
            </a:r>
            <a:r>
              <a:rPr lang="en-US" sz="3733" b="1" dirty="0" err="1">
                <a:solidFill>
                  <a:srgbClr val="FF0000"/>
                </a:solidFill>
                <a:ea typeface="Arial-Rounded" pitchFamily="34" charset="0"/>
                <a:cs typeface="Arial-Rounded" pitchFamily="34" charset="0"/>
              </a:rPr>
              <a:t>ngữ</a:t>
            </a:r>
            <a:r>
              <a:rPr lang="en-US" sz="3733" b="1" dirty="0">
                <a:solidFill>
                  <a:srgbClr val="FF0000"/>
                </a:solidFill>
                <a:ea typeface="Arial-Rounded" pitchFamily="34" charset="0"/>
                <a:cs typeface="Arial-Rounded" pitchFamily="34" charset="0"/>
              </a:rPr>
              <a:t> </a:t>
            </a:r>
            <a:r>
              <a:rPr lang="en-US" sz="3733" b="1" dirty="0" err="1">
                <a:solidFill>
                  <a:srgbClr val="FF0000"/>
                </a:solidFill>
                <a:ea typeface="Arial-Rounded" pitchFamily="34" charset="0"/>
                <a:cs typeface="Arial-Rounded" pitchFamily="34" charset="0"/>
              </a:rPr>
              <a:t>trong</a:t>
            </a:r>
            <a:r>
              <a:rPr lang="en-US" sz="3733" b="1" dirty="0">
                <a:solidFill>
                  <a:srgbClr val="FF0000"/>
                </a:solidFill>
                <a:ea typeface="Arial-Rounded" pitchFamily="34" charset="0"/>
                <a:cs typeface="Arial-Rounded" pitchFamily="34" charset="0"/>
              </a:rPr>
              <a:t> </a:t>
            </a:r>
            <a:r>
              <a:rPr lang="en-US" sz="3733" b="1" dirty="0" err="1">
                <a:solidFill>
                  <a:srgbClr val="FF0000"/>
                </a:solidFill>
                <a:ea typeface="Arial-Rounded" pitchFamily="34" charset="0"/>
                <a:cs typeface="Arial-Rounded" pitchFamily="34" charset="0"/>
              </a:rPr>
              <a:t>câu</a:t>
            </a:r>
            <a:r>
              <a:rPr lang="en-US" sz="3733" b="1" dirty="0">
                <a:solidFill>
                  <a:srgbClr val="FF0000"/>
                </a:solidFill>
                <a:ea typeface="Arial-Rounded" pitchFamily="34" charset="0"/>
                <a:cs typeface="Arial-Rounded" pitchFamily="34" charset="0"/>
              </a:rPr>
              <a:t> </a:t>
            </a:r>
            <a:r>
              <a:rPr lang="en-US" sz="3733" b="1" dirty="0" err="1">
                <a:solidFill>
                  <a:srgbClr val="FF0000"/>
                </a:solidFill>
                <a:ea typeface="Arial-Rounded" pitchFamily="34" charset="0"/>
                <a:cs typeface="Arial-Rounded" pitchFamily="34" charset="0"/>
              </a:rPr>
              <a:t>sau</a:t>
            </a:r>
            <a:r>
              <a:rPr lang="en-US" sz="3733" b="1" dirty="0">
                <a:solidFill>
                  <a:srgbClr val="FF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134467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rgbClr val="FF0000"/>
                </a:solidFill>
                <a:ea typeface="Arial-Rounded" panose="020B0500000000000000" pitchFamily="34" charset="0"/>
                <a:cs typeface="Arial-Rounded" panose="020B0500000000000000" pitchFamily="34" charset="0"/>
              </a:rPr>
              <a:t>Hôm</a:t>
            </a:r>
            <a:r>
              <a:rPr lang="en-US" sz="4267" b="1" dirty="0">
                <a:solidFill>
                  <a:srgbClr val="FF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021138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775464" y="266899"/>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
        <p:nvSpPr>
          <p:cNvPr id="8" name="TextBox 7"/>
          <p:cNvSpPr txBox="1"/>
          <p:nvPr/>
        </p:nvSpPr>
        <p:spPr>
          <a:xfrm>
            <a:off x="2050869" y="1136469"/>
            <a:ext cx="850507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 ngày 12 tháng 3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sz="32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Việt</a:t>
            </a:r>
            <a:endParaRPr kumimoji="0" lang="en-US" sz="32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200" b="1" baseline="0" dirty="0" err="1" smtClean="0">
                <a:solidFill>
                  <a:srgbClr val="FF0000"/>
                </a:solidFill>
                <a:latin typeface="Times New Roman" panose="02020603050405020304" pitchFamily="18" charset="0"/>
                <a:cs typeface="Times New Roman" panose="02020603050405020304" pitchFamily="18" charset="0"/>
              </a:rPr>
              <a:t>Luyện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a:t>
            </a:r>
            <a:endParaRPr kumimoji="0" lang="en-US" sz="3200" b="1" i="0"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TRẠNG</a:t>
            </a:r>
            <a:r>
              <a:rPr kumimoji="0" lang="en-US" sz="3200" b="1" i="0"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NGỮ CHỈ THỜI GIAN, NƠI CHỐN</a:t>
            </a:r>
            <a:endParaRPr kumimoji="0" lang="en-US" sz="3200" b="1" i="0"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55372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PPSNARRATION" val="24,400115296,F:\GIÁO ÁN LỊCH SỬ BUỔI ĐẦU ĐỘC LẬP - NGUYỄN THỊ VINH HOA - KIM ĐỒNG (1)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933</Words>
  <Application>Microsoft Office PowerPoint</Application>
  <PresentationFormat>Widescreen</PresentationFormat>
  <Paragraphs>100</Paragraphs>
  <Slides>24</Slides>
  <Notes>22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Arial-Rounded</vt:lpstr>
      <vt:lpstr>Barlow</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2025-03-29T15:12:37Z</dcterms:created>
  <dcterms:modified xsi:type="dcterms:W3CDTF">2025-03-29T15:15:48Z</dcterms:modified>
</cp:coreProperties>
</file>