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85" r:id="rId3"/>
    <p:sldMasterId id="2147483705" r:id="rId4"/>
    <p:sldMasterId id="2147483717" r:id="rId5"/>
    <p:sldMasterId id="2147483729" r:id="rId6"/>
  </p:sldMasterIdLst>
  <p:notesMasterIdLst>
    <p:notesMasterId r:id="rId33"/>
  </p:notesMasterIdLst>
  <p:sldIdLst>
    <p:sldId id="4412" r:id="rId7"/>
    <p:sldId id="4413" r:id="rId8"/>
    <p:sldId id="297" r:id="rId9"/>
    <p:sldId id="299" r:id="rId10"/>
    <p:sldId id="300" r:id="rId11"/>
    <p:sldId id="301" r:id="rId12"/>
    <p:sldId id="4411" r:id="rId13"/>
    <p:sldId id="376" r:id="rId14"/>
    <p:sldId id="4415" r:id="rId15"/>
    <p:sldId id="362" r:id="rId16"/>
    <p:sldId id="366" r:id="rId17"/>
    <p:sldId id="367" r:id="rId18"/>
    <p:sldId id="368" r:id="rId19"/>
    <p:sldId id="370" r:id="rId20"/>
    <p:sldId id="371" r:id="rId21"/>
    <p:sldId id="377" r:id="rId22"/>
    <p:sldId id="378" r:id="rId23"/>
    <p:sldId id="379" r:id="rId24"/>
    <p:sldId id="381" r:id="rId25"/>
    <p:sldId id="382" r:id="rId26"/>
    <p:sldId id="383" r:id="rId27"/>
    <p:sldId id="384" r:id="rId28"/>
    <p:sldId id="4416" r:id="rId29"/>
    <p:sldId id="4417" r:id="rId30"/>
    <p:sldId id="360" r:id="rId31"/>
    <p:sldId id="441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73" d="100"/>
          <a:sy n="73" d="100"/>
        </p:scale>
        <p:origin x="6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B47F7-913D-4FEB-AD33-001E72EA3951}" type="datetimeFigureOut">
              <a:rPr lang="en-US" smtClean="0"/>
              <a:t>3/29/2025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1585B-69ED-4149-9113-FF49001E7116}" type="slidenum">
              <a:rPr lang="en-US" smtClean="0"/>
              <a:t>‹#›</a:t>
            </a:fld>
            <a:endParaRPr lang="en-US"/>
          </a:p>
        </p:txBody>
      </p:sp>
    </p:spTree>
    <p:extLst>
      <p:ext uri="{BB962C8B-B14F-4D97-AF65-F5344CB8AC3E}">
        <p14:creationId xmlns:p14="http://schemas.microsoft.com/office/powerpoint/2010/main" val="957908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FA19B1-2D07-498B-AF92-C052FB2EF8A7}" type="slidenum">
              <a:rPr kumimoji="0" lang="vi-VN"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vi-VN"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0539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59C78-9B51-4E0C-9D0E-AF58CDBBDB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288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2025/3/29</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297648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7369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3/29/2025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797">
            <a:hlinkClick r:id="" action="ppaction://media"/>
            <a:extLst>
              <a:ext uri="{FF2B5EF4-FFF2-40B4-BE49-F238E27FC236}">
                <a16:creationId xmlns:a16="http://schemas.microsoft.com/office/drawing/2014/main" id="{CCCE7297-F4E1-4ED4-9FC0-DABFE273A50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321277" y="-23711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395311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3/29/2025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34B29A9D-9234-4D6C-BFDD-BAC267C2B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10459014" y="-3975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rgbClr val="00B050"/>
                </a:solidFill>
                <a:latin typeface="#9Slide07 HoneyCream" pitchFamily="2" charset="0"/>
              </a:rPr>
              <a:t>Măng</a:t>
            </a:r>
            <a:r>
              <a:rPr lang="en-US" sz="24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4242700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3/29/2025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9"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0"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5331229" y="6145212"/>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rgbClr val="00B050"/>
                </a:solidFill>
                <a:latin typeface="#9Slide07 HoneyCream" pitchFamily="2" charset="0"/>
              </a:rPr>
              <a:t>Măng</a:t>
            </a:r>
            <a:r>
              <a:rPr lang="en-US" sz="1800" b="0" dirty="0">
                <a:solidFill>
                  <a:srgbClr val="00B050"/>
                </a:solidFill>
                <a:latin typeface="#9Slide07 HoneyCream" pitchFamily="2" charset="0"/>
              </a:rPr>
              <a:t> Non</a:t>
            </a:r>
          </a:p>
        </p:txBody>
      </p:sp>
      <p:sp>
        <p:nvSpPr>
          <p:cNvPr id="12" name="TextBox 11"/>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122192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47" presetClass="entr" presetSubtype="0" fill="hold"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3/29/2025</a:t>
            </a:fld>
            <a:endParaRPr lang="en-US"/>
          </a:p>
        </p:txBody>
      </p:sp>
      <p:pic>
        <p:nvPicPr>
          <p:cNvPr id="10"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2">
            <a:extLst>
              <a:ext uri="{FF2B5EF4-FFF2-40B4-BE49-F238E27FC236}">
                <a16:creationId xmlns:a16="http://schemas.microsoft.com/office/drawing/2014/main" id="{E485DD1D-21FB-46C7-93D9-1DBC060E737E}"/>
              </a:ext>
            </a:extLst>
          </p:cNvPr>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2"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13"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4"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5" name="Title 1">
            <a:extLst>
              <a:ext uri="{FF2B5EF4-FFF2-40B4-BE49-F238E27FC236}">
                <a16:creationId xmlns:a16="http://schemas.microsoft.com/office/drawing/2014/main" id="{134C9EFF-C59B-47AD-BC67-24488957F3EB}"/>
              </a:ext>
            </a:extLst>
          </p:cNvPr>
          <p:cNvSpPr txBox="1">
            <a:spLocks/>
          </p:cNvSpPr>
          <p:nvPr userDrawn="1"/>
        </p:nvSpPr>
        <p:spPr>
          <a:xfrm>
            <a:off x="-301256" y="-20011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16" name="TextBox 15"/>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4594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47" presetClass="entr" presetSubtype="0" fill="hold" nodeType="withEffect">
                                  <p:stCondLst>
                                    <p:cond delay="3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3/29/2025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spTree>
    <p:extLst>
      <p:ext uri="{BB962C8B-B14F-4D97-AF65-F5344CB8AC3E}">
        <p14:creationId xmlns:p14="http://schemas.microsoft.com/office/powerpoint/2010/main" val="908155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3/29/2025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273676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E7FA73A-3FD1-40FF-AAAC-80E20F9E41BA}" type="datetimeFigureOut">
              <a:rPr lang="zh-CN" altLang="en-US" smtClean="0"/>
              <a:t>2025/3/29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F856C9-C78B-478D-9D77-F719708E1C84}" type="slidenum">
              <a:rPr lang="zh-CN" altLang="en-US" smtClean="0"/>
              <a:t>‹#›</a:t>
            </a:fld>
            <a:endParaRPr lang="zh-CN" altLang="en-US"/>
          </a:p>
        </p:txBody>
      </p:sp>
    </p:spTree>
    <p:extLst>
      <p:ext uri="{BB962C8B-B14F-4D97-AF65-F5344CB8AC3E}">
        <p14:creationId xmlns:p14="http://schemas.microsoft.com/office/powerpoint/2010/main" val="27274645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986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47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2025/3/29</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3523916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562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075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796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558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969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698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894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183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472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299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427540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056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072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035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663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590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210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712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1505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825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84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1571609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162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17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9679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4652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2154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064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3409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0456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6023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398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643456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12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95983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72083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08869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965302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27455437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9103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741" r:id="rId8"/>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793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70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61702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87664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3A0889-697F-4D97-AECD-616EAB4C0D7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AD813D-8A26-4908-8B12-FBB45127CB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24408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slideLayout" Target="../slideLayouts/slideLayout35.xml"/><Relationship Id="rId1" Type="http://schemas.openxmlformats.org/officeDocument/2006/relationships/tags" Target="../tags/tag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ình nền powerpoint mầm non cute, dễ thương, sinh động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03" y="-342900"/>
            <a:ext cx="12448903" cy="811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WordArt 4"/>
          <p:cNvSpPr>
            <a:spLocks noChangeArrowheads="1" noChangeShapeType="1"/>
          </p:cNvSpPr>
          <p:nvPr/>
        </p:nvSpPr>
        <p:spPr bwMode="auto">
          <a:xfrm>
            <a:off x="2695977" y="1670570"/>
            <a:ext cx="7812088" cy="1385887"/>
          </a:xfrm>
          <a:prstGeom prst="rect">
            <a:avLst/>
          </a:prstGeom>
        </p:spPr>
        <p:txBody>
          <a:bodyPr wrap="none" fromWordArt="1">
            <a:prstTxWarp prst="textWave1">
              <a:avLst>
                <a:gd name="adj1" fmla="val 0"/>
                <a:gd name="adj2" fmla="val -47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0" cap="none" spc="0" normalizeH="0" baseline="0" noProof="0" dirty="0">
                <a:ln w="9525">
                  <a:solidFill>
                    <a:srgbClr val="CC99FF"/>
                  </a:solidFill>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WELLCOME TO OUR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0" cap="none" spc="0" normalizeH="0" baseline="0" noProof="0" dirty="0">
                <a:ln w="9525">
                  <a:solidFill>
                    <a:srgbClr val="CC99FF"/>
                  </a:solidFill>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CLASS </a:t>
            </a:r>
            <a:r>
              <a:rPr kumimoji="0" lang="en-US" sz="4000" b="1" i="0" u="none" strike="noStrike" kern="10" cap="none" spc="0" normalizeH="0" baseline="0" noProof="0" dirty="0" smtClean="0">
                <a:ln w="9525">
                  <a:solidFill>
                    <a:srgbClr val="CC99FF"/>
                  </a:solidFill>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4A4</a:t>
            </a:r>
            <a:endParaRPr kumimoji="0" lang="en-US" sz="4000" b="1" i="0" u="none" strike="noStrike" kern="10" cap="none" spc="0" normalizeH="0" baseline="0" noProof="0" dirty="0">
              <a:ln w="9525">
                <a:solidFill>
                  <a:srgbClr val="CC99FF"/>
                </a:solidFill>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7892" name="WordArt 5"/>
          <p:cNvSpPr>
            <a:spLocks noChangeArrowheads="1" noChangeShapeType="1"/>
          </p:cNvSpPr>
          <p:nvPr/>
        </p:nvSpPr>
        <p:spPr bwMode="auto">
          <a:xfrm>
            <a:off x="3808414" y="3200400"/>
            <a:ext cx="4649787" cy="1028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1" u="none" strike="noStrike" kern="10" cap="none" spc="0" normalizeH="0" baseline="0" noProof="0">
              <a:ln w="9525">
                <a:solidFill>
                  <a:srgbClr val="0000FF"/>
                </a:solidFill>
                <a:round/>
                <a:headEnd/>
                <a:tailEnd/>
              </a:ln>
              <a:solidFill>
                <a:srgbClr val="0000FF"/>
              </a:solidFill>
              <a:effectLst>
                <a:outerShdw dist="53882" dir="2700000" algn="ctr" rotWithShape="0">
                  <a:srgbClr val="9999FF">
                    <a:alpha val="78998"/>
                  </a:srgbClr>
                </a:outerShdw>
              </a:effectLst>
              <a:uLnTx/>
              <a:uFillTx/>
              <a:latin typeface="Times New Roman" panose="02020603050405020304" pitchFamily="18" charset="0"/>
              <a:ea typeface="+mn-ea"/>
              <a:cs typeface="Times New Roman" panose="02020603050405020304" pitchFamily="18" charset="0"/>
            </a:endParaRPr>
          </a:p>
        </p:txBody>
      </p:sp>
      <p:sp>
        <p:nvSpPr>
          <p:cNvPr id="4" name="TextBox 3"/>
          <p:cNvSpPr txBox="1">
            <a:spLocks noChangeArrowheads="1"/>
          </p:cNvSpPr>
          <p:nvPr/>
        </p:nvSpPr>
        <p:spPr bwMode="auto">
          <a:xfrm>
            <a:off x="6763545" y="4743813"/>
            <a:ext cx="411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4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Lào Cai, </a:t>
            </a:r>
            <a:r>
              <a:rPr kumimoji="0" lang="en-US" altLang="en-US" sz="1400" b="1"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ngày</a:t>
            </a:r>
            <a:r>
              <a:rPr kumimoji="0" lang="en-US" altLang="en-US" sz="14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en-US" altLang="en-US" sz="14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16 </a:t>
            </a:r>
            <a:r>
              <a:rPr kumimoji="0" lang="en-US" altLang="en-US" sz="14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tháng</a:t>
            </a:r>
            <a:r>
              <a:rPr kumimoji="0" lang="en-US" altLang="en-US" sz="14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 1 </a:t>
            </a:r>
            <a:r>
              <a:rPr kumimoji="0" lang="en-US" altLang="en-US" sz="1400" b="1"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năm</a:t>
            </a:r>
            <a:r>
              <a:rPr kumimoji="0" lang="en-US" altLang="en-US" sz="14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en-US" altLang="en-US" sz="14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2025</a:t>
            </a:r>
            <a:endParaRPr kumimoji="0" lang="en-US" altLang="en-US" sz="14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7894" name="TextBox 1"/>
          <p:cNvSpPr txBox="1">
            <a:spLocks noChangeArrowheads="1"/>
          </p:cNvSpPr>
          <p:nvPr/>
        </p:nvSpPr>
        <p:spPr bwMode="auto">
          <a:xfrm>
            <a:off x="1524001" y="233364"/>
            <a:ext cx="31661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sym typeface="Arial" panose="020B0604020202020204" pitchFamily="34" charset="0"/>
              </a:rPr>
              <a:t>BAC LENH PRIMARY </a:t>
            </a:r>
            <a:r>
              <a:rPr kumimoji="0" lang="en-US" altLang="en-US"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panose="020B0604020202020204" pitchFamily="34" charset="0"/>
              </a:rPr>
              <a:t>SCHOOL</a:t>
            </a:r>
          </a:p>
        </p:txBody>
      </p:sp>
      <p:pic>
        <p:nvPicPr>
          <p:cNvPr id="7" name="图片 4108" descr="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1446" y="1949634"/>
            <a:ext cx="14843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4108" descr="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36189" y="3025775"/>
            <a:ext cx="14843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4536631"/>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290">
                                          <p:stCondLst>
                                            <p:cond delay="0"/>
                                          </p:stCondLst>
                                        </p:cTn>
                                        <p:tgtEl>
                                          <p:spTgt spid="7"/>
                                        </p:tgtEl>
                                      </p:cBhvr>
                                    </p:animEffect>
                                    <p:anim calcmode="lin" valueType="num">
                                      <p:cBhvr>
                                        <p:cTn id="1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5" dur="13">
                                          <p:stCondLst>
                                            <p:cond delay="325"/>
                                          </p:stCondLst>
                                        </p:cTn>
                                        <p:tgtEl>
                                          <p:spTgt spid="7"/>
                                        </p:tgtEl>
                                      </p:cBhvr>
                                      <p:to x="100000" y="60000"/>
                                    </p:animScale>
                                    <p:animScale>
                                      <p:cBhvr>
                                        <p:cTn id="16" dur="83" decel="50000">
                                          <p:stCondLst>
                                            <p:cond delay="338"/>
                                          </p:stCondLst>
                                        </p:cTn>
                                        <p:tgtEl>
                                          <p:spTgt spid="7"/>
                                        </p:tgtEl>
                                      </p:cBhvr>
                                      <p:to x="100000" y="100000"/>
                                    </p:animScale>
                                    <p:animScale>
                                      <p:cBhvr>
                                        <p:cTn id="17" dur="13">
                                          <p:stCondLst>
                                            <p:cond delay="656"/>
                                          </p:stCondLst>
                                        </p:cTn>
                                        <p:tgtEl>
                                          <p:spTgt spid="7"/>
                                        </p:tgtEl>
                                      </p:cBhvr>
                                      <p:to x="100000" y="80000"/>
                                    </p:animScale>
                                    <p:animScale>
                                      <p:cBhvr>
                                        <p:cTn id="18" dur="83" decel="50000">
                                          <p:stCondLst>
                                            <p:cond delay="669"/>
                                          </p:stCondLst>
                                        </p:cTn>
                                        <p:tgtEl>
                                          <p:spTgt spid="7"/>
                                        </p:tgtEl>
                                      </p:cBhvr>
                                      <p:to x="100000" y="100000"/>
                                    </p:animScale>
                                    <p:animScale>
                                      <p:cBhvr>
                                        <p:cTn id="19" dur="13">
                                          <p:stCondLst>
                                            <p:cond delay="821"/>
                                          </p:stCondLst>
                                        </p:cTn>
                                        <p:tgtEl>
                                          <p:spTgt spid="7"/>
                                        </p:tgtEl>
                                      </p:cBhvr>
                                      <p:to x="100000" y="90000"/>
                                    </p:animScale>
                                    <p:animScale>
                                      <p:cBhvr>
                                        <p:cTn id="20" dur="83" decel="50000">
                                          <p:stCondLst>
                                            <p:cond delay="834"/>
                                          </p:stCondLst>
                                        </p:cTn>
                                        <p:tgtEl>
                                          <p:spTgt spid="7"/>
                                        </p:tgtEl>
                                      </p:cBhvr>
                                      <p:to x="100000" y="100000"/>
                                    </p:animScale>
                                    <p:animScale>
                                      <p:cBhvr>
                                        <p:cTn id="21" dur="13">
                                          <p:stCondLst>
                                            <p:cond delay="904"/>
                                          </p:stCondLst>
                                        </p:cTn>
                                        <p:tgtEl>
                                          <p:spTgt spid="7"/>
                                        </p:tgtEl>
                                      </p:cBhvr>
                                      <p:to x="100000" y="95000"/>
                                    </p:animScale>
                                    <p:animScale>
                                      <p:cBhvr>
                                        <p:cTn id="22" dur="83" decel="50000">
                                          <p:stCondLst>
                                            <p:cond delay="917"/>
                                          </p:stCondLst>
                                        </p:cTn>
                                        <p:tgtEl>
                                          <p:spTgt spid="7"/>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290">
                                          <p:stCondLst>
                                            <p:cond delay="0"/>
                                          </p:stCondLst>
                                        </p:cTn>
                                        <p:tgtEl>
                                          <p:spTgt spid="8"/>
                                        </p:tgtEl>
                                      </p:cBhvr>
                                    </p:animEffect>
                                    <p:anim calcmode="lin" valueType="num">
                                      <p:cBhvr>
                                        <p:cTn id="26"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31" dur="13">
                                          <p:stCondLst>
                                            <p:cond delay="325"/>
                                          </p:stCondLst>
                                        </p:cTn>
                                        <p:tgtEl>
                                          <p:spTgt spid="8"/>
                                        </p:tgtEl>
                                      </p:cBhvr>
                                      <p:to x="100000" y="60000"/>
                                    </p:animScale>
                                    <p:animScale>
                                      <p:cBhvr>
                                        <p:cTn id="32" dur="83" decel="50000">
                                          <p:stCondLst>
                                            <p:cond delay="338"/>
                                          </p:stCondLst>
                                        </p:cTn>
                                        <p:tgtEl>
                                          <p:spTgt spid="8"/>
                                        </p:tgtEl>
                                      </p:cBhvr>
                                      <p:to x="100000" y="100000"/>
                                    </p:animScale>
                                    <p:animScale>
                                      <p:cBhvr>
                                        <p:cTn id="33" dur="13">
                                          <p:stCondLst>
                                            <p:cond delay="656"/>
                                          </p:stCondLst>
                                        </p:cTn>
                                        <p:tgtEl>
                                          <p:spTgt spid="8"/>
                                        </p:tgtEl>
                                      </p:cBhvr>
                                      <p:to x="100000" y="80000"/>
                                    </p:animScale>
                                    <p:animScale>
                                      <p:cBhvr>
                                        <p:cTn id="34" dur="83" decel="50000">
                                          <p:stCondLst>
                                            <p:cond delay="669"/>
                                          </p:stCondLst>
                                        </p:cTn>
                                        <p:tgtEl>
                                          <p:spTgt spid="8"/>
                                        </p:tgtEl>
                                      </p:cBhvr>
                                      <p:to x="100000" y="100000"/>
                                    </p:animScale>
                                    <p:animScale>
                                      <p:cBhvr>
                                        <p:cTn id="35" dur="13">
                                          <p:stCondLst>
                                            <p:cond delay="821"/>
                                          </p:stCondLst>
                                        </p:cTn>
                                        <p:tgtEl>
                                          <p:spTgt spid="8"/>
                                        </p:tgtEl>
                                      </p:cBhvr>
                                      <p:to x="100000" y="90000"/>
                                    </p:animScale>
                                    <p:animScale>
                                      <p:cBhvr>
                                        <p:cTn id="36" dur="83" decel="50000">
                                          <p:stCondLst>
                                            <p:cond delay="834"/>
                                          </p:stCondLst>
                                        </p:cTn>
                                        <p:tgtEl>
                                          <p:spTgt spid="8"/>
                                        </p:tgtEl>
                                      </p:cBhvr>
                                      <p:to x="100000" y="100000"/>
                                    </p:animScale>
                                    <p:animScale>
                                      <p:cBhvr>
                                        <p:cTn id="37" dur="13">
                                          <p:stCondLst>
                                            <p:cond delay="904"/>
                                          </p:stCondLst>
                                        </p:cTn>
                                        <p:tgtEl>
                                          <p:spTgt spid="8"/>
                                        </p:tgtEl>
                                      </p:cBhvr>
                                      <p:to x="100000" y="95000"/>
                                    </p:animScale>
                                    <p:animScale>
                                      <p:cBhvr>
                                        <p:cTn id="38" dur="83" decel="50000">
                                          <p:stCondLst>
                                            <p:cond delay="917"/>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en-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9175382"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40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Các câu được nhận diện nhờ vào dấu hiệu hình thức:</a:t>
            </a:r>
            <a:r>
              <a:rPr lang="en-US" sz="40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Chữ cái đầu câu viết hoa,cuối câu có dấu kết thúc.</a:t>
            </a:r>
            <a:endParaRPr kumimoji="0" lang="en-VN" sz="4000" b="1"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3"/>
          <a:stretch>
            <a:fillRect/>
          </a:stretch>
        </p:blipFill>
        <p:spPr>
          <a:xfrm>
            <a:off x="1728787" y="2181225"/>
            <a:ext cx="9210129" cy="3619500"/>
          </a:xfrm>
          <a:prstGeom prst="rect">
            <a:avLst/>
          </a:prstGeom>
        </p:spPr>
      </p:pic>
    </p:spTree>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7888E7-9A75-FC4C-AB40-F2F4D13C5980}"/>
              </a:ext>
            </a:extLst>
          </p:cNvPr>
          <p:cNvGrpSpPr/>
          <p:nvPr/>
        </p:nvGrpSpPr>
        <p:grpSpPr>
          <a:xfrm>
            <a:off x="1223850" y="202484"/>
            <a:ext cx="9662359" cy="1938736"/>
            <a:chOff x="1546893" y="1544627"/>
            <a:chExt cx="9662359" cy="1938736"/>
          </a:xfrm>
        </p:grpSpPr>
        <p:pic>
          <p:nvPicPr>
            <p:cNvPr id="29" name="图片 6">
              <a:extLst>
                <a:ext uri="{FF2B5EF4-FFF2-40B4-BE49-F238E27FC236}">
                  <a16:creationId xmlns:a16="http://schemas.microsoft.com/office/drawing/2014/main" id="{F000A019-9625-2844-967C-0F103B835545}"/>
                </a:ext>
              </a:extLst>
            </p:cNvPr>
            <p:cNvPicPr>
              <a:picLocks noChangeAspect="1"/>
            </p:cNvPicPr>
            <p:nvPr/>
          </p:nvPicPr>
          <p:blipFill>
            <a:blip r:embed="rId2"/>
            <a:stretch>
              <a:fillRect/>
            </a:stretch>
          </p:blipFill>
          <p:spPr>
            <a:xfrm>
              <a:off x="1546893" y="1544627"/>
              <a:ext cx="9662359" cy="1938736"/>
            </a:xfrm>
            <a:prstGeom prst="rect">
              <a:avLst/>
            </a:prstGeom>
          </p:spPr>
        </p:pic>
        <p:sp>
          <p:nvSpPr>
            <p:cNvPr id="30" name="文本框 7">
              <a:extLst>
                <a:ext uri="{FF2B5EF4-FFF2-40B4-BE49-F238E27FC236}">
                  <a16:creationId xmlns:a16="http://schemas.microsoft.com/office/drawing/2014/main" id="{0CA10EBC-2C00-134A-A7C3-4C76FC245329}"/>
                </a:ext>
              </a:extLst>
            </p:cNvPr>
            <p:cNvSpPr txBox="1"/>
            <p:nvPr/>
          </p:nvSpPr>
          <p:spPr>
            <a:xfrm>
              <a:off x="2034814" y="1871965"/>
              <a:ext cx="9174438" cy="1089529"/>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rPr>
                <a:t>Trò chơi: Ai nhanh, </a:t>
              </a:r>
              <a:r>
                <a:rPr kumimoji="0" lang="nl-NL" sz="5400" b="1" i="0" u="none" strike="noStrike" kern="1200" cap="none" spc="0" normalizeH="0" baseline="0" noProof="0" dirty="0" smtClean="0">
                  <a:ln>
                    <a:noFill/>
                  </a:ln>
                  <a:solidFill>
                    <a:srgbClr val="000000"/>
                  </a:solidFill>
                  <a:effectLst/>
                  <a:uLnTx/>
                  <a:uFillTx/>
                  <a:latin typeface="Cambria" panose="02040503050406030204" pitchFamily="18" charset="0"/>
                  <a:ea typeface="Times New Roman" panose="02020603050405020304" pitchFamily="18" charset="0"/>
                </a:rPr>
                <a:t>ai đúng </a:t>
              </a:r>
              <a:endParaRPr kumimoji="0" lang="en-VN"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grpSp>
      <p:sp>
        <p:nvSpPr>
          <p:cNvPr id="2" name="TextBox 1">
            <a:extLst>
              <a:ext uri="{FF2B5EF4-FFF2-40B4-BE49-F238E27FC236}">
                <a16:creationId xmlns:a16="http://schemas.microsoft.com/office/drawing/2014/main" id="{7D2001E4-0A48-4554-E2BB-3F7FD04E2CAB}"/>
              </a:ext>
            </a:extLst>
          </p:cNvPr>
          <p:cNvSpPr txBox="1"/>
          <p:nvPr/>
        </p:nvSpPr>
        <p:spPr>
          <a:xfrm>
            <a:off x="952500" y="2819400"/>
            <a:ext cx="10325100" cy="1569660"/>
          </a:xfrm>
          <a:prstGeom prst="rect">
            <a:avLst/>
          </a:prstGeom>
          <a:noFill/>
        </p:spPr>
        <p:txBody>
          <a:bodyPr wrap="square" rtlCol="0">
            <a:spAutoFit/>
          </a:bodyPr>
          <a:lstStyle/>
          <a:p>
            <a:pPr algn="just"/>
            <a:r>
              <a:rPr lang="en-US" sz="3200" b="1" dirty="0" err="1">
                <a:solidFill>
                  <a:srgbClr val="FF0000"/>
                </a:solidFill>
                <a:effectLst/>
                <a:latin typeface="Cambria" panose="02040503050406030204" pitchFamily="18" charset="0"/>
                <a:ea typeface="Cambria" panose="02040503050406030204" pitchFamily="18" charset="0"/>
              </a:rPr>
              <a:t>Luật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chơi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a:t>
            </a:r>
            <a:r>
              <a:rPr lang="en-US" sz="3200" dirty="0" err="1">
                <a:solidFill>
                  <a:srgbClr val="FF0000"/>
                </a:solidFill>
                <a:effectLst/>
                <a:latin typeface="Cambria" panose="02040503050406030204" pitchFamily="18" charset="0"/>
                <a:ea typeface="Cambria" panose="02040503050406030204" pitchFamily="18" charset="0"/>
              </a:rPr>
              <a:t>ập</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7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1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thời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gắn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nội</a:t>
            </a:r>
            <a:r>
              <a:rPr lang="en-US" sz="3200" dirty="0">
                <a:solidFill>
                  <a:srgbClr val="FF0000"/>
                </a:solidFill>
                <a:effectLst/>
                <a:latin typeface="Cambria" panose="02040503050406030204" pitchFamily="18" charset="0"/>
                <a:ea typeface="Cambria" panose="02040503050406030204" pitchFamily="18" charset="0"/>
              </a:rPr>
              <a:t> dung </a:t>
            </a:r>
            <a:r>
              <a:rPr lang="en-US" sz="3200" dirty="0" err="1">
                <a:solidFill>
                  <a:srgbClr val="FF0000"/>
                </a:solidFill>
                <a:effectLst/>
                <a:latin typeface="Cambria" panose="02040503050406030204" pitchFamily="18" charset="0"/>
                <a:ea typeface="Cambria" panose="02040503050406030204" pitchFamily="18" charset="0"/>
              </a:rPr>
              <a:t>cột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a:t>
            </a:r>
            <a:r>
              <a:rPr lang="en-US" sz="3200" dirty="0" err="1">
                <a:solidFill>
                  <a:srgbClr val="FF0000"/>
                </a:solidFill>
                <a:effectLst/>
                <a:latin typeface="Cambria" panose="02040503050406030204" pitchFamily="18" charset="0"/>
                <a:ea typeface="Cambria" panose="02040503050406030204" pitchFamily="18" charset="0"/>
              </a:rPr>
              <a:t>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sẽ</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cuộc</a:t>
            </a:r>
            <a:r>
              <a:rPr lang="en-US" sz="32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80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en-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a16="http://schemas.microsoft.com/office/drawing/2014/main"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a16="http://schemas.microsoft.com/office/drawing/2014/main" id="{18DC36A9-ADFD-CD61-2C80-5716ED4B3911}"/>
                  </a:ext>
                </a:extLst>
              </p:cNvPr>
              <p:cNvPicPr>
                <a:picLocks noChangeAspect="1"/>
              </p:cNvPicPr>
              <p:nvPr/>
            </p:nvPicPr>
            <p:blipFill rotWithShape="1">
              <a:blip r:embed="rId2">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a16="http://schemas.microsoft.com/office/drawing/2014/main" id="{5E2AB034-8A2A-1573-914F-3D4EAAD6CCF6}"/>
                  </a:ext>
                </a:extLst>
              </p:cNvPr>
              <p:cNvPicPr>
                <a:picLocks noChangeAspect="1"/>
              </p:cNvPicPr>
              <p:nvPr/>
            </p:nvPicPr>
            <p:blipFill rotWithShape="1">
              <a:blip r:embed="rId2">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a16="http://schemas.microsoft.com/office/drawing/2014/main" id="{A84805F1-8D3E-5170-A172-9AA510C12D11}"/>
                </a:ext>
              </a:extLst>
            </p:cNvPr>
            <p:cNvSpPr txBox="1"/>
            <p:nvPr/>
          </p:nvSpPr>
          <p:spPr>
            <a:xfrm>
              <a:off x="2781301" y="2104219"/>
              <a:ext cx="7277099" cy="3046988"/>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ho,cuối câu phải có dấu kết thúc câu.</a:t>
              </a:r>
            </a:p>
          </p:txBody>
        </p:sp>
      </p:grpSp>
      <p:pic>
        <p:nvPicPr>
          <p:cNvPr id="14" name="Picture 13">
            <a:extLst>
              <a:ext uri="{FF2B5EF4-FFF2-40B4-BE49-F238E27FC236}">
                <a16:creationId xmlns:a16="http://schemas.microsoft.com/office/drawing/2014/main" id="{3F440A49-4C33-319C-7975-3272E0ED8BF9}"/>
              </a:ext>
            </a:extLst>
          </p:cNvPr>
          <p:cNvPicPr>
            <a:picLocks noChangeAspect="1"/>
          </p:cNvPicPr>
          <p:nvPr/>
        </p:nvPicPr>
        <p:blipFill>
          <a:blip r:embed="rId3"/>
          <a:stretch>
            <a:fillRect/>
          </a:stretch>
        </p:blipFill>
        <p:spPr>
          <a:xfrm>
            <a:off x="4831717" y="528391"/>
            <a:ext cx="2871465" cy="1286367"/>
          </a:xfrm>
          <a:prstGeom prst="rect">
            <a:avLst/>
          </a:prstGeom>
        </p:spPr>
      </p:pic>
    </p:spTree>
    <p:extLst>
      <p:ext uri="{BB962C8B-B14F-4D97-AF65-F5344CB8AC3E}">
        <p14:creationId xmlns:p14="http://schemas.microsoft.com/office/powerpoint/2010/main" val="1203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en-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3"/>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en-VN"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09575" y="-228600"/>
            <a:ext cx="13011150" cy="7315200"/>
          </a:xfrm>
          <a:prstGeom prst="rect">
            <a:avLst/>
          </a:prstGeom>
        </p:spPr>
      </p:pic>
      <p:grpSp>
        <p:nvGrpSpPr>
          <p:cNvPr id="2" name="组合 41">
            <a:extLst>
              <a:ext uri="{FF2B5EF4-FFF2-40B4-BE49-F238E27FC236}">
                <a16:creationId xmlns:a16="http://schemas.microsoft.com/office/drawing/2014/main" id="{037649D0-B5FB-2ABE-5CB6-DBB30F9A5C0A}"/>
              </a:ext>
            </a:extLst>
          </p:cNvPr>
          <p:cNvGrpSpPr/>
          <p:nvPr/>
        </p:nvGrpSpPr>
        <p:grpSpPr>
          <a:xfrm>
            <a:off x="1009346" y="0"/>
            <a:ext cx="11713210" cy="7149465"/>
            <a:chOff x="833" y="675"/>
            <a:chExt cx="18446" cy="11259"/>
          </a:xfrm>
        </p:grpSpPr>
        <p:pic>
          <p:nvPicPr>
            <p:cNvPr id="3" name="图片 6" descr="D:\资料\双麻花辫女孩.png双麻花辫女孩">
              <a:extLst>
                <a:ext uri="{FF2B5EF4-FFF2-40B4-BE49-F238E27FC236}">
                  <a16:creationId xmlns:a16="http://schemas.microsoft.com/office/drawing/2014/main" id="{0B78A27C-96D8-AB52-DCB2-E505CF89E086}"/>
                </a:ext>
              </a:extLst>
            </p:cNvPr>
            <p:cNvPicPr>
              <a:picLocks noChangeAspect="1"/>
            </p:cNvPicPr>
            <p:nvPr>
              <p:custDataLst>
                <p:tags r:id="rId1"/>
              </p:custDataLst>
            </p:nvPr>
          </p:nvPicPr>
          <p:blipFill>
            <a:blip r:embed="rId4"/>
            <a:srcRect/>
            <a:stretch>
              <a:fillRect/>
            </a:stretch>
          </p:blipFill>
          <p:spPr>
            <a:xfrm rot="20700000">
              <a:off x="12407" y="4379"/>
              <a:ext cx="6872" cy="6872"/>
            </a:xfrm>
            <a:prstGeom prst="rect">
              <a:avLst/>
            </a:prstGeom>
          </p:spPr>
        </p:pic>
        <p:pic>
          <p:nvPicPr>
            <p:cNvPr id="4" name="图片 75" descr="书本">
              <a:extLst>
                <a:ext uri="{FF2B5EF4-FFF2-40B4-BE49-F238E27FC236}">
                  <a16:creationId xmlns:a16="http://schemas.microsoft.com/office/drawing/2014/main" id="{148AED7E-4B20-AFF9-738D-D1E10A87A2F7}"/>
                </a:ext>
              </a:extLst>
            </p:cNvPr>
            <p:cNvPicPr>
              <a:picLocks noChangeAspect="1"/>
            </p:cNvPicPr>
            <p:nvPr/>
          </p:nvPicPr>
          <p:blipFill>
            <a:blip r:embed="rId5"/>
            <a:stretch>
              <a:fillRect/>
            </a:stretch>
          </p:blipFill>
          <p:spPr>
            <a:xfrm>
              <a:off x="833" y="675"/>
              <a:ext cx="3055" cy="3055"/>
            </a:xfrm>
            <a:prstGeom prst="rect">
              <a:avLst/>
            </a:prstGeom>
          </p:spPr>
        </p:pic>
        <p:pic>
          <p:nvPicPr>
            <p:cNvPr id="5" name="图片 39" descr="纸张">
              <a:extLst>
                <a:ext uri="{FF2B5EF4-FFF2-40B4-BE49-F238E27FC236}">
                  <a16:creationId xmlns:a16="http://schemas.microsoft.com/office/drawing/2014/main" id="{0FA072A7-ECCE-5090-6DB6-BCDC720ED1B8}"/>
                </a:ext>
              </a:extLst>
            </p:cNvPr>
            <p:cNvPicPr>
              <a:picLocks noChangeAspect="1"/>
            </p:cNvPicPr>
            <p:nvPr/>
          </p:nvPicPr>
          <p:blipFill>
            <a:blip r:embed="rId6"/>
            <a:stretch>
              <a:fillRect/>
            </a:stretch>
          </p:blipFill>
          <p:spPr>
            <a:xfrm>
              <a:off x="9355" y="7395"/>
              <a:ext cx="3672" cy="3672"/>
            </a:xfrm>
            <a:prstGeom prst="rect">
              <a:avLst/>
            </a:prstGeom>
          </p:spPr>
        </p:pic>
        <p:pic>
          <p:nvPicPr>
            <p:cNvPr id="6" name="图片 40" descr="草莓">
              <a:extLst>
                <a:ext uri="{FF2B5EF4-FFF2-40B4-BE49-F238E27FC236}">
                  <a16:creationId xmlns:a16="http://schemas.microsoft.com/office/drawing/2014/main" id="{0F3E698E-EEB0-E11E-DE0A-7FB6427FFCF1}"/>
                </a:ext>
              </a:extLst>
            </p:cNvPr>
            <p:cNvPicPr>
              <a:picLocks noChangeAspect="1"/>
            </p:cNvPicPr>
            <p:nvPr/>
          </p:nvPicPr>
          <p:blipFill>
            <a:blip r:embed="rId7"/>
            <a:stretch>
              <a:fillRect/>
            </a:stretch>
          </p:blipFill>
          <p:spPr>
            <a:xfrm>
              <a:off x="6291" y="9236"/>
              <a:ext cx="2698" cy="2698"/>
            </a:xfrm>
            <a:prstGeom prst="rect">
              <a:avLst/>
            </a:prstGeom>
          </p:spPr>
        </p:pic>
      </p:grpSp>
      <p:pic>
        <p:nvPicPr>
          <p:cNvPr id="7" name="Picture 6">
            <a:extLst>
              <a:ext uri="{FF2B5EF4-FFF2-40B4-BE49-F238E27FC236}">
                <a16:creationId xmlns:a16="http://schemas.microsoft.com/office/drawing/2014/main" id="{5B51AD1A-D1B0-9A03-879F-CBE60535D418}"/>
              </a:ext>
            </a:extLst>
          </p:cNvPr>
          <p:cNvPicPr>
            <a:picLocks noChangeAspect="1"/>
          </p:cNvPicPr>
          <p:nvPr/>
        </p:nvPicPr>
        <p:blipFill>
          <a:blip r:embed="rId8"/>
          <a:stretch>
            <a:fillRect/>
          </a:stretch>
        </p:blipFill>
        <p:spPr>
          <a:xfrm>
            <a:off x="1893538" y="1682738"/>
            <a:ext cx="9528874" cy="3206774"/>
          </a:xfrm>
          <a:prstGeom prst="rect">
            <a:avLst/>
          </a:prstGeom>
        </p:spPr>
      </p:pic>
    </p:spTree>
    <p:extLst>
      <p:ext uri="{BB962C8B-B14F-4D97-AF65-F5344CB8AC3E}">
        <p14:creationId xmlns:p14="http://schemas.microsoft.com/office/powerpoint/2010/main" val="3152703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en-VN"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en-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566" y="175277"/>
            <a:ext cx="11389563" cy="566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2172966" y="3326036"/>
            <a:ext cx="84087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VẬN</a:t>
            </a:r>
            <a:r>
              <a:rPr kumimoji="0" lang="en-US" altLang="en-US" sz="5400" b="1" i="0" u="none" strike="noStrike" kern="1200" cap="none" spc="0" normalizeH="0" noProof="0" dirty="0" smtClean="0">
                <a:ln>
                  <a:noFill/>
                </a:ln>
                <a:solidFill>
                  <a:srgbClr val="C00000"/>
                </a:solidFill>
                <a:effectLst/>
                <a:uLnTx/>
                <a:uFillTx/>
                <a:latin typeface="Arial" panose="020B0604020202020204" pitchFamily="34" charset="0"/>
                <a:cs typeface="Arial" panose="020B0604020202020204" pitchFamily="34" charset="0"/>
              </a:rPr>
              <a:t> DỤNG</a:t>
            </a:r>
            <a:endParaRPr kumimoji="0" lang="en-US" altLang="en-US" sz="5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651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550518-503F-1F41-A1CD-B1844FC7E100}"/>
              </a:ext>
            </a:extLst>
          </p:cNvPr>
          <p:cNvSpPr/>
          <p:nvPr/>
        </p:nvSpPr>
        <p:spPr>
          <a:xfrm>
            <a:off x="3732412" y="1144287"/>
            <a:ext cx="3853939"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normalizeH="0" baseline="0" noProof="0" dirty="0">
                <a:ln w="9525">
                  <a:solidFill>
                    <a:schemeClr val="bg1"/>
                  </a:solidFill>
                  <a:prstDash val="solid"/>
                </a:ln>
                <a:solidFill>
                  <a:srgbClr val="00B0F0"/>
                </a:solidFill>
                <a:effectLst>
                  <a:outerShdw blurRad="12700" dist="38100" dir="2700000" algn="tl" rotWithShape="0">
                    <a:schemeClr val="bg1">
                      <a:lumMod val="50000"/>
                    </a:schemeClr>
                  </a:outerShdw>
                </a:effectLst>
                <a:uLnTx/>
                <a:uFillTx/>
                <a:latin typeface="#9Slide03 SFU Futura_05 ExtraBo" pitchFamily="2" charset="77"/>
                <a:ea typeface="+mn-ea"/>
                <a:cs typeface="+mn-cs"/>
              </a:rPr>
              <a:t>TRÒ CHƠI</a:t>
            </a:r>
          </a:p>
        </p:txBody>
      </p:sp>
      <p:sp>
        <p:nvSpPr>
          <p:cNvPr id="9" name="Rectangle 8">
            <a:extLst>
              <a:ext uri="{FF2B5EF4-FFF2-40B4-BE49-F238E27FC236}">
                <a16:creationId xmlns:a16="http://schemas.microsoft.com/office/drawing/2014/main" id="{2C074CBE-A3EF-E047-A5B4-9CD931585498}"/>
              </a:ext>
            </a:extLst>
          </p:cNvPr>
          <p:cNvSpPr/>
          <p:nvPr/>
        </p:nvSpPr>
        <p:spPr>
          <a:xfrm>
            <a:off x="3703463" y="2325177"/>
            <a:ext cx="3911835" cy="39463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AI NHANH, AI ĐÚNG</a:t>
            </a:r>
          </a:p>
        </p:txBody>
      </p:sp>
      <p:sp>
        <p:nvSpPr>
          <p:cNvPr id="10" name="文本框 2">
            <a:extLst>
              <a:ext uri="{FF2B5EF4-FFF2-40B4-BE49-F238E27FC236}">
                <a16:creationId xmlns:a16="http://schemas.microsoft.com/office/drawing/2014/main" id="{4C878D19-64A4-2547-B8E7-40E29F6178F6}"/>
              </a:ext>
            </a:extLst>
          </p:cNvPr>
          <p:cNvSpPr txBox="1"/>
          <p:nvPr/>
        </p:nvSpPr>
        <p:spPr>
          <a:xfrm>
            <a:off x="1269292" y="3134784"/>
            <a:ext cx="9507564" cy="2554545"/>
          </a:xfrm>
          <a:prstGeom prst="rect">
            <a:avLst/>
          </a:prstGeom>
          <a:noFill/>
        </p:spPr>
        <p:txBody>
          <a:bodyPr wrap="square" rtlCol="0">
            <a:spAutoFit/>
          </a:bodyPr>
          <a:lstStyle/>
          <a:p>
            <a:pPr marL="457200" lvl="0" indent="-457200" algn="just">
              <a:buFont typeface="Arial" panose="020B0604020202020204" pitchFamily="34" charset="0"/>
              <a:buChar char="•"/>
              <a:defRPr/>
            </a:pPr>
            <a:r>
              <a:rPr lang="en-US" sz="3200" dirty="0">
                <a:solidFill>
                  <a:prstClr val="black"/>
                </a:solidFill>
                <a:latin typeface="Cambria" panose="02040503050406030204" pitchFamily="18" charset="0"/>
              </a:rPr>
              <a:t>C</a:t>
            </a:r>
            <a:r>
              <a:rPr lang="vi-VN" sz="3200" dirty="0">
                <a:solidFill>
                  <a:prstClr val="black"/>
                </a:solidFill>
                <a:latin typeface="Cambria" panose="02040503050406030204" pitchFamily="18" charset="0"/>
              </a:rPr>
              <a:t>hia lớp thành 4 nhóm,</a:t>
            </a:r>
            <a:r>
              <a:rPr lang="en-US" sz="3200" dirty="0">
                <a:solidFill>
                  <a:prstClr val="black"/>
                </a:solidFill>
                <a:latin typeface="Cambria" panose="02040503050406030204" pitchFamily="18" charset="0"/>
              </a:rPr>
              <a:t> </a:t>
            </a:r>
            <a:r>
              <a:rPr lang="vi-VN" sz="3200" dirty="0">
                <a:solidFill>
                  <a:prstClr val="black"/>
                </a:solidFill>
                <a:latin typeface="Cambria" panose="02040503050406030204" pitchFamily="18" charset="0"/>
              </a:rPr>
              <a:t>phát phiếu cho các nhóm.</a:t>
            </a: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4 nhóm thi viết 3 câu nêu cảm xúc của mình về Hải Thượng Lãn Ông.</a:t>
            </a:r>
            <a:endParaRPr lang="en-US" sz="3200" dirty="0">
              <a:solidFill>
                <a:prstClr val="black"/>
              </a:solidFill>
              <a:latin typeface="Cambria" panose="02040503050406030204" pitchFamily="18" charset="0"/>
            </a:endParaRP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 Đội nào đặt được nhiều hơn,nhanh hơn sẽ thắng cuộc.</a:t>
            </a:r>
          </a:p>
        </p:txBody>
      </p:sp>
    </p:spTree>
    <p:extLst>
      <p:ext uri="{BB962C8B-B14F-4D97-AF65-F5344CB8AC3E}">
        <p14:creationId xmlns:p14="http://schemas.microsoft.com/office/powerpoint/2010/main" val="413961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455" fill="hold">
                                          <p:stCondLst>
                                            <p:cond delay="0"/>
                                          </p:stCondLst>
                                        </p:cTn>
                                        <p:tgtEl>
                                          <p:spTgt spid="8"/>
                                        </p:tgtEl>
                                        <p:attrNameLst>
                                          <p:attrName>style.rotation</p:attrName>
                                        </p:attrNameLst>
                                      </p:cBhvr>
                                      <p:to>
                                        <p:strVal val="-45.0"/>
                                      </p:to>
                                    </p:set>
                                    <p:anim calcmode="lin" valueType="num">
                                      <p:cBhvr>
                                        <p:cTn id="8"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19" name="Picture 18">
            <a:extLst>
              <a:ext uri="{FF2B5EF4-FFF2-40B4-BE49-F238E27FC236}">
                <a16:creationId xmlns:a16="http://schemas.microsoft.com/office/drawing/2014/main" id="{AB559F65-859E-5533-BA11-DD396CA9591D}"/>
              </a:ext>
            </a:extLst>
          </p:cNvPr>
          <p:cNvPicPr>
            <a:picLocks noChangeAspect="1"/>
          </p:cNvPicPr>
          <p:nvPr/>
        </p:nvPicPr>
        <p:blipFill>
          <a:blip r:embed="rId14"/>
          <a:stretch>
            <a:fillRect/>
          </a:stretch>
        </p:blipFill>
        <p:spPr>
          <a:xfrm>
            <a:off x="609781" y="2208898"/>
            <a:ext cx="8053514" cy="3078747"/>
          </a:xfrm>
          <a:prstGeom prst="rect">
            <a:avLst/>
          </a:prstGeom>
        </p:spPr>
      </p:pic>
    </p:spTree>
    <p:custDataLst>
      <p:tags r:id="rId1"/>
    </p:custDataLst>
    <p:extLst>
      <p:ext uri="{BB962C8B-B14F-4D97-AF65-F5344CB8AC3E}">
        <p14:creationId xmlns:p14="http://schemas.microsoft.com/office/powerpoint/2010/main" val="17827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ết quả hình ảnh cho 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
          <p:cNvSpPr txBox="1">
            <a:spLocks noChangeArrowheads="1"/>
          </p:cNvSpPr>
          <p:nvPr/>
        </p:nvSpPr>
        <p:spPr bwMode="auto">
          <a:xfrm>
            <a:off x="1752600" y="2057401"/>
            <a:ext cx="96967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Chúc</a:t>
            </a:r>
            <a:r>
              <a:rPr kumimoji="0" lang="en-US" altLang="en-US" sz="48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các</a:t>
            </a:r>
            <a:r>
              <a:rPr kumimoji="0" lang="en-US" altLang="en-US"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em</a:t>
            </a:r>
            <a:r>
              <a:rPr kumimoji="0" lang="en-US" altLang="en-US"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chăm</a:t>
            </a:r>
            <a:r>
              <a:rPr kumimoji="0" lang="en-US" altLang="en-US"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ngoan</a:t>
            </a:r>
            <a:r>
              <a:rPr kumimoji="0" lang="en-US" altLang="en-US"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học</a:t>
            </a:r>
            <a:r>
              <a:rPr kumimoji="0" lang="en-US" altLang="en-US"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giỏi</a:t>
            </a:r>
            <a:endParaRPr kumimoji="0" lang="en-US" altLang="en-US"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83156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90048" y="1853091"/>
            <a:ext cx="6647848" cy="3223878"/>
          </a:xfrm>
          <a:prstGeom prst="wedgeRoundRectCallout">
            <a:avLst>
              <a:gd name="adj1" fmla="val -61069"/>
              <a:gd name="adj2" fmla="val 57552"/>
              <a:gd name="adj3" fmla="val 16667"/>
            </a:avLst>
          </a:prstGeom>
          <a:solidFill>
            <a:schemeClr val="bg1"/>
          </a:solidFill>
          <a:ln w="57150">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2497540" y="232012"/>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27000">
                  <a:solidFill>
                    <a:prstClr val="white"/>
                  </a:solidFill>
                </a:ln>
                <a:solidFill>
                  <a:prstClr val="white"/>
                </a:solidFill>
                <a:effectLst/>
                <a:uLnTx/>
                <a:uFillTx/>
                <a:latin typeface="Cambria" panose="02040503050406030204" pitchFamily="18" charset="0"/>
                <a:ea typeface="Cambria" panose="02040503050406030204" pitchFamily="18" charset="0"/>
              </a:rPr>
              <a:t>Ôn bài cùng Sóc Nâu</a:t>
            </a:r>
          </a:p>
        </p:txBody>
      </p:sp>
      <p:sp>
        <p:nvSpPr>
          <p:cNvPr id="7" name="TextBox 6"/>
          <p:cNvSpPr txBox="1"/>
          <p:nvPr/>
        </p:nvSpPr>
        <p:spPr>
          <a:xfrm>
            <a:off x="2497540" y="232011"/>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Ôn</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bài</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cùng</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Sóc</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Nâu</a:t>
            </a:r>
            <a:endPar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4943476" y="2199194"/>
            <a:ext cx="6277298"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Các</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bạn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nhỏ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chăm</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ngoan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của</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lớp</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ơi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Hãy</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cùng</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tớ</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ôn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nhé</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12"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53C45A-B5D6-449D-95DE-B5F4E0CA7A2A}"/>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cây</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cối</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p:txBody>
      </p:sp>
      <p:pic>
        <p:nvPicPr>
          <p:cNvPr id="16"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8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32558-A39A-DE13-D5A9-9FA0D9B0E4D9}"/>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2: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sự</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2" descr="Cute fluffy squirrel holding nut, funny cartoon character Premium Vector">
            <a:extLst>
              <a:ext uri="{FF2B5EF4-FFF2-40B4-BE49-F238E27FC236}">
                <a16:creationId xmlns:a16="http://schemas.microsoft.com/office/drawing/2014/main" id="{596AAB77-6285-AB1A-3435-524E2DEE89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9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F152D-210C-D7F2-61D3-96C3D634C58E}"/>
              </a:ext>
            </a:extLst>
          </p:cNvPr>
          <p:cNvSpPr txBox="1"/>
          <p:nvPr/>
        </p:nvSpPr>
        <p:spPr>
          <a:xfrm>
            <a:off x="1047749" y="1082403"/>
            <a:ext cx="10520545" cy="1957923"/>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Câu 3: 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 danh từ chỉ hiện tượng.</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2" descr="Cute fluffy squirrel holding nut, funny cartoon character Premium Vector">
            <a:extLst>
              <a:ext uri="{FF2B5EF4-FFF2-40B4-BE49-F238E27FC236}">
                <a16:creationId xmlns:a16="http://schemas.microsoft.com/office/drawing/2014/main" id="{9B4AD0EA-4132-6C00-6BC5-A57BA3D678A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6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75602D-F153-8477-4403-8C322537E6D1}"/>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id="{CBA03557-8FBA-0114-3807-98C33584E0D3}"/>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id="{7FD9303D-3062-4FA5-B16A-6BA1A4E12148}"/>
              </a:ext>
            </a:extLst>
          </p:cNvPr>
          <p:cNvSpPr/>
          <p:nvPr/>
        </p:nvSpPr>
        <p:spPr>
          <a:xfrm>
            <a:off x="775464" y="266899"/>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5"/>
          <a:stretch>
            <a:fillRect/>
          </a:stretch>
        </p:blipFill>
        <p:spPr>
          <a:xfrm>
            <a:off x="6364227" y="3978236"/>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6"/>
          <a:stretch>
            <a:fillRect/>
          </a:stretch>
        </p:blipFill>
        <p:spPr>
          <a:xfrm>
            <a:off x="327227" y="4337302"/>
            <a:ext cx="4717231" cy="2380254"/>
          </a:xfrm>
          <a:prstGeom prst="rect">
            <a:avLst/>
          </a:prstGeom>
        </p:spPr>
      </p:pic>
      <p:pic>
        <p:nvPicPr>
          <p:cNvPr id="7" name="Picture 6" descr="A pink background with white leaves and black text&#10;&#10;Description automatically generated">
            <a:extLst>
              <a:ext uri="{FF2B5EF4-FFF2-40B4-BE49-F238E27FC236}">
                <a16:creationId xmlns:a16="http://schemas.microsoft.com/office/drawing/2014/main" id="{052A571A-4D9A-7FD6-BC62-B6FF3F201A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66559" y="308225"/>
            <a:ext cx="1388578" cy="1388578"/>
          </a:xfrm>
          <a:prstGeom prst="rect">
            <a:avLst/>
          </a:prstGeom>
        </p:spPr>
      </p:pic>
      <p:sp>
        <p:nvSpPr>
          <p:cNvPr id="8" name="TextBox 7"/>
          <p:cNvSpPr txBox="1"/>
          <p:nvPr/>
        </p:nvSpPr>
        <p:spPr>
          <a:xfrm>
            <a:off x="2050869" y="1136469"/>
            <a:ext cx="807284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3200" b="1" noProof="0" dirty="0" smtClean="0">
                <a:solidFill>
                  <a:prstClr val="black"/>
                </a:solidFill>
                <a:latin typeface="Times New Roman" panose="02020603050405020304" pitchFamily="18" charset="0"/>
                <a:cs typeface="Times New Roman" panose="02020603050405020304" pitchFamily="18" charset="0"/>
              </a:rPr>
              <a:t>B</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ngày 16 tháng </a:t>
            </a:r>
            <a:r>
              <a:rPr kumimoji="0" 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2025</a:t>
            </a:r>
            <a:endPar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Tiếng</a:t>
            </a:r>
            <a:r>
              <a:rPr kumimoji="0" lang="en-US" sz="32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Việt</a:t>
            </a:r>
            <a:endParaRPr kumimoji="0" lang="en-US" sz="3200" b="1" i="0" u="sng"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Luyện</a:t>
            </a:r>
            <a:r>
              <a:rPr kumimoji="0" lang="en-US" sz="3200" b="1" i="0"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từ</a:t>
            </a:r>
            <a:r>
              <a:rPr kumimoji="0" lang="en-US" sz="3200" b="1" i="0"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và</a:t>
            </a:r>
            <a:r>
              <a:rPr kumimoji="0" lang="en-US" sz="3200" b="1" i="0"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strike="noStrike" kern="1200" cap="none" spc="0" normalizeH="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câu</a:t>
            </a:r>
            <a:r>
              <a:rPr kumimoji="0" lang="en-US" sz="3200" b="1" i="0"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lang="en-US" sz="3200" b="1" baseline="0" dirty="0" smtClean="0">
                <a:solidFill>
                  <a:srgbClr val="002060"/>
                </a:solidFill>
                <a:latin typeface="Times New Roman" panose="02020603050405020304" pitchFamily="18" charset="0"/>
                <a:cs typeface="Times New Roman" panose="02020603050405020304" pitchFamily="18" charset="0"/>
              </a:rPr>
              <a:t>CÂU</a:t>
            </a:r>
            <a:endParaRPr kumimoji="0" lang="vi-VN" sz="3200" b="1" i="0"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5180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2" name="Picture 1">
            <a:extLst>
              <a:ext uri="{FF2B5EF4-FFF2-40B4-BE49-F238E27FC236}">
                <a16:creationId xmlns:a16="http://schemas.microsoft.com/office/drawing/2014/main" id="{EF346C89-93C1-19F2-F83A-BF75E7555DA3}"/>
              </a:ext>
            </a:extLst>
          </p:cNvPr>
          <p:cNvPicPr>
            <a:picLocks noChangeAspect="1"/>
          </p:cNvPicPr>
          <p:nvPr/>
        </p:nvPicPr>
        <p:blipFill>
          <a:blip r:embed="rId2"/>
          <a:stretch>
            <a:fillRect/>
          </a:stretch>
        </p:blipFill>
        <p:spPr>
          <a:xfrm>
            <a:off x="2226238" y="531806"/>
            <a:ext cx="7510923" cy="1603387"/>
          </a:xfrm>
          <a:prstGeom prst="rect">
            <a:avLst/>
          </a:prstGeom>
        </p:spPr>
      </p:pic>
      <p:sp>
        <p:nvSpPr>
          <p:cNvPr id="3" name="TextBox 2">
            <a:extLst>
              <a:ext uri="{FF2B5EF4-FFF2-40B4-BE49-F238E27FC236}">
                <a16:creationId xmlns:a16="http://schemas.microsoft.com/office/drawing/2014/main" id="{5A3C7C19-2DD8-678A-7123-B9D547DFA21B}"/>
              </a:ext>
            </a:extLst>
          </p:cNvPr>
          <p:cNvSpPr txBox="1"/>
          <p:nvPr/>
        </p:nvSpPr>
        <p:spPr>
          <a:xfrm>
            <a:off x="1238250" y="2219325"/>
            <a:ext cx="10010775" cy="3300391"/>
          </a:xfrm>
          <a:prstGeom prst="rect">
            <a:avLst/>
          </a:prstGeom>
          <a:noFill/>
        </p:spPr>
        <p:txBody>
          <a:bodyPr wrap="square" rtlCol="0">
            <a:spAutoFit/>
          </a:bodyPr>
          <a:lstStyle/>
          <a:p>
            <a:pPr marL="285750" marR="0" indent="-285750" algn="just">
              <a:lnSpc>
                <a:spcPct val="110000"/>
              </a:lnSpc>
              <a:spcBef>
                <a:spcPts val="0"/>
              </a:spcBef>
              <a:spcAft>
                <a:spcPts val="0"/>
              </a:spcAft>
              <a:buFont typeface="Wingdings" panose="05000000000000000000" pitchFamily="2" charset="2"/>
              <a:buChar char="q"/>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tập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hợp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từ,thường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diễn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đạt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ý </a:t>
            </a:r>
            <a:r>
              <a:rPr lang="en-US" sz="3200" dirty="0" err="1">
                <a:effectLst/>
                <a:latin typeface="Cambria" panose="02040503050406030204" pitchFamily="18" charset="0"/>
                <a:ea typeface="Cambria" panose="02040503050406030204" pitchFamily="18" charset="0"/>
              </a:rPr>
              <a:t>trọn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vẹn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sắp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xếp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theo</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tự</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hợp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lí</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chữ</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cuối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có</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thúc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p>
          <a:p>
            <a:pPr marL="285750" marR="0" indent="-285750" algn="just">
              <a:lnSpc>
                <a:spcPct val="110000"/>
              </a:lnSpc>
              <a:spcBef>
                <a:spcPts val="0"/>
              </a:spcBef>
              <a:spcAft>
                <a:spcPts val="0"/>
              </a:spcAft>
              <a:buFont typeface="Wingdings" panose="05000000000000000000" pitchFamily="2" charset="2"/>
              <a:buChar char="q"/>
            </a:pPr>
            <a:r>
              <a:rPr lang="en-US" sz="3200" dirty="0" err="1">
                <a:effectLst/>
                <a:latin typeface="Cambria" panose="02040503050406030204" pitchFamily="18" charset="0"/>
                <a:ea typeface="Cambria" panose="02040503050406030204" pitchFamily="18" charset="0"/>
              </a:rPr>
              <a:t>Tìm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thông</a:t>
            </a:r>
            <a:r>
              <a:rPr lang="en-US" sz="3200" dirty="0">
                <a:effectLst/>
                <a:latin typeface="Cambria" panose="02040503050406030204" pitchFamily="18" charset="0"/>
                <a:ea typeface="Cambria" panose="02040503050406030204" pitchFamily="18" charset="0"/>
              </a:rPr>
              <a:t> qua </a:t>
            </a:r>
            <a:r>
              <a:rPr lang="en-US" sz="3200" dirty="0" err="1">
                <a:effectLst/>
                <a:latin typeface="Cambria" panose="02040503050406030204" pitchFamily="18" charset="0"/>
                <a:ea typeface="Cambria" panose="02040503050406030204" pitchFamily="18" charset="0"/>
              </a:rPr>
              <a:t>việc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quan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sát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sự</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xung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quanh</a:t>
            </a:r>
            <a:r>
              <a:rPr lang="en-US" sz="3200" dirty="0">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18468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566" y="175277"/>
            <a:ext cx="11389563" cy="566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2133778" y="2855773"/>
            <a:ext cx="84087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4000" b="1" dirty="0" smtClean="0">
                <a:solidFill>
                  <a:srgbClr val="C00000"/>
                </a:solidFill>
              </a:rPr>
              <a:t>KHÁM PHÁ</a:t>
            </a:r>
            <a:endParaRPr lang="en-US" altLang="en-US" sz="4000" b="1" dirty="0">
              <a:solidFill>
                <a:srgbClr val="C00000"/>
              </a:solidFill>
            </a:endParaRPr>
          </a:p>
        </p:txBody>
      </p:sp>
    </p:spTree>
    <p:extLst>
      <p:ext uri="{BB962C8B-B14F-4D97-AF65-F5344CB8AC3E}">
        <p14:creationId xmlns:p14="http://schemas.microsoft.com/office/powerpoint/2010/main" val="372072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872,&quot;width&quot;:6872}"/>
</p:tagLst>
</file>

<file path=ppt/tags/tag1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788</Words>
  <Application>Microsoft Office PowerPoint</Application>
  <PresentationFormat>Widescreen</PresentationFormat>
  <Paragraphs>84</Paragraphs>
  <Slides>26</Slides>
  <Notes>2</Notes>
  <HiddenSlides>0</HiddenSlides>
  <MMClips>0</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26</vt:i4>
      </vt:variant>
    </vt:vector>
  </HeadingPairs>
  <TitlesOfParts>
    <vt:vector size="49" baseType="lpstr">
      <vt:lpstr>微软雅黑</vt:lpstr>
      <vt:lpstr>#9Slide03 SFU Futura_05 ExtraBo</vt:lpstr>
      <vt:lpstr>#9Slide07 HoneyCream</vt:lpstr>
      <vt:lpstr>Arial</vt:lpstr>
      <vt:lpstr>Calibri</vt:lpstr>
      <vt:lpstr>Calibri Light</vt:lpstr>
      <vt:lpstr>Cambria</vt:lpstr>
      <vt:lpstr>等线</vt:lpstr>
      <vt:lpstr>等线 Light</vt:lpstr>
      <vt:lpstr>KaiTi</vt:lpstr>
      <vt:lpstr>Times New Roman</vt:lpstr>
      <vt:lpstr>UTM Wedding K&amp;T</vt:lpstr>
      <vt:lpstr>Wingdings</vt:lpstr>
      <vt:lpstr>字魂131号-酷乐潮玩体</vt:lpstr>
      <vt:lpstr>字魂20号-石头体</vt:lpstr>
      <vt:lpstr>字魂58号-创中黑</vt:lpstr>
      <vt:lpstr>汉仪正圆-55W</vt:lpstr>
      <vt:lpstr>Office 主题​​</vt:lpstr>
      <vt:lpstr>未定义</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51</cp:revision>
  <dcterms:created xsi:type="dcterms:W3CDTF">2023-10-22T11:54:16Z</dcterms:created>
  <dcterms:modified xsi:type="dcterms:W3CDTF">2025-03-29T10:57:15Z</dcterms:modified>
</cp:coreProperties>
</file>