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10" r:id="rId3"/>
  </p:sldMasterIdLst>
  <p:notesMasterIdLst>
    <p:notesMasterId r:id="rId27"/>
  </p:notesMasterIdLst>
  <p:sldIdLst>
    <p:sldId id="283" r:id="rId4"/>
    <p:sldId id="411" r:id="rId5"/>
    <p:sldId id="395" r:id="rId6"/>
    <p:sldId id="396" r:id="rId7"/>
    <p:sldId id="397" r:id="rId8"/>
    <p:sldId id="398" r:id="rId9"/>
    <p:sldId id="399" r:id="rId10"/>
    <p:sldId id="400" r:id="rId11"/>
    <p:sldId id="402" r:id="rId12"/>
    <p:sldId id="403" r:id="rId13"/>
    <p:sldId id="404" r:id="rId14"/>
    <p:sldId id="405" r:id="rId15"/>
    <p:sldId id="406" r:id="rId16"/>
    <p:sldId id="407" r:id="rId17"/>
    <p:sldId id="408" r:id="rId18"/>
    <p:sldId id="409" r:id="rId19"/>
    <p:sldId id="410" r:id="rId20"/>
    <p:sldId id="304" r:id="rId21"/>
    <p:sldId id="412" r:id="rId22"/>
    <p:sldId id="413" r:id="rId23"/>
    <p:sldId id="414" r:id="rId24"/>
    <p:sldId id="285"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C8ECE"/>
    <a:srgbClr val="800080"/>
    <a:srgbClr val="CC3399"/>
    <a:srgbClr val="AA7720"/>
    <a:srgbClr val="FFFFFF"/>
    <a:srgbClr val="000099"/>
    <a:srgbClr val="FF9933"/>
    <a:srgbClr val="FF3399"/>
    <a:srgbClr val="7D9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7" d="100"/>
          <a:sy n="67" d="100"/>
        </p:scale>
        <p:origin x="60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459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1.wav"/><Relationship Id="rId3" Type="http://schemas.openxmlformats.org/officeDocument/2006/relationships/slideLayout" Target="../slideLayouts/slideLayout19.xml"/><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1.wav"/><Relationship Id="rId3" Type="http://schemas.microsoft.com/office/2007/relationships/media" Target="../media/media11.mp3"/><Relationship Id="rId7" Type="http://schemas.openxmlformats.org/officeDocument/2006/relationships/image" Target="../media/image12.jpg"/><Relationship Id="rId12" Type="http://schemas.openxmlformats.org/officeDocument/2006/relationships/image" Target="../media/image9.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audio1.wav"/><Relationship Id="rId11"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11.mp3"/><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4.mp3"/><Relationship Id="rId7" Type="http://schemas.openxmlformats.org/officeDocument/2006/relationships/image" Target="../media/image12.jpg"/><Relationship Id="rId12" Type="http://schemas.openxmlformats.org/officeDocument/2006/relationships/audio" Target="../media/audio1.wav"/><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audio" Target="../media/media14.mp3"/><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4.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gif"/><Relationship Id="rId5" Type="http://schemas.openxmlformats.org/officeDocument/2006/relationships/image" Target="../media/image43.jpg"/><Relationship Id="rId4" Type="http://schemas.openxmlformats.org/officeDocument/2006/relationships/audio" Target="../media/audio1.wav"/><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8.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5.mp3"/><Relationship Id="rId7" Type="http://schemas.openxmlformats.org/officeDocument/2006/relationships/image" Target="../media/image12.jpg"/><Relationship Id="rId12" Type="http://schemas.openxmlformats.org/officeDocument/2006/relationships/audio" Target="../media/audio1.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audio" Target="../media/audio1.wav"/><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8.mp3"/><Relationship Id="rId7" Type="http://schemas.openxmlformats.org/officeDocument/2006/relationships/image" Target="../media/image12.jpg"/><Relationship Id="rId12" Type="http://schemas.openxmlformats.org/officeDocument/2006/relationships/audio" Target="../media/audio1.wav"/><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24.png"/><Relationship Id="rId4" Type="http://schemas.openxmlformats.org/officeDocument/2006/relationships/audio" Target="../media/media8.mp3"/><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458" y="2710909"/>
            <a:ext cx="4035700" cy="271866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2692" y="4622713"/>
            <a:ext cx="743874" cy="1044034"/>
          </a:xfrm>
          <a:prstGeom prst="rect">
            <a:avLst/>
          </a:prstGeom>
        </p:spPr>
      </p:pic>
      <p:sp>
        <p:nvSpPr>
          <p:cNvPr id="29" name="TextBox 28"/>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3153" y="-48174"/>
            <a:ext cx="3098039" cy="685800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08" y="-48174"/>
            <a:ext cx="3503667" cy="6867837"/>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5471" y="-163288"/>
            <a:ext cx="4669632" cy="7066582"/>
          </a:xfrm>
          <a:prstGeom prst="rect">
            <a:avLst/>
          </a:prstGeom>
        </p:spPr>
      </p:pic>
      <p:pic>
        <p:nvPicPr>
          <p:cNvPr id="4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23200" y="2955393"/>
            <a:ext cx="609600" cy="60960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32025" y="-163288"/>
            <a:ext cx="4716222" cy="7098066"/>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6272" y="1723540"/>
            <a:ext cx="566215" cy="47951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43" y="5624827"/>
            <a:ext cx="12302231" cy="1294209"/>
          </a:xfrm>
          <a:prstGeom prst="rect">
            <a:avLst/>
          </a:prstGeom>
        </p:spPr>
      </p:pic>
    </p:spTree>
    <p:extLst>
      <p:ext uri="{BB962C8B-B14F-4D97-AF65-F5344CB8AC3E}">
        <p14:creationId xmlns:p14="http://schemas.microsoft.com/office/powerpoint/2010/main" val="2328087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7 L 0.20299 -0.08797 " pathEditMode="relative" rAng="0" ptsTypes="AA">
                                      <p:cBhvr>
                                        <p:cTn id="6" dur="2000" fill="hold"/>
                                        <p:tgtEl>
                                          <p:spTgt spid="30"/>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5 -0.07199 " pathEditMode="relative" rAng="0" ptsTypes="AA">
                                      <p:cBhvr>
                                        <p:cTn id="8" dur="2000" fill="hold"/>
                                        <p:tgtEl>
                                          <p:spTgt spid="33"/>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4206 -0.00371 L -0.38737 -0.00533 " pathEditMode="relative" rAng="0" ptsTypes="AA">
                                      <p:cBhvr>
                                        <p:cTn id="10" dur="2000" fill="hold"/>
                                        <p:tgtEl>
                                          <p:spTgt spid="37"/>
                                        </p:tgtEl>
                                        <p:attrNameLst>
                                          <p:attrName>ppt_x</p:attrName>
                                          <p:attrName>ppt_y</p:attrName>
                                        </p:attrNameLst>
                                      </p:cBhvr>
                                      <p:rCtr x="-21471" y="-93"/>
                                    </p:animMotion>
                                  </p:childTnLst>
                                </p:cTn>
                              </p:par>
                              <p:par>
                                <p:cTn id="11" presetID="56" presetClass="path" presetSubtype="0" accel="50000" decel="50000" fill="hold" nodeType="withEffect">
                                  <p:stCondLst>
                                    <p:cond delay="0"/>
                                  </p:stCondLst>
                                  <p:childTnLst>
                                    <p:animMotion origin="layout" path="M -0.01979 -0.00926 L 0.36927 0.00463 " pathEditMode="relative" rAng="0" ptsTypes="AA">
                                      <p:cBhvr>
                                        <p:cTn id="12" dur="2000" fill="hold"/>
                                        <p:tgtEl>
                                          <p:spTgt spid="44"/>
                                        </p:tgtEl>
                                        <p:attrNameLst>
                                          <p:attrName>ppt_x</p:attrName>
                                          <p:attrName>ppt_y</p:attrName>
                                        </p:attrNameLst>
                                      </p:cBhvr>
                                      <p:rCtr x="19453" y="6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213" fill="hold"/>
                                        <p:tgtEl>
                                          <p:spTgt spid="42"/>
                                        </p:tgtEl>
                                      </p:cBhvr>
                                    </p:cmd>
                                  </p:childTnLst>
                                </p:cTn>
                              </p:par>
                            </p:childTnLst>
                          </p:cTn>
                        </p:par>
                      </p:childTnLst>
                    </p:cTn>
                  </p:par>
                </p:childTnLst>
              </p:cTn>
              <p:nextCondLst>
                <p:cond evt="onClick" delay="0">
                  <p:tgtEl>
                    <p:spTgt spid="42"/>
                  </p:tgtEl>
                </p:cond>
              </p:nextCondLst>
            </p:seq>
            <p:audio>
              <p:cMediaNode vol="80000">
                <p:cTn id="18"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9116525" y="0"/>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1+2+3+4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4925" y="1066800"/>
            <a:ext cx="6527076" cy="3412364"/>
          </a:xfrm>
          <a:prstGeom prst="rect">
            <a:avLst/>
          </a:prstGeom>
        </p:spPr>
      </p:pic>
      <p:pic>
        <p:nvPicPr>
          <p:cNvPr id="3" name="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89151" y="2194554"/>
            <a:ext cx="609600" cy="609600"/>
          </a:xfrm>
          <a:prstGeom prst="rect">
            <a:avLst/>
          </a:prstGeom>
        </p:spPr>
      </p:pic>
    </p:spTree>
    <p:extLst>
      <p:ext uri="{BB962C8B-B14F-4D97-AF65-F5344CB8AC3E}">
        <p14:creationId xmlns:p14="http://schemas.microsoft.com/office/powerpoint/2010/main" val="5727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1845930" y="171091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845929" y="330243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3592" y="944467"/>
            <a:ext cx="9075827" cy="1532885"/>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0234" y="3040819"/>
            <a:ext cx="5021766" cy="125706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7835" y="3126416"/>
            <a:ext cx="3842399" cy="1181244"/>
          </a:xfrm>
          <a:prstGeom prst="rect">
            <a:avLst/>
          </a:prstGeom>
        </p:spPr>
      </p:pic>
      <p:pic>
        <p:nvPicPr>
          <p:cNvPr id="3"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120887" y="2335953"/>
            <a:ext cx="609600" cy="609600"/>
          </a:xfrm>
          <a:prstGeom prst="rect">
            <a:avLst/>
          </a:prstGeom>
        </p:spPr>
      </p:pic>
      <p:pic>
        <p:nvPicPr>
          <p:cNvPr id="5" name="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056654" y="4013853"/>
            <a:ext cx="609600" cy="609600"/>
          </a:xfrm>
          <a:prstGeom prst="rect">
            <a:avLst/>
          </a:prstGeom>
        </p:spPr>
      </p:pic>
    </p:spTree>
    <p:extLst>
      <p:ext uri="{BB962C8B-B14F-4D97-AF65-F5344CB8AC3E}">
        <p14:creationId xmlns:p14="http://schemas.microsoft.com/office/powerpoint/2010/main" val="1694307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228"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35"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9540272" y="-7111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9814" y="1378646"/>
            <a:ext cx="9772186" cy="2379315"/>
          </a:xfrm>
          <a:prstGeom prst="rect">
            <a:avLst/>
          </a:prstGeom>
        </p:spPr>
      </p:pic>
      <p:pic>
        <p:nvPicPr>
          <p:cNvPr id="4"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6050" y="4085499"/>
            <a:ext cx="609600" cy="609600"/>
          </a:xfrm>
          <a:prstGeom prst="rect">
            <a:avLst/>
          </a:prstGeom>
        </p:spPr>
      </p:pic>
    </p:spTree>
    <p:extLst>
      <p:ext uri="{BB962C8B-B14F-4D97-AF65-F5344CB8AC3E}">
        <p14:creationId xmlns:p14="http://schemas.microsoft.com/office/powerpoint/2010/main" val="1485099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15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9" name="Rectangle 8"/>
          <p:cNvSpPr/>
          <p:nvPr/>
        </p:nvSpPr>
        <p:spPr>
          <a:xfrm>
            <a:off x="2169314" y="316974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9935" y="33834"/>
            <a:ext cx="8563183" cy="2054699"/>
          </a:xfrm>
          <a:prstGeom prst="rect">
            <a:avLst/>
          </a:prstGeom>
        </p:spPr>
      </p:pic>
      <p:sp>
        <p:nvSpPr>
          <p:cNvPr id="12" name="Rectangle 11"/>
          <p:cNvSpPr/>
          <p:nvPr/>
        </p:nvSpPr>
        <p:spPr>
          <a:xfrm>
            <a:off x="3875452" y="11467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91415" y="2354863"/>
            <a:ext cx="8400585" cy="2119581"/>
          </a:xfrm>
          <a:prstGeom prst="rect">
            <a:avLst/>
          </a:prstGeom>
        </p:spPr>
      </p:pic>
      <p:pic>
        <p:nvPicPr>
          <p:cNvPr id="4"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86400" y="135452"/>
            <a:ext cx="609600" cy="609600"/>
          </a:xfrm>
          <a:prstGeom prst="rect">
            <a:avLst/>
          </a:prstGeom>
        </p:spPr>
      </p:pic>
      <p:pic>
        <p:nvPicPr>
          <p:cNvPr id="7" name="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478283" y="4002860"/>
            <a:ext cx="609600" cy="609600"/>
          </a:xfrm>
          <a:prstGeom prst="rect">
            <a:avLst/>
          </a:prstGeom>
        </p:spPr>
      </p:pic>
    </p:spTree>
    <p:extLst>
      <p:ext uri="{BB962C8B-B14F-4D97-AF65-F5344CB8AC3E}">
        <p14:creationId xmlns:p14="http://schemas.microsoft.com/office/powerpoint/2010/main" val="1684566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ppt_x"/>
                                          </p:val>
                                        </p:tav>
                                      </p:tavLst>
                                    </p:anim>
                                    <p:anim calcmode="lin" valueType="num">
                                      <p:cBhvr additive="base">
                                        <p:cTn id="11" dur="500"/>
                                        <p:tgtEl>
                                          <p:spTgt spid="12"/>
                                        </p:tgtEl>
                                        <p:attrNameLst>
                                          <p:attrName>ppt_y</p:attrName>
                                        </p:attrNameLst>
                                      </p:cBhvr>
                                      <p:tavLst>
                                        <p:tav tm="0">
                                          <p:val>
                                            <p:strVal val="ppt_y"/>
                                          </p:val>
                                        </p:tav>
                                        <p:tav tm="100000">
                                          <p:val>
                                            <p:strVal val="1+ppt_h/2"/>
                                          </p:val>
                                        </p:tav>
                                      </p:tavLst>
                                    </p:anim>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075"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497" fill="hold"/>
                                        <p:tgtEl>
                                          <p:spTgt spid="7"/>
                                        </p:tgtEl>
                                      </p:cBhvr>
                                    </p:cmd>
                                  </p:childTnLst>
                                </p:cTn>
                              </p:par>
                            </p:childTnLst>
                          </p:cTn>
                        </p:par>
                      </p:childTnLst>
                    </p:cTn>
                  </p:par>
                </p:childTnLst>
              </p:cTn>
              <p:nextCondLst>
                <p:cond evt="onClick" delay="0">
                  <p:tgtEl>
                    <p:spTgt spid="7"/>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bldLst>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8304" y="1292072"/>
            <a:ext cx="7813696" cy="3015588"/>
          </a:xfrm>
          <a:prstGeom prst="rect">
            <a:avLst/>
          </a:prstGeom>
        </p:spPr>
      </p:pic>
      <p:sp>
        <p:nvSpPr>
          <p:cNvPr id="10" name="Rectangle 9"/>
          <p:cNvSpPr/>
          <p:nvPr/>
        </p:nvSpPr>
        <p:spPr>
          <a:xfrm>
            <a:off x="2213921" y="2276646"/>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8243" y="1314504"/>
            <a:ext cx="609600" cy="609600"/>
          </a:xfrm>
          <a:prstGeom prst="rect">
            <a:avLst/>
          </a:prstGeom>
        </p:spPr>
      </p:pic>
    </p:spTree>
    <p:extLst>
      <p:ext uri="{BB962C8B-B14F-4D97-AF65-F5344CB8AC3E}">
        <p14:creationId xmlns:p14="http://schemas.microsoft.com/office/powerpoint/2010/main" val="2507881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728"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10" name="Rectangle 9"/>
          <p:cNvSpPr/>
          <p:nvPr/>
        </p:nvSpPr>
        <p:spPr>
          <a:xfrm>
            <a:off x="9406804" y="0"/>
            <a:ext cx="21755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5+6+7+8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7415" y="1049898"/>
            <a:ext cx="6194585" cy="3429266"/>
          </a:xfrm>
          <a:prstGeom prst="rect">
            <a:avLst/>
          </a:prstGeom>
        </p:spPr>
      </p:pic>
      <p:pic>
        <p:nvPicPr>
          <p:cNvPr id="4" name="56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46425" y="2459731"/>
            <a:ext cx="609600" cy="609600"/>
          </a:xfrm>
          <a:prstGeom prst="rect">
            <a:avLst/>
          </a:prstGeom>
        </p:spPr>
      </p:pic>
    </p:spTree>
    <p:extLst>
      <p:ext uri="{BB962C8B-B14F-4D97-AF65-F5344CB8AC3E}">
        <p14:creationId xmlns:p14="http://schemas.microsoft.com/office/powerpoint/2010/main" val="57627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7219"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10" name="Rectangle 9"/>
          <p:cNvSpPr/>
          <p:nvPr/>
        </p:nvSpPr>
        <p:spPr>
          <a:xfrm>
            <a:off x="8411798" y="133289"/>
            <a:ext cx="37802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r>
              <a:rPr kumimoji="0" lang="en-US" sz="2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điệp khúc bỏ qua khung 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9494" y="1186753"/>
            <a:ext cx="6899910" cy="3803411"/>
          </a:xfrm>
          <a:prstGeom prst="rect">
            <a:avLst/>
          </a:prstGeom>
        </p:spPr>
      </p:pic>
      <p:pic>
        <p:nvPicPr>
          <p:cNvPr id="3" name="56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69334" y="2222264"/>
            <a:ext cx="609600" cy="609600"/>
          </a:xfrm>
          <a:prstGeom prst="rect">
            <a:avLst/>
          </a:prstGeom>
        </p:spPr>
      </p:pic>
    </p:spTree>
    <p:extLst>
      <p:ext uri="{BB962C8B-B14F-4D97-AF65-F5344CB8AC3E}">
        <p14:creationId xmlns:p14="http://schemas.microsoft.com/office/powerpoint/2010/main" val="2471152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7219"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7482" y="-1"/>
            <a:ext cx="5744519" cy="6858001"/>
          </a:xfrm>
          <a:prstGeom prst="rect">
            <a:avLst/>
          </a:prstGeom>
        </p:spPr>
      </p:pic>
      <p:sp>
        <p:nvSpPr>
          <p:cNvPr id="7" name="Rectangle 6"/>
          <p:cNvSpPr/>
          <p:nvPr/>
        </p:nvSpPr>
        <p:spPr>
          <a:xfrm>
            <a:off x="2174444" y="2331052"/>
            <a:ext cx="36519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prstClr val="black"/>
                </a:solidFill>
                <a:latin typeface="Times New Roman" panose="02020603050405020304" pitchFamily="18" charset="0"/>
              </a:rPr>
              <a:t>Hát cả bài các hình thức</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p:cNvSpPr txBox="1"/>
          <p:nvPr/>
        </p:nvSpPr>
        <p:spPr>
          <a:xfrm>
            <a:off x="1999161" y="152075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89770" y="3006665"/>
            <a:ext cx="609600" cy="609600"/>
          </a:xfrm>
          <a:prstGeom prst="rect">
            <a:avLst/>
          </a:prstGeom>
        </p:spPr>
      </p:pic>
    </p:spTree>
    <p:extLst>
      <p:ext uri="{BB962C8B-B14F-4D97-AF65-F5344CB8AC3E}">
        <p14:creationId xmlns:p14="http://schemas.microsoft.com/office/powerpoint/2010/main" val="42485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5582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mn-cs"/>
              </a:rPr>
              <a:t>Slide bổ sung GV cho HS hát với hình thức Karaoke</a:t>
            </a:r>
            <a:endParaRPr kumimoji="0" lang="en-US" sz="2800" b="0" i="0" u="none" strike="noStrike" kern="1200" cap="none" spc="0" normalizeH="0" baseline="0" noProof="0" dirty="0" smtClean="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813351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932" y="836220"/>
            <a:ext cx="5044069" cy="6021780"/>
          </a:xfrm>
          <a:prstGeom prst="rect">
            <a:avLst/>
          </a:prstGeom>
        </p:spPr>
      </p:pic>
      <p:sp>
        <p:nvSpPr>
          <p:cNvPr id="9" name="Rectangle 8"/>
          <p:cNvSpPr/>
          <p:nvPr/>
        </p:nvSpPr>
        <p:spPr>
          <a:xfrm>
            <a:off x="9058952" y="45555"/>
            <a:ext cx="252344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Hát vỗ</a:t>
            </a:r>
            <a:r>
              <a:rPr kumimoji="0" lang="en-US" sz="20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tay theo tiết tấu</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Rectangle 3"/>
          <p:cNvSpPr/>
          <p:nvPr/>
        </p:nvSpPr>
        <p:spPr>
          <a:xfrm>
            <a:off x="1442224" y="2207820"/>
            <a:ext cx="6096000" cy="1477328"/>
          </a:xfrm>
          <a:prstGeom prst="rect">
            <a:avLst/>
          </a:prstGeom>
        </p:spPr>
        <p:txBody>
          <a:bodyPr>
            <a:spAutoFit/>
          </a:bodyPr>
          <a:lstStyle/>
          <a:p>
            <a:r>
              <a:rPr lang="vi-VN" dirty="0">
                <a:solidFill>
                  <a:srgbClr val="333333"/>
                </a:solidFill>
                <a:latin typeface="Times New Roman" panose="02020603050405020304" pitchFamily="18" charset="0"/>
                <a:cs typeface="Times New Roman" panose="02020603050405020304" pitchFamily="18" charset="0"/>
              </a:rPr>
              <a:t>Tình bạn tuổi thơ đẹp lắm</a:t>
            </a:r>
            <a:r>
              <a:rPr lang="vi-VN" dirty="0">
                <a:latin typeface="Times New Roman" panose="02020603050405020304" pitchFamily="18" charset="0"/>
                <a:cs typeface="Times New Roman" panose="02020603050405020304" pitchFamily="18" charset="0"/>
              </a:rPr>
              <a:t>. </a:t>
            </a:r>
            <a:r>
              <a:rPr lang="vi-VN" dirty="0">
                <a:solidFill>
                  <a:srgbClr val="333333"/>
                </a:solidFill>
                <a:latin typeface="Times New Roman" panose="02020603050405020304" pitchFamily="18" charset="0"/>
                <a:cs typeface="Times New Roman" panose="02020603050405020304" pitchFamily="18" charset="0"/>
              </a:rPr>
              <a:t>Quấn quýt bên nhau thật vui</a:t>
            </a: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endParaRPr lang="vi-VN" dirty="0" smtClean="0">
              <a:latin typeface="Times New Roman" panose="02020603050405020304" pitchFamily="18" charset="0"/>
              <a:cs typeface="Times New Roman" panose="02020603050405020304" pitchFamily="18" charset="0"/>
            </a:endParaRPr>
          </a:p>
          <a:p>
            <a:endParaRPr lang="vi-VN" dirty="0">
              <a:solidFill>
                <a:srgbClr val="333333"/>
              </a:solidFill>
              <a:latin typeface="Times New Roman" panose="02020603050405020304" pitchFamily="18" charset="0"/>
              <a:cs typeface="Times New Roman" panose="02020603050405020304" pitchFamily="18" charset="0"/>
            </a:endParaRPr>
          </a:p>
          <a:p>
            <a:r>
              <a:rPr lang="vi-VN" dirty="0" smtClean="0">
                <a:solidFill>
                  <a:srgbClr val="333333"/>
                </a:solidFill>
                <a:latin typeface="Times New Roman" panose="02020603050405020304" pitchFamily="18" charset="0"/>
                <a:cs typeface="Times New Roman" panose="02020603050405020304" pitchFamily="18" charset="0"/>
              </a:rPr>
              <a:t>Hồn </a:t>
            </a:r>
            <a:r>
              <a:rPr lang="vi-VN" dirty="0">
                <a:solidFill>
                  <a:srgbClr val="333333"/>
                </a:solidFill>
                <a:latin typeface="Times New Roman" panose="02020603050405020304" pitchFamily="18" charset="0"/>
                <a:cs typeface="Times New Roman" panose="02020603050405020304" pitchFamily="18" charset="0"/>
              </a:rPr>
              <a:t>nhiên như gió như mây</a:t>
            </a:r>
            <a:r>
              <a:rPr lang="vi-VN" dirty="0">
                <a:latin typeface="Times New Roman" panose="02020603050405020304" pitchFamily="18" charset="0"/>
                <a:cs typeface="Times New Roman" panose="02020603050405020304" pitchFamily="18" charset="0"/>
              </a:rPr>
              <a:t>. </a:t>
            </a:r>
            <a:r>
              <a:rPr lang="vi-VN" dirty="0">
                <a:solidFill>
                  <a:srgbClr val="333333"/>
                </a:solidFill>
                <a:latin typeface="Times New Roman" panose="02020603050405020304" pitchFamily="18" charset="0"/>
                <a:cs typeface="Times New Roman" panose="02020603050405020304" pitchFamily="18" charset="0"/>
              </a:rPr>
              <a:t>Tươi đẹp như bướm như hoa</a:t>
            </a:r>
            <a:r>
              <a:rPr lang="vi-VN" dirty="0">
                <a:latin typeface="Times New Roman" panose="02020603050405020304" pitchFamily="18" charset="0"/>
                <a:cs typeface="Times New Roman" panose="02020603050405020304" pitchFamily="18" charset="0"/>
              </a:rPr>
              <a:t/>
            </a:r>
            <a:br>
              <a:rPr lang="vi-VN" dirty="0">
                <a:latin typeface="Times New Roman" panose="02020603050405020304" pitchFamily="18" charset="0"/>
                <a:cs typeface="Times New Roman" panose="02020603050405020304" pitchFamily="18" charset="0"/>
              </a:rPr>
            </a:br>
            <a:endParaRPr lang="vi-VN"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5110" y="2653990"/>
            <a:ext cx="270191" cy="27019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0710" y="2671294"/>
            <a:ext cx="270191" cy="27019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2682" y="2671294"/>
            <a:ext cx="270191" cy="27019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2797" y="2653988"/>
            <a:ext cx="270191" cy="27019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0904" y="2653989"/>
            <a:ext cx="270191" cy="27019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0310" y="2653990"/>
            <a:ext cx="270191" cy="27019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8983" y="2653987"/>
            <a:ext cx="270191" cy="27019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4136" y="2668076"/>
            <a:ext cx="270191" cy="270191"/>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5990" y="2668076"/>
            <a:ext cx="270191" cy="27019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8734" y="2668077"/>
            <a:ext cx="270191" cy="270191"/>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1493" y="2676293"/>
            <a:ext cx="270191" cy="270191"/>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9658" y="2653986"/>
            <a:ext cx="270191" cy="270191"/>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641" y="3353016"/>
            <a:ext cx="270191" cy="270191"/>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6412" y="3379401"/>
            <a:ext cx="270191" cy="270191"/>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3132" y="3412709"/>
            <a:ext cx="270191" cy="270191"/>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8911" y="3422570"/>
            <a:ext cx="270191" cy="270191"/>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5185" y="3415990"/>
            <a:ext cx="270191" cy="27019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4050" y="3446846"/>
            <a:ext cx="270191" cy="270191"/>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9968" y="3422580"/>
            <a:ext cx="270191" cy="270191"/>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4529" y="3430203"/>
            <a:ext cx="270191" cy="270191"/>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3185" y="3415990"/>
            <a:ext cx="270191" cy="270191"/>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3333" y="3395059"/>
            <a:ext cx="270191" cy="270191"/>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5810" y="3395059"/>
            <a:ext cx="270191" cy="270191"/>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8268" y="3379401"/>
            <a:ext cx="270191" cy="270191"/>
          </a:xfrm>
          <a:prstGeom prst="rect">
            <a:avLst/>
          </a:prstGeom>
        </p:spPr>
      </p:pic>
      <p:pic>
        <p:nvPicPr>
          <p:cNvPr id="7"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79574" y="140865"/>
            <a:ext cx="609600" cy="609600"/>
          </a:xfrm>
          <a:prstGeom prst="rect">
            <a:avLst/>
          </a:prstGeom>
        </p:spPr>
      </p:pic>
    </p:spTree>
    <p:extLst>
      <p:ext uri="{BB962C8B-B14F-4D97-AF65-F5344CB8AC3E}">
        <p14:creationId xmlns:p14="http://schemas.microsoft.com/office/powerpoint/2010/main" val="3728739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9" name="TextBox 8"/>
          <p:cNvSpPr txBox="1"/>
          <p:nvPr/>
        </p:nvSpPr>
        <p:spPr>
          <a:xfrm>
            <a:off x="0" y="5721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đầu</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C:\Users\ADMIN\Desktop\SHS Âm nhạc 4_049.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7558" y="1663116"/>
            <a:ext cx="10074442" cy="2295274"/>
          </a:xfrm>
          <a:prstGeom prst="rect">
            <a:avLst/>
          </a:prstGeom>
          <a:noFill/>
          <a:ln>
            <a:noFill/>
          </a:ln>
        </p:spPr>
      </p:pic>
      <p:sp>
        <p:nvSpPr>
          <p:cNvPr id="10" name="Rectangle 9"/>
          <p:cNvSpPr/>
          <p:nvPr/>
        </p:nvSpPr>
        <p:spPr>
          <a:xfrm>
            <a:off x="4531790" y="1108803"/>
            <a:ext cx="6857903" cy="548099"/>
          </a:xfrm>
          <a:prstGeom prst="rect">
            <a:avLst/>
          </a:prstGeom>
        </p:spPr>
        <p:txBody>
          <a:bodyPr wrap="none">
            <a:spAutoFit/>
          </a:bodyPr>
          <a:lstStyle/>
          <a:p>
            <a:pPr algn="just">
              <a:lnSpc>
                <a:spcPct val="115000"/>
              </a:lnSpc>
              <a:spcAft>
                <a:spcPts val="800"/>
              </a:spcAft>
            </a:pPr>
            <a:r>
              <a:rPr lang="pt-BR" sz="2800" b="1" dirty="0" smtClean="0">
                <a:latin typeface="Times New Roman" panose="02020603050405020304" pitchFamily="18" charset="0"/>
                <a:ea typeface="Calibri" panose="020F0502020204030204" pitchFamily="34" charset="0"/>
                <a:cs typeface="Times New Roman" panose="02020603050405020304" pitchFamily="18" charset="0"/>
              </a:rPr>
              <a:t>Nghe và nhận biết dấu lặng trong câu nhạc.</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Khởi động CĐ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49979" y="4479164"/>
            <a:ext cx="609600" cy="609600"/>
          </a:xfrm>
          <a:prstGeom prst="rect">
            <a:avLst/>
          </a:prstGeom>
        </p:spPr>
      </p:pic>
    </p:spTree>
    <p:extLst>
      <p:ext uri="{BB962C8B-B14F-4D97-AF65-F5344CB8AC3E}">
        <p14:creationId xmlns:p14="http://schemas.microsoft.com/office/powerpoint/2010/main" val="1973317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7"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3102" y="0"/>
            <a:ext cx="5768899" cy="685800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9554" y="0"/>
            <a:ext cx="5283548" cy="1531772"/>
          </a:xfrm>
          <a:prstGeom prst="rect">
            <a:avLst/>
          </a:prstGeom>
        </p:spPr>
      </p:pic>
      <p:pic>
        <p:nvPicPr>
          <p:cNvPr id="5"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76528" y="2811082"/>
            <a:ext cx="609600" cy="609600"/>
          </a:xfrm>
          <a:prstGeom prst="rect">
            <a:avLst/>
          </a:prstGeom>
        </p:spPr>
      </p:pic>
    </p:spTree>
    <p:extLst>
      <p:ext uri="{BB962C8B-B14F-4D97-AF65-F5344CB8AC3E}">
        <p14:creationId xmlns:p14="http://schemas.microsoft.com/office/powerpoint/2010/main" val="4016191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2605" y="635620"/>
            <a:ext cx="5289396" cy="6222379"/>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2605" y="-17457"/>
            <a:ext cx="5289395" cy="653077"/>
          </a:xfrm>
          <a:prstGeom prst="rect">
            <a:avLst/>
          </a:prstGeom>
        </p:spPr>
      </p:pic>
      <p:pic>
        <p:nvPicPr>
          <p:cNvPr id="7"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94520" y="2201482"/>
            <a:ext cx="609600" cy="609600"/>
          </a:xfrm>
          <a:prstGeom prst="rect">
            <a:avLst/>
          </a:prstGeom>
        </p:spPr>
      </p:pic>
    </p:spTree>
    <p:extLst>
      <p:ext uri="{BB962C8B-B14F-4D97-AF65-F5344CB8AC3E}">
        <p14:creationId xmlns:p14="http://schemas.microsoft.com/office/powerpoint/2010/main" val="39049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endPar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8087" y="1845795"/>
            <a:ext cx="6516040" cy="427028"/>
          </a:xfrm>
          <a:prstGeom prst="rect">
            <a:avLst/>
          </a:prstGeom>
        </p:spPr>
      </p:pic>
    </p:spTree>
    <p:extLst>
      <p:ext uri="{BB962C8B-B14F-4D97-AF65-F5344CB8AC3E}">
        <p14:creationId xmlns:p14="http://schemas.microsoft.com/office/powerpoint/2010/main" val="19928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pic>
        <p:nvPicPr>
          <p:cNvPr id="5"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00706" y="379763"/>
            <a:ext cx="609600" cy="609600"/>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0" y="-4576"/>
            <a:ext cx="12192000" cy="6858001"/>
          </a:xfrm>
        </p:spPr>
      </p:pic>
      <p:sp>
        <p:nvSpPr>
          <p:cNvPr id="7" name="Rectangle 6"/>
          <p:cNvSpPr/>
          <p:nvPr/>
        </p:nvSpPr>
        <p:spPr>
          <a:xfrm>
            <a:off x="5857955" y="1495021"/>
            <a:ext cx="4425897" cy="474041"/>
          </a:xfrm>
          <a:prstGeom prst="rect">
            <a:avLst/>
          </a:prstGeom>
        </p:spPr>
        <p:txBody>
          <a:bodyPr wrap="square">
            <a:spAutoFit/>
          </a:bodyPr>
          <a:lstStyle/>
          <a:p>
            <a:pPr algn="ctr">
              <a:lnSpc>
                <a:spcPct val="115000"/>
              </a:lnSpc>
              <a:spcAft>
                <a:spcPts val="0"/>
              </a:spcAft>
            </a:pPr>
            <a:r>
              <a:rPr lang="vi-VN" sz="2400" dirty="0" smtClean="0">
                <a:solidFill>
                  <a:srgbClr val="FF0000"/>
                </a:solidFill>
                <a:latin typeface="+mj-lt"/>
                <a:ea typeface="Calibri" panose="020F0502020204030204" pitchFamily="34" charset="0"/>
                <a:cs typeface="Times New Roman" panose="02020603050405020304" pitchFamily="18" charset="0"/>
              </a:rPr>
              <a:t>Nhạc và lời: Nguyễn Quốc Việt</a:t>
            </a:r>
            <a:endParaRPr lang="en-US" sz="2400" dirty="0" smtClean="0">
              <a:solidFill>
                <a:srgbClr val="FF0000"/>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5284214" y="99676"/>
            <a:ext cx="2023311" cy="601318"/>
          </a:xfrm>
          <a:prstGeom prst="rect">
            <a:avLst/>
          </a:prstGeom>
        </p:spPr>
        <p:txBody>
          <a:bodyPr wrap="none">
            <a:spAutoFit/>
          </a:bodyPr>
          <a:lstStyle/>
          <a:p>
            <a:pPr algn="ctr">
              <a:lnSpc>
                <a:spcPct val="115000"/>
              </a:lnSpc>
              <a:spcAft>
                <a:spcPts val="0"/>
              </a:spcAft>
            </a:pPr>
            <a:r>
              <a:rPr lang="en-US" sz="3200" b="1" dirty="0" smtClean="0">
                <a:solidFill>
                  <a:srgbClr val="FF0000"/>
                </a:solidFill>
                <a:latin typeface="+mj-lt"/>
                <a:ea typeface="Calibri" panose="020F0502020204030204" pitchFamily="34" charset="0"/>
                <a:cs typeface="Times New Roman" panose="02020603050405020304" pitchFamily="18" charset="0"/>
              </a:rPr>
              <a:t>TIẾT 23  </a:t>
            </a:r>
            <a:endParaRPr lang="en-US" sz="3200" b="1" dirty="0">
              <a:solidFill>
                <a:srgbClr val="FF0000"/>
              </a:solidFill>
              <a:latin typeface="+mj-lt"/>
              <a:ea typeface="Calibri" panose="020F0502020204030204" pitchFamily="34" charset="0"/>
              <a:cs typeface="Times New Roman" panose="02020603050405020304" pitchFamily="18" charset="0"/>
            </a:endParaRPr>
          </a:p>
        </p:txBody>
      </p:sp>
      <p:sp>
        <p:nvSpPr>
          <p:cNvPr id="9" name="Rectangle 8"/>
          <p:cNvSpPr/>
          <p:nvPr/>
        </p:nvSpPr>
        <p:spPr>
          <a:xfrm>
            <a:off x="1635686" y="857179"/>
            <a:ext cx="8920627" cy="664926"/>
          </a:xfrm>
          <a:prstGeom prst="rect">
            <a:avLst/>
          </a:prstGeom>
        </p:spPr>
        <p:txBody>
          <a:bodyPr wrap="square">
            <a:spAutoFit/>
          </a:bodyPr>
          <a:lstStyle/>
          <a:p>
            <a:pPr algn="ctr">
              <a:lnSpc>
                <a:spcPct val="115000"/>
              </a:lnSpc>
              <a:spcAft>
                <a:spcPts val="0"/>
              </a:spcAft>
            </a:pPr>
            <a:r>
              <a:rPr lang="vi-VN" sz="3600" b="1" dirty="0" smtClean="0">
                <a:solidFill>
                  <a:srgbClr val="FF0000"/>
                </a:solidFill>
                <a:effectLst/>
                <a:latin typeface="+mj-lt"/>
                <a:ea typeface="Calibri" panose="020F0502020204030204" pitchFamily="34" charset="0"/>
                <a:cs typeface="Times New Roman" panose="02020603050405020304" pitchFamily="18" charset="0"/>
              </a:rPr>
              <a:t>HỌC HÁT BÀI</a:t>
            </a:r>
            <a:r>
              <a:rPr lang="en-US" sz="3600" b="1" dirty="0" smtClean="0">
                <a:solidFill>
                  <a:srgbClr val="FF0000"/>
                </a:solidFill>
                <a:effectLst/>
                <a:latin typeface="+mj-lt"/>
                <a:ea typeface="Calibri" panose="020F0502020204030204" pitchFamily="34" charset="0"/>
                <a:cs typeface="Times New Roman" panose="02020603050405020304" pitchFamily="18" charset="0"/>
              </a:rPr>
              <a:t>: </a:t>
            </a:r>
            <a:r>
              <a:rPr lang="en-US" sz="3600" b="1" dirty="0" smtClean="0">
                <a:solidFill>
                  <a:srgbClr val="FF0000"/>
                </a:solidFill>
                <a:latin typeface="+mj-lt"/>
                <a:ea typeface="Calibri" panose="020F0502020204030204" pitchFamily="34" charset="0"/>
                <a:cs typeface="Times New Roman" panose="02020603050405020304" pitchFamily="18" charset="0"/>
              </a:rPr>
              <a:t>TÌNH BẠN TUỔI THƠ</a:t>
            </a:r>
            <a:endParaRPr lang="en-US" sz="3600" b="1" dirty="0" smtClean="0">
              <a:solidFill>
                <a:srgbClr val="FF0000"/>
              </a:solidFill>
              <a:effectLst/>
              <a:latin typeface="+mj-lt"/>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9960" y="3891776"/>
            <a:ext cx="4019896" cy="272419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6"/>
            <a:ext cx="3649160" cy="103048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5890" y="40215"/>
            <a:ext cx="804797" cy="681569"/>
          </a:xfrm>
          <a:prstGeom prst="rect">
            <a:avLst/>
          </a:prstGeom>
        </p:spPr>
      </p:pic>
    </p:spTree>
    <p:extLst>
      <p:ext uri="{BB962C8B-B14F-4D97-AF65-F5344CB8AC3E}">
        <p14:creationId xmlns:p14="http://schemas.microsoft.com/office/powerpoint/2010/main" val="134578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10" name="TextBox 9"/>
          <p:cNvSpPr txBox="1"/>
          <p:nvPr/>
        </p:nvSpPr>
        <p:spPr>
          <a:xfrm>
            <a:off x="1497765"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8690960" y="45186"/>
            <a:ext cx="2731838" cy="587853"/>
          </a:xfrm>
          <a:prstGeom prst="rect">
            <a:avLst/>
          </a:prstGeom>
        </p:spPr>
        <p:txBody>
          <a:bodyPr wrap="none">
            <a:spAutoFit/>
          </a:bodyPr>
          <a:lstStyle/>
          <a:p>
            <a:pPr algn="just">
              <a:lnSpc>
                <a:spcPct val="115000"/>
              </a:lnSpc>
              <a:spcAft>
                <a:spcPts val="800"/>
              </a:spcAft>
            </a:pPr>
            <a:r>
              <a:rPr lang="pt-BR" sz="2800" dirty="0" smtClean="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sp>
        <p:nvSpPr>
          <p:cNvPr id="3" name="Rectangle 2"/>
          <p:cNvSpPr/>
          <p:nvPr/>
        </p:nvSpPr>
        <p:spPr>
          <a:xfrm>
            <a:off x="1876925" y="3052938"/>
            <a:ext cx="10249318" cy="729430"/>
          </a:xfrm>
          <a:prstGeom prst="rect">
            <a:avLst/>
          </a:prstGeom>
        </p:spPr>
        <p:txBody>
          <a:bodyPr wrap="square">
            <a:spAutoFit/>
          </a:bodyPr>
          <a:lstStyle/>
          <a:p>
            <a:pPr algn="just">
              <a:lnSpc>
                <a:spcPct val="115000"/>
              </a:lnSpc>
              <a:spcAft>
                <a:spcPts val="800"/>
              </a:spcAft>
            </a:pPr>
            <a:r>
              <a:rPr lang="vi-VN" dirty="0">
                <a:latin typeface="Times New Roman" panose="02020603050405020304" pitchFamily="18" charset="0"/>
                <a:ea typeface="Calibri" panose="020F0502020204030204" pitchFamily="34" charset="0"/>
                <a:cs typeface="Times New Roman" panose="02020603050405020304" pitchFamily="18" charset="0"/>
              </a:rPr>
              <a:t>+ Bài hát Tình bạn tuổi thơ có sắc thái vui tươi, tiết tấu bài hơi nhanh có nội dung tình bạn tuổi thơ đẹp của các bạn học sinh thật thơ </a:t>
            </a:r>
            <a:r>
              <a:rPr lang="vi-VN">
                <a:latin typeface="Times New Roman" panose="02020603050405020304" pitchFamily="18" charset="0"/>
                <a:ea typeface="Calibri" panose="020F0502020204030204" pitchFamily="34" charset="0"/>
                <a:cs typeface="Times New Roman" panose="02020603050405020304" pitchFamily="18" charset="0"/>
              </a:rPr>
              <a:t>mộng </a:t>
            </a:r>
            <a:r>
              <a:rPr lang="vi-VN" smtClean="0">
                <a:latin typeface="Times New Roman" panose="02020603050405020304" pitchFamily="18" charset="0"/>
                <a:ea typeface="Calibri" panose="020F0502020204030204" pitchFamily="34" charset="0"/>
                <a:cs typeface="Times New Roman" panose="02020603050405020304" pitchFamily="18" charset="0"/>
              </a:rPr>
              <a:t>d</a:t>
            </a:r>
            <a:r>
              <a:rPr lang="en-US">
                <a:latin typeface="Times New Roman" panose="02020603050405020304" pitchFamily="18" charset="0"/>
                <a:ea typeface="Calibri" panose="020F0502020204030204" pitchFamily="34" charset="0"/>
                <a:cs typeface="Times New Roman" panose="02020603050405020304" pitchFamily="18" charset="0"/>
              </a:rPr>
              <a:t>ù</a:t>
            </a:r>
            <a:r>
              <a:rPr lang="vi-VN" smtClean="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xa nhau nhưng kỷ niệm vẫn đong đầy</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1876925" y="1642372"/>
            <a:ext cx="10365039" cy="1366528"/>
          </a:xfrm>
          <a:prstGeom prst="rect">
            <a:avLst/>
          </a:prstGeom>
        </p:spPr>
        <p:txBody>
          <a:bodyPr wrap="square">
            <a:spAutoFit/>
          </a:bodyPr>
          <a:lstStyle/>
          <a:p>
            <a:pPr algn="just">
              <a:lnSpc>
                <a:spcPct val="115000"/>
              </a:lnSpc>
              <a:spcAft>
                <a:spcPts val="800"/>
              </a:spcAft>
            </a:pPr>
            <a:r>
              <a:rPr lang="en-US" dirty="0" smtClean="0">
                <a:latin typeface="Times New Roman" panose="02020603050405020304" pitchFamily="18" charset="0"/>
                <a:ea typeface="Arial" panose="020B0604020202020204" pitchFamily="34" charset="0"/>
                <a:cs typeface="Times New Roman" panose="02020603050405020304" pitchFamily="18" charset="0"/>
              </a:rPr>
              <a:t>+ Nhạc </a:t>
            </a:r>
            <a:r>
              <a:rPr lang="en-US" dirty="0">
                <a:latin typeface="Times New Roman" panose="02020603050405020304" pitchFamily="18" charset="0"/>
                <a:ea typeface="Arial" panose="020B0604020202020204" pitchFamily="34" charset="0"/>
                <a:cs typeface="Times New Roman" panose="02020603050405020304" pitchFamily="18" charset="0"/>
              </a:rPr>
              <a:t>sĩ Nguyễn Quốc Việt sinh năm 1962 tại Sài Gòn – nay là Thành phố Hồ Chí Minh. Ông là hội viên của Hội Nhạc sĩ của Thành phố. Ông đã có những sáng tác cho lứa tuổi thiếu nhi được các em yêu thích, có thể kể đến một vài ca khúc như: Âm nhạc không có tuổi, Ông già Noel, Mẹ là quê hương, Vào bếp đi con, Tình bạn tuổi thơ,…</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4516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9" name="Rectangle 8"/>
          <p:cNvSpPr/>
          <p:nvPr/>
        </p:nvSpPr>
        <p:spPr>
          <a:xfrm>
            <a:off x="2432186" y="1349298"/>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7482" y="-1"/>
            <a:ext cx="5744519" cy="6858001"/>
          </a:xfrm>
          <a:prstGeom prst="rect">
            <a:avLst/>
          </a:prstGeom>
        </p:spPr>
      </p:pic>
      <p:pic>
        <p:nvPicPr>
          <p:cNvPr id="5" name="Giai điệu Tình bạn tuổi thơ (Mi gi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88569" y="2416098"/>
            <a:ext cx="609600" cy="609600"/>
          </a:xfrm>
          <a:prstGeom prst="rect">
            <a:avLst/>
          </a:prstGeom>
        </p:spPr>
      </p:pic>
    </p:spTree>
    <p:extLst>
      <p:ext uri="{BB962C8B-B14F-4D97-AF65-F5344CB8AC3E}">
        <p14:creationId xmlns:p14="http://schemas.microsoft.com/office/powerpoint/2010/main" val="3750235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2542975" y="1293295"/>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Đọc lời ca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4976733" y="878042"/>
            <a:ext cx="7337503" cy="3730317"/>
          </a:xfrm>
          <a:prstGeom prst="rect">
            <a:avLst/>
          </a:prstGeom>
        </p:spPr>
        <p:txBody>
          <a:bodyPr wrap="square">
            <a:spAutoFit/>
          </a:bodyPr>
          <a:lstStyle/>
          <a:p>
            <a:pPr>
              <a:lnSpc>
                <a:spcPct val="150000"/>
              </a:lnSpc>
            </a:pPr>
            <a:r>
              <a:rPr lang="vi-VN" sz="2000" dirty="0" smtClean="0">
                <a:solidFill>
                  <a:srgbClr val="333333"/>
                </a:solidFill>
                <a:latin typeface="Times New Roman" panose="02020603050405020304" pitchFamily="18" charset="0"/>
                <a:cs typeface="Times New Roman" panose="02020603050405020304" pitchFamily="18" charset="0"/>
              </a:rPr>
              <a:t>Câu 1: Tình </a:t>
            </a:r>
            <a:r>
              <a:rPr lang="vi-VN" sz="2000" dirty="0">
                <a:solidFill>
                  <a:srgbClr val="333333"/>
                </a:solidFill>
                <a:latin typeface="Times New Roman" panose="02020603050405020304" pitchFamily="18" charset="0"/>
                <a:cs typeface="Times New Roman" panose="02020603050405020304" pitchFamily="18" charset="0"/>
              </a:rPr>
              <a:t>bạn tuổi thơ đẹp </a:t>
            </a:r>
            <a:r>
              <a:rPr lang="vi-VN" sz="2000" dirty="0" smtClean="0">
                <a:solidFill>
                  <a:srgbClr val="333333"/>
                </a:solidFill>
                <a:latin typeface="Times New Roman" panose="02020603050405020304" pitchFamily="18" charset="0"/>
                <a:cs typeface="Times New Roman" panose="02020603050405020304" pitchFamily="18" charset="0"/>
              </a:rPr>
              <a:t>lắm</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Quấn </a:t>
            </a:r>
            <a:r>
              <a:rPr lang="vi-VN" sz="2000" dirty="0">
                <a:solidFill>
                  <a:srgbClr val="333333"/>
                </a:solidFill>
                <a:latin typeface="Times New Roman" panose="02020603050405020304" pitchFamily="18" charset="0"/>
                <a:cs typeface="Times New Roman" panose="02020603050405020304" pitchFamily="18" charset="0"/>
              </a:rPr>
              <a:t>quýt bên nhau thật vui</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2: </a:t>
            </a:r>
            <a:r>
              <a:rPr lang="vi-VN" sz="2000" dirty="0" smtClean="0">
                <a:solidFill>
                  <a:srgbClr val="333333"/>
                </a:solidFill>
                <a:latin typeface="Times New Roman" panose="02020603050405020304" pitchFamily="18" charset="0"/>
                <a:cs typeface="Times New Roman" panose="02020603050405020304" pitchFamily="18" charset="0"/>
              </a:rPr>
              <a:t>Hồn </a:t>
            </a:r>
            <a:r>
              <a:rPr lang="vi-VN" sz="2000" dirty="0">
                <a:solidFill>
                  <a:srgbClr val="333333"/>
                </a:solidFill>
                <a:latin typeface="Times New Roman" panose="02020603050405020304" pitchFamily="18" charset="0"/>
                <a:cs typeface="Times New Roman" panose="02020603050405020304" pitchFamily="18" charset="0"/>
              </a:rPr>
              <a:t>nhiên như gió như </a:t>
            </a:r>
            <a:r>
              <a:rPr lang="vi-VN" sz="2000" dirty="0" smtClean="0">
                <a:solidFill>
                  <a:srgbClr val="333333"/>
                </a:solidFill>
                <a:latin typeface="Times New Roman" panose="02020603050405020304" pitchFamily="18" charset="0"/>
                <a:cs typeface="Times New Roman" panose="02020603050405020304" pitchFamily="18" charset="0"/>
              </a:rPr>
              <a:t>mây</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Tươi </a:t>
            </a:r>
            <a:r>
              <a:rPr lang="vi-VN" sz="2000" dirty="0">
                <a:solidFill>
                  <a:srgbClr val="333333"/>
                </a:solidFill>
                <a:latin typeface="Times New Roman" panose="02020603050405020304" pitchFamily="18" charset="0"/>
                <a:cs typeface="Times New Roman" panose="02020603050405020304" pitchFamily="18" charset="0"/>
              </a:rPr>
              <a:t>đẹp như bướm như hoa</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3: </a:t>
            </a:r>
            <a:r>
              <a:rPr lang="vi-VN" sz="2000" dirty="0" smtClean="0">
                <a:solidFill>
                  <a:srgbClr val="333333"/>
                </a:solidFill>
                <a:latin typeface="Times New Roman" panose="02020603050405020304" pitchFamily="18" charset="0"/>
                <a:cs typeface="Times New Roman" panose="02020603050405020304" pitchFamily="18" charset="0"/>
              </a:rPr>
              <a:t>Tình </a:t>
            </a:r>
            <a:r>
              <a:rPr lang="vi-VN" sz="2000" dirty="0">
                <a:solidFill>
                  <a:srgbClr val="333333"/>
                </a:solidFill>
                <a:latin typeface="Times New Roman" panose="02020603050405020304" pitchFamily="18" charset="0"/>
                <a:cs typeface="Times New Roman" panose="02020603050405020304" pitchFamily="18" charset="0"/>
              </a:rPr>
              <a:t>bạn chúng em đẹp </a:t>
            </a:r>
            <a:r>
              <a:rPr lang="vi-VN" sz="2000" dirty="0" smtClean="0">
                <a:solidFill>
                  <a:srgbClr val="333333"/>
                </a:solidFill>
                <a:latin typeface="Times New Roman" panose="02020603050405020304" pitchFamily="18" charset="0"/>
                <a:cs typeface="Times New Roman" panose="02020603050405020304" pitchFamily="18" charset="0"/>
              </a:rPr>
              <a:t>quá</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Gắn </a:t>
            </a:r>
            <a:r>
              <a:rPr lang="vi-VN" sz="2000" dirty="0">
                <a:solidFill>
                  <a:srgbClr val="333333"/>
                </a:solidFill>
                <a:latin typeface="Times New Roman" panose="02020603050405020304" pitchFamily="18" charset="0"/>
                <a:cs typeface="Times New Roman" panose="02020603050405020304" pitchFamily="18" charset="0"/>
              </a:rPr>
              <a:t>bó như cây với cành</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4: </a:t>
            </a:r>
            <a:r>
              <a:rPr lang="vi-VN" sz="2000" dirty="0" smtClean="0">
                <a:solidFill>
                  <a:srgbClr val="333333"/>
                </a:solidFill>
                <a:latin typeface="Times New Roman" panose="02020603050405020304" pitchFamily="18" charset="0"/>
                <a:cs typeface="Times New Roman" panose="02020603050405020304" pitchFamily="18" charset="0"/>
              </a:rPr>
              <a:t>Yêu </a:t>
            </a:r>
            <a:r>
              <a:rPr lang="vi-VN" sz="2000" dirty="0">
                <a:solidFill>
                  <a:srgbClr val="333333"/>
                </a:solidFill>
                <a:latin typeface="Times New Roman" panose="02020603050405020304" pitchFamily="18" charset="0"/>
                <a:cs typeface="Times New Roman" panose="02020603050405020304" pitchFamily="18" charset="0"/>
              </a:rPr>
              <a:t>mến nhau như đàn </a:t>
            </a:r>
            <a:r>
              <a:rPr lang="vi-VN" sz="2000" dirty="0" smtClean="0">
                <a:solidFill>
                  <a:srgbClr val="333333"/>
                </a:solidFill>
                <a:latin typeface="Times New Roman" panose="02020603050405020304" pitchFamily="18" charset="0"/>
                <a:cs typeface="Times New Roman" panose="02020603050405020304" pitchFamily="18" charset="0"/>
              </a:rPr>
              <a:t>chim</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Ríu </a:t>
            </a:r>
            <a:r>
              <a:rPr lang="vi-VN" sz="2000" dirty="0">
                <a:solidFill>
                  <a:srgbClr val="333333"/>
                </a:solidFill>
                <a:latin typeface="Times New Roman" panose="02020603050405020304" pitchFamily="18" charset="0"/>
                <a:cs typeface="Times New Roman" panose="02020603050405020304" pitchFamily="18" charset="0"/>
              </a:rPr>
              <a:t>rít muôn ngàn chuyện vui</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5: </a:t>
            </a:r>
            <a:r>
              <a:rPr lang="vi-VN" sz="2000" dirty="0" smtClean="0">
                <a:solidFill>
                  <a:srgbClr val="333333"/>
                </a:solidFill>
                <a:latin typeface="Times New Roman" panose="02020603050405020304" pitchFamily="18" charset="0"/>
                <a:cs typeface="Times New Roman" panose="02020603050405020304" pitchFamily="18" charset="0"/>
              </a:rPr>
              <a:t>Tình </a:t>
            </a:r>
            <a:r>
              <a:rPr lang="vi-VN" sz="2000" dirty="0">
                <a:solidFill>
                  <a:srgbClr val="333333"/>
                </a:solidFill>
                <a:latin typeface="Times New Roman" panose="02020603050405020304" pitchFamily="18" charset="0"/>
                <a:cs typeface="Times New Roman" panose="02020603050405020304" pitchFamily="18" charset="0"/>
              </a:rPr>
              <a:t>bạn tuổi </a:t>
            </a:r>
            <a:r>
              <a:rPr lang="vi-VN" sz="2000" dirty="0" smtClean="0">
                <a:solidFill>
                  <a:srgbClr val="333333"/>
                </a:solidFill>
                <a:latin typeface="Times New Roman" panose="02020603050405020304" pitchFamily="18" charset="0"/>
                <a:cs typeface="Times New Roman" panose="02020603050405020304" pitchFamily="18" charset="0"/>
              </a:rPr>
              <a:t>thơ</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Đẹp </a:t>
            </a:r>
            <a:r>
              <a:rPr lang="vi-VN" sz="2000" dirty="0">
                <a:solidFill>
                  <a:srgbClr val="333333"/>
                </a:solidFill>
                <a:latin typeface="Times New Roman" panose="02020603050405020304" pitchFamily="18" charset="0"/>
                <a:cs typeface="Times New Roman" panose="02020603050405020304" pitchFamily="18" charset="0"/>
              </a:rPr>
              <a:t>như </a:t>
            </a:r>
            <a:r>
              <a:rPr lang="vi-VN" sz="2000" dirty="0" smtClean="0">
                <a:solidFill>
                  <a:srgbClr val="333333"/>
                </a:solidFill>
                <a:latin typeface="Times New Roman" panose="02020603050405020304" pitchFamily="18" charset="0"/>
                <a:cs typeface="Times New Roman" panose="02020603050405020304" pitchFamily="18" charset="0"/>
              </a:rPr>
              <a:t>giấc </a:t>
            </a:r>
            <a:r>
              <a:rPr lang="vi-VN" sz="2000" dirty="0">
                <a:solidFill>
                  <a:srgbClr val="333333"/>
                </a:solidFill>
                <a:latin typeface="Times New Roman" panose="02020603050405020304" pitchFamily="18" charset="0"/>
                <a:cs typeface="Times New Roman" panose="02020603050405020304" pitchFamily="18" charset="0"/>
              </a:rPr>
              <a:t>mơ</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6: </a:t>
            </a:r>
            <a:r>
              <a:rPr lang="vi-VN" sz="2000" dirty="0" smtClean="0">
                <a:solidFill>
                  <a:srgbClr val="333333"/>
                </a:solidFill>
                <a:latin typeface="Times New Roman" panose="02020603050405020304" pitchFamily="18" charset="0"/>
                <a:cs typeface="Times New Roman" panose="02020603050405020304" pitchFamily="18" charset="0"/>
              </a:rPr>
              <a:t>Tình </a:t>
            </a:r>
            <a:r>
              <a:rPr lang="vi-VN" sz="2000" dirty="0">
                <a:solidFill>
                  <a:srgbClr val="333333"/>
                </a:solidFill>
                <a:latin typeface="Times New Roman" panose="02020603050405020304" pitchFamily="18" charset="0"/>
                <a:cs typeface="Times New Roman" panose="02020603050405020304" pitchFamily="18" charset="0"/>
              </a:rPr>
              <a:t>bạn tuổi </a:t>
            </a:r>
            <a:r>
              <a:rPr lang="vi-VN" sz="2000" dirty="0" smtClean="0">
                <a:solidFill>
                  <a:srgbClr val="333333"/>
                </a:solidFill>
                <a:latin typeface="Times New Roman" panose="02020603050405020304" pitchFamily="18" charset="0"/>
                <a:cs typeface="Times New Roman" panose="02020603050405020304" pitchFamily="18" charset="0"/>
              </a:rPr>
              <a:t>thơ</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Thắm </a:t>
            </a:r>
            <a:r>
              <a:rPr lang="vi-VN" sz="2000" dirty="0">
                <a:solidFill>
                  <a:srgbClr val="333333"/>
                </a:solidFill>
                <a:latin typeface="Times New Roman" panose="02020603050405020304" pitchFamily="18" charset="0"/>
                <a:cs typeface="Times New Roman" panose="02020603050405020304" pitchFamily="18" charset="0"/>
              </a:rPr>
              <a:t>hồng cuộc sống</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7: </a:t>
            </a:r>
            <a:r>
              <a:rPr lang="vi-VN" sz="2000" dirty="0" smtClean="0">
                <a:solidFill>
                  <a:srgbClr val="333333"/>
                </a:solidFill>
                <a:latin typeface="Times New Roman" panose="02020603050405020304" pitchFamily="18" charset="0"/>
                <a:cs typeface="Times New Roman" panose="02020603050405020304" pitchFamily="18" charset="0"/>
              </a:rPr>
              <a:t>Mai </a:t>
            </a:r>
            <a:r>
              <a:rPr lang="vi-VN" sz="2000" dirty="0">
                <a:solidFill>
                  <a:srgbClr val="333333"/>
                </a:solidFill>
                <a:latin typeface="Times New Roman" panose="02020603050405020304" pitchFamily="18" charset="0"/>
                <a:cs typeface="Times New Roman" panose="02020603050405020304" pitchFamily="18" charset="0"/>
              </a:rPr>
              <a:t>đây chúng em lớn </a:t>
            </a:r>
            <a:r>
              <a:rPr lang="vi-VN" sz="2000" dirty="0" smtClean="0">
                <a:solidFill>
                  <a:srgbClr val="333333"/>
                </a:solidFill>
                <a:latin typeface="Times New Roman" panose="02020603050405020304" pitchFamily="18" charset="0"/>
                <a:cs typeface="Times New Roman" panose="02020603050405020304" pitchFamily="18" charset="0"/>
              </a:rPr>
              <a:t>lên</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Dù </a:t>
            </a:r>
            <a:r>
              <a:rPr lang="vi-VN" sz="2000" dirty="0">
                <a:solidFill>
                  <a:srgbClr val="333333"/>
                </a:solidFill>
                <a:latin typeface="Times New Roman" panose="02020603050405020304" pitchFamily="18" charset="0"/>
                <a:cs typeface="Times New Roman" panose="02020603050405020304" pitchFamily="18" charset="0"/>
              </a:rPr>
              <a:t>cách xa nhau bốn phương</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smtClean="0">
                <a:latin typeface="Times New Roman" panose="02020603050405020304" pitchFamily="18" charset="0"/>
                <a:cs typeface="Times New Roman" panose="02020603050405020304" pitchFamily="18" charset="0"/>
              </a:rPr>
              <a:t>Câu 8: </a:t>
            </a:r>
            <a:r>
              <a:rPr lang="vi-VN" sz="2000" dirty="0" smtClean="0">
                <a:solidFill>
                  <a:srgbClr val="333333"/>
                </a:solidFill>
                <a:latin typeface="Times New Roman" panose="02020603050405020304" pitchFamily="18" charset="0"/>
                <a:cs typeface="Times New Roman" panose="02020603050405020304" pitchFamily="18" charset="0"/>
              </a:rPr>
              <a:t>Lòng </a:t>
            </a:r>
            <a:r>
              <a:rPr lang="vi-VN" sz="2000" dirty="0">
                <a:solidFill>
                  <a:srgbClr val="333333"/>
                </a:solidFill>
                <a:latin typeface="Times New Roman" panose="02020603050405020304" pitchFamily="18" charset="0"/>
                <a:cs typeface="Times New Roman" panose="02020603050405020304" pitchFamily="18" charset="0"/>
              </a:rPr>
              <a:t>em vẫn luôn nhớ </a:t>
            </a:r>
            <a:r>
              <a:rPr lang="vi-VN" sz="2000" dirty="0" smtClean="0">
                <a:solidFill>
                  <a:srgbClr val="333333"/>
                </a:solidFill>
                <a:latin typeface="Times New Roman" panose="02020603050405020304" pitchFamily="18" charset="0"/>
                <a:cs typeface="Times New Roman" panose="02020603050405020304" pitchFamily="18" charset="0"/>
              </a:rPr>
              <a:t>hoài</a:t>
            </a:r>
            <a:r>
              <a:rPr lang="vi-VN" sz="2000" dirty="0" smtClean="0">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Bao </a:t>
            </a:r>
            <a:r>
              <a:rPr lang="vi-VN" sz="2000" dirty="0">
                <a:solidFill>
                  <a:srgbClr val="333333"/>
                </a:solidFill>
                <a:latin typeface="Times New Roman" panose="02020603050405020304" pitchFamily="18" charset="0"/>
                <a:cs typeface="Times New Roman" panose="02020603050405020304" pitchFamily="18" charset="0"/>
              </a:rPr>
              <a:t>kỹ niệm đẹp tình bạn tuổi thơ</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84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8347" y="1391411"/>
            <a:ext cx="8635727" cy="1162218"/>
          </a:xfrm>
          <a:prstGeom prst="rect">
            <a:avLst/>
          </a:prstGeom>
        </p:spPr>
      </p:pic>
      <p:sp>
        <p:nvSpPr>
          <p:cNvPr id="9" name="Rectangle 8"/>
          <p:cNvSpPr/>
          <p:nvPr/>
        </p:nvSpPr>
        <p:spPr>
          <a:xfrm>
            <a:off x="9329588" y="0"/>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1845930" y="171091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1726674" y="3394689"/>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8783" y="3249784"/>
            <a:ext cx="8653217" cy="990286"/>
          </a:xfrm>
          <a:prstGeom prst="rect">
            <a:avLst/>
          </a:prstGeom>
        </p:spPr>
      </p:pic>
      <p:pic>
        <p:nvPicPr>
          <p:cNvPr id="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993951" y="1758776"/>
            <a:ext cx="609600" cy="609600"/>
          </a:xfrm>
          <a:prstGeom prst="rect">
            <a:avLst/>
          </a:prstGeom>
        </p:spPr>
      </p:pic>
      <p:pic>
        <p:nvPicPr>
          <p:cNvPr id="5" name="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958747" y="3394689"/>
            <a:ext cx="609600" cy="609600"/>
          </a:xfrm>
          <a:prstGeom prst="rect">
            <a:avLst/>
          </a:prstGeom>
        </p:spPr>
      </p:pic>
    </p:spTree>
    <p:extLst>
      <p:ext uri="{BB962C8B-B14F-4D97-AF65-F5344CB8AC3E}">
        <p14:creationId xmlns:p14="http://schemas.microsoft.com/office/powerpoint/2010/main" val="4016416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944"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audio>
              <p:cMediaNode vol="80000">
                <p:cTn id="29" fill="hold" display="0">
                  <p:stCondLst>
                    <p:cond delay="indefinite"/>
                  </p:stCondLst>
                  <p:endCondLst>
                    <p:cond evt="onStopAudio" delay="0">
                      <p:tgtEl>
                        <p:sldTgt/>
                      </p:tgtEl>
                    </p:cond>
                  </p:endCondLst>
                </p:cTn>
                <p:tgtEl>
                  <p:spTgt spid="5"/>
                </p:tgtEl>
              </p:cMediaNode>
            </p:audio>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13" name="Rectangle 12"/>
          <p:cNvSpPr/>
          <p:nvPr/>
        </p:nvSpPr>
        <p:spPr>
          <a:xfrm>
            <a:off x="9110547" y="0"/>
            <a:ext cx="141256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1854" y="1388560"/>
            <a:ext cx="9720146" cy="2547819"/>
          </a:xfrm>
          <a:prstGeom prst="rect">
            <a:avLst/>
          </a:prstGeom>
        </p:spPr>
      </p:pic>
      <p:pic>
        <p:nvPicPr>
          <p:cNvPr id="3"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91250" y="4386504"/>
            <a:ext cx="609600" cy="609600"/>
          </a:xfrm>
          <a:prstGeom prst="rect">
            <a:avLst/>
          </a:prstGeom>
        </p:spPr>
      </p:pic>
    </p:spTree>
    <p:extLst>
      <p:ext uri="{BB962C8B-B14F-4D97-AF65-F5344CB8AC3E}">
        <p14:creationId xmlns:p14="http://schemas.microsoft.com/office/powerpoint/2010/main" val="116287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0" y="-1"/>
            <a:ext cx="12192000" cy="6862721"/>
          </a:xfr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3951" y="4479164"/>
            <a:ext cx="2012948" cy="2378836"/>
          </a:xfrm>
          <a:prstGeom prst="rect">
            <a:avLst/>
          </a:prstGeom>
        </p:spPr>
      </p:pic>
      <p:sp>
        <p:nvSpPr>
          <p:cNvPr id="7" name="Rectangle 6"/>
          <p:cNvSpPr/>
          <p:nvPr/>
        </p:nvSpPr>
        <p:spPr>
          <a:xfrm>
            <a:off x="1845930" y="171091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845929" y="3302430"/>
            <a:ext cx="1031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8088" y="1563074"/>
            <a:ext cx="8363912" cy="1035205"/>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5821" y="3158137"/>
            <a:ext cx="8376179" cy="1003217"/>
          </a:xfrm>
          <a:prstGeom prst="rect">
            <a:avLst/>
          </a:prstGeom>
        </p:spPr>
      </p:pic>
      <p:pic>
        <p:nvPicPr>
          <p:cNvPr id="4"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47734" y="1710910"/>
            <a:ext cx="609600" cy="609600"/>
          </a:xfrm>
          <a:prstGeom prst="rect">
            <a:avLst/>
          </a:prstGeom>
        </p:spPr>
      </p:pic>
      <p:pic>
        <p:nvPicPr>
          <p:cNvPr id="10"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993951" y="3301654"/>
            <a:ext cx="609600" cy="609600"/>
          </a:xfrm>
          <a:prstGeom prst="rect">
            <a:avLst/>
          </a:prstGeom>
        </p:spPr>
      </p:pic>
    </p:spTree>
    <p:extLst>
      <p:ext uri="{BB962C8B-B14F-4D97-AF65-F5344CB8AC3E}">
        <p14:creationId xmlns:p14="http://schemas.microsoft.com/office/powerpoint/2010/main" val="148706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3420</TotalTime>
  <Words>309</Words>
  <Application>Microsoft Office PowerPoint</Application>
  <PresentationFormat>Widescreen</PresentationFormat>
  <Paragraphs>39</Paragraphs>
  <Slides>23</Slides>
  <Notes>1</Notes>
  <HiddenSlides>0</HiddenSlides>
  <MMClips>22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#9Slide05 Dancing Script</vt:lpstr>
      <vt:lpstr>Arial</vt:lpstr>
      <vt:lpstr>Calibri</vt:lpstr>
      <vt:lpstr>Tahoma</vt:lpstr>
      <vt:lpstr>Times New Roman</vt:lpstr>
      <vt:lpstr>Wingdings</vt:lpstr>
      <vt:lpstr>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194</cp:revision>
  <dcterms:created xsi:type="dcterms:W3CDTF">2022-07-19T08:03:09Z</dcterms:created>
  <dcterms:modified xsi:type="dcterms:W3CDTF">2024-03-01T02:33:44Z</dcterms:modified>
</cp:coreProperties>
</file>