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72" r:id="rId2"/>
    <p:sldId id="273" r:id="rId3"/>
    <p:sldId id="275" r:id="rId4"/>
    <p:sldId id="276" r:id="rId5"/>
    <p:sldId id="27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A690F-2BD3-4042-96D0-D30E1C730FC2}" type="datetimeFigureOut">
              <a:rPr lang="en-US" smtClean="0"/>
              <a:t>12/15/2024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7F099-5104-4576-ADAB-EE503A2FB936}" type="slidenum">
              <a:rPr lang="en-US" smtClean="0"/>
              <a:t>‹#›</a:t>
            </a:fld>
            <a:endParaRPr lang="en-US"/>
          </a:p>
        </p:txBody>
      </p:sp>
    </p:spTree>
    <p:extLst>
      <p:ext uri="{BB962C8B-B14F-4D97-AF65-F5344CB8AC3E}">
        <p14:creationId xmlns:p14="http://schemas.microsoft.com/office/powerpoint/2010/main" val="371235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700B0F-5FB0-4FDF-98BC-88B4290C1657}"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86EF2-1F50-42A4-A71D-FFFD0DF539A9}" type="slidenum">
              <a:rPr lang="en-US" smtClean="0"/>
              <a:t>‹#›</a:t>
            </a:fld>
            <a:endParaRPr lang="en-US"/>
          </a:p>
        </p:txBody>
      </p:sp>
    </p:spTree>
    <p:extLst>
      <p:ext uri="{BB962C8B-B14F-4D97-AF65-F5344CB8AC3E}">
        <p14:creationId xmlns:p14="http://schemas.microsoft.com/office/powerpoint/2010/main" val="138831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700B0F-5FB0-4FDF-98BC-88B4290C1657}"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86EF2-1F50-42A4-A71D-FFFD0DF539A9}" type="slidenum">
              <a:rPr lang="en-US" smtClean="0"/>
              <a:t>‹#›</a:t>
            </a:fld>
            <a:endParaRPr lang="en-US"/>
          </a:p>
        </p:txBody>
      </p:sp>
    </p:spTree>
    <p:extLst>
      <p:ext uri="{BB962C8B-B14F-4D97-AF65-F5344CB8AC3E}">
        <p14:creationId xmlns:p14="http://schemas.microsoft.com/office/powerpoint/2010/main" val="270529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700B0F-5FB0-4FDF-98BC-88B4290C1657}"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86EF2-1F50-42A4-A71D-FFFD0DF539A9}" type="slidenum">
              <a:rPr lang="en-US" smtClean="0"/>
              <a:t>‹#›</a:t>
            </a:fld>
            <a:endParaRPr lang="en-US"/>
          </a:p>
        </p:txBody>
      </p:sp>
    </p:spTree>
    <p:extLst>
      <p:ext uri="{BB962C8B-B14F-4D97-AF65-F5344CB8AC3E}">
        <p14:creationId xmlns:p14="http://schemas.microsoft.com/office/powerpoint/2010/main" val="312160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700B0F-5FB0-4FDF-98BC-88B4290C1657}"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86EF2-1F50-42A4-A71D-FFFD0DF539A9}" type="slidenum">
              <a:rPr lang="en-US" smtClean="0"/>
              <a:t>‹#›</a:t>
            </a:fld>
            <a:endParaRPr lang="en-US"/>
          </a:p>
        </p:txBody>
      </p:sp>
    </p:spTree>
    <p:extLst>
      <p:ext uri="{BB962C8B-B14F-4D97-AF65-F5344CB8AC3E}">
        <p14:creationId xmlns:p14="http://schemas.microsoft.com/office/powerpoint/2010/main" val="325212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700B0F-5FB0-4FDF-98BC-88B4290C1657}"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86EF2-1F50-42A4-A71D-FFFD0DF539A9}" type="slidenum">
              <a:rPr lang="en-US" smtClean="0"/>
              <a:t>‹#›</a:t>
            </a:fld>
            <a:endParaRPr lang="en-US"/>
          </a:p>
        </p:txBody>
      </p:sp>
    </p:spTree>
    <p:extLst>
      <p:ext uri="{BB962C8B-B14F-4D97-AF65-F5344CB8AC3E}">
        <p14:creationId xmlns:p14="http://schemas.microsoft.com/office/powerpoint/2010/main" val="289914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700B0F-5FB0-4FDF-98BC-88B4290C1657}"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86EF2-1F50-42A4-A71D-FFFD0DF539A9}" type="slidenum">
              <a:rPr lang="en-US" smtClean="0"/>
              <a:t>‹#›</a:t>
            </a:fld>
            <a:endParaRPr lang="en-US"/>
          </a:p>
        </p:txBody>
      </p:sp>
    </p:spTree>
    <p:extLst>
      <p:ext uri="{BB962C8B-B14F-4D97-AF65-F5344CB8AC3E}">
        <p14:creationId xmlns:p14="http://schemas.microsoft.com/office/powerpoint/2010/main" val="260302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700B0F-5FB0-4FDF-98BC-88B4290C1657}" type="datetimeFigureOut">
              <a:rPr lang="en-US" smtClean="0"/>
              <a:t>12/15/2024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86EF2-1F50-42A4-A71D-FFFD0DF539A9}" type="slidenum">
              <a:rPr lang="en-US" smtClean="0"/>
              <a:t>‹#›</a:t>
            </a:fld>
            <a:endParaRPr lang="en-US"/>
          </a:p>
        </p:txBody>
      </p:sp>
    </p:spTree>
    <p:extLst>
      <p:ext uri="{BB962C8B-B14F-4D97-AF65-F5344CB8AC3E}">
        <p14:creationId xmlns:p14="http://schemas.microsoft.com/office/powerpoint/2010/main" val="1519236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700B0F-5FB0-4FDF-98BC-88B4290C1657}" type="datetimeFigureOut">
              <a:rPr lang="en-US" smtClean="0"/>
              <a:t>12/15/2024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86EF2-1F50-42A4-A71D-FFFD0DF539A9}" type="slidenum">
              <a:rPr lang="en-US" smtClean="0"/>
              <a:t>‹#›</a:t>
            </a:fld>
            <a:endParaRPr lang="en-US"/>
          </a:p>
        </p:txBody>
      </p:sp>
    </p:spTree>
    <p:extLst>
      <p:ext uri="{BB962C8B-B14F-4D97-AF65-F5344CB8AC3E}">
        <p14:creationId xmlns:p14="http://schemas.microsoft.com/office/powerpoint/2010/main" val="1109199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00B0F-5FB0-4FDF-98BC-88B4290C1657}" type="datetimeFigureOut">
              <a:rPr lang="en-US" smtClean="0"/>
              <a:t>12/15/2024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86EF2-1F50-42A4-A71D-FFFD0DF539A9}" type="slidenum">
              <a:rPr lang="en-US" smtClean="0"/>
              <a:t>‹#›</a:t>
            </a:fld>
            <a:endParaRPr lang="en-US"/>
          </a:p>
        </p:txBody>
      </p:sp>
    </p:spTree>
    <p:extLst>
      <p:ext uri="{BB962C8B-B14F-4D97-AF65-F5344CB8AC3E}">
        <p14:creationId xmlns:p14="http://schemas.microsoft.com/office/powerpoint/2010/main" val="33244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700B0F-5FB0-4FDF-98BC-88B4290C1657}"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86EF2-1F50-42A4-A71D-FFFD0DF539A9}" type="slidenum">
              <a:rPr lang="en-US" smtClean="0"/>
              <a:t>‹#›</a:t>
            </a:fld>
            <a:endParaRPr lang="en-US"/>
          </a:p>
        </p:txBody>
      </p:sp>
    </p:spTree>
    <p:extLst>
      <p:ext uri="{BB962C8B-B14F-4D97-AF65-F5344CB8AC3E}">
        <p14:creationId xmlns:p14="http://schemas.microsoft.com/office/powerpoint/2010/main" val="53844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700B0F-5FB0-4FDF-98BC-88B4290C1657}"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86EF2-1F50-42A4-A71D-FFFD0DF539A9}" type="slidenum">
              <a:rPr lang="en-US" smtClean="0"/>
              <a:t>‹#›</a:t>
            </a:fld>
            <a:endParaRPr lang="en-US"/>
          </a:p>
        </p:txBody>
      </p:sp>
    </p:spTree>
    <p:extLst>
      <p:ext uri="{BB962C8B-B14F-4D97-AF65-F5344CB8AC3E}">
        <p14:creationId xmlns:p14="http://schemas.microsoft.com/office/powerpoint/2010/main" val="26850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00B0F-5FB0-4FDF-98BC-88B4290C1657}" type="datetimeFigureOut">
              <a:rPr lang="en-US" smtClean="0"/>
              <a:t>12/15/2024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86EF2-1F50-42A4-A71D-FFFD0DF539A9}" type="slidenum">
              <a:rPr lang="en-US" smtClean="0"/>
              <a:t>‹#›</a:t>
            </a:fld>
            <a:endParaRPr lang="en-US"/>
          </a:p>
        </p:txBody>
      </p:sp>
    </p:spTree>
    <p:extLst>
      <p:ext uri="{BB962C8B-B14F-4D97-AF65-F5344CB8AC3E}">
        <p14:creationId xmlns:p14="http://schemas.microsoft.com/office/powerpoint/2010/main" val="3981570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428604"/>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6" name="TextBox 5"/>
          <p:cNvSpPr txBox="1"/>
          <p:nvPr/>
        </p:nvSpPr>
        <p:spPr>
          <a:xfrm>
            <a:off x="1514275" y="8656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bậc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chạm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mây</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pic>
        <p:nvPicPr>
          <p:cNvPr id="8" name="Picture 4" descr="Đọc: Những bậc đá chạm mây trang 114, 115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l="56575" t="9564" r="1"/>
          <a:stretch/>
        </p:blipFill>
        <p:spPr bwMode="auto">
          <a:xfrm>
            <a:off x="0" y="1388852"/>
            <a:ext cx="6155140" cy="5469148"/>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2" descr="Đọc: Những bậc đá chạm mây trang 114, 11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388" r="43750"/>
          <a:stretch/>
        </p:blipFill>
        <p:spPr bwMode="auto">
          <a:xfrm>
            <a:off x="6038922" y="1393721"/>
            <a:ext cx="5993142" cy="54642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5BAB9D15-3119-9DDB-8018-27EB2A4DDA14}"/>
              </a:ext>
            </a:extLst>
          </p:cNvPr>
          <p:cNvSpPr txBox="1"/>
          <p:nvPr/>
        </p:nvSpPr>
        <p:spPr>
          <a:xfrm>
            <a:off x="1304297" y="-57149"/>
            <a:ext cx="9144000" cy="646331"/>
          </a:xfrm>
          <a:prstGeom prst="rect">
            <a:avLst/>
          </a:prstGeom>
          <a:noFill/>
        </p:spPr>
        <p:txBody>
          <a:bodyPr wrap="square" lIns="91438" tIns="45720" rIns="91438" bIns="45720" rtlCol="0">
            <a:spAutoFit/>
          </a:bodyPr>
          <a:lstStyle/>
          <a:p>
            <a:pPr algn="ctr"/>
            <a:r>
              <a:rPr lang="en-US" sz="3600" b="1" dirty="0" err="1">
                <a:solidFill>
                  <a:srgbClr val="0000CC"/>
                </a:solidFill>
                <a:latin typeface="Times New Roman" pitchFamily="18" charset="0"/>
                <a:cs typeface="Times New Roman" pitchFamily="18" charset="0"/>
              </a:rPr>
              <a:t>Thứ</a:t>
            </a:r>
            <a:r>
              <a:rPr lang="en-US" sz="3600" b="1" dirty="0">
                <a:solidFill>
                  <a:srgbClr val="0000CC"/>
                </a:solidFill>
                <a:latin typeface="Times New Roman" pitchFamily="18" charset="0"/>
                <a:cs typeface="Times New Roman" pitchFamily="18" charset="0"/>
              </a:rPr>
              <a:t>  Hai </a:t>
            </a:r>
            <a:r>
              <a:rPr lang="en-US" sz="3600" b="1" err="1">
                <a:solidFill>
                  <a:srgbClr val="0000CC"/>
                </a:solidFill>
                <a:latin typeface="Times New Roman" pitchFamily="18" charset="0"/>
                <a:cs typeface="Times New Roman" pitchFamily="18" charset="0"/>
              </a:rPr>
              <a:t>ngày</a:t>
            </a:r>
            <a:r>
              <a:rPr lang="en-US"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16 </a:t>
            </a:r>
            <a:r>
              <a:rPr lang="en-US" sz="3600" b="1" dirty="0" err="1">
                <a:solidFill>
                  <a:srgbClr val="0000CC"/>
                </a:solidFill>
                <a:latin typeface="Times New Roman" pitchFamily="18" charset="0"/>
                <a:cs typeface="Times New Roman" pitchFamily="18" charset="0"/>
              </a:rPr>
              <a:t>tháng</a:t>
            </a:r>
            <a:r>
              <a:rPr lang="en-US" sz="3600" b="1" dirty="0">
                <a:solidFill>
                  <a:srgbClr val="0000CC"/>
                </a:solidFill>
                <a:latin typeface="Times New Roman" pitchFamily="18" charset="0"/>
                <a:cs typeface="Times New Roman" pitchFamily="18" charset="0"/>
              </a:rPr>
              <a:t> 12 </a:t>
            </a:r>
            <a:r>
              <a:rPr lang="en-US" sz="3600" b="1" dirty="0" err="1">
                <a:solidFill>
                  <a:srgbClr val="0000CC"/>
                </a:solidFill>
                <a:latin typeface="Times New Roman" pitchFamily="18" charset="0"/>
                <a:cs typeface="Times New Roman" pitchFamily="18" charset="0"/>
              </a:rPr>
              <a:t>năm</a:t>
            </a:r>
            <a:r>
              <a:rPr lang="en-US" sz="3600" b="1" dirty="0">
                <a:solidFill>
                  <a:srgbClr val="0000CC"/>
                </a:solidFill>
                <a:latin typeface="Times New Roman" pitchFamily="18" charset="0"/>
                <a:cs typeface="Times New Roman" pitchFamily="18" charset="0"/>
              </a:rPr>
              <a:t> 2024</a:t>
            </a:r>
            <a:endParaRPr lang="vi-VN"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1438954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214422"/>
            <a:ext cx="2786050" cy="523220"/>
          </a:xfrm>
          <a:prstGeom prst="rect">
            <a:avLst/>
          </a:prstGeom>
          <a:noFill/>
        </p:spPr>
        <p:txBody>
          <a:bodyPr wrap="square" lIns="91438" tIns="45720" rIns="91438" bIns="45720"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r>
              <a:rPr lang="en-US" sz="2800" b="1" dirty="0">
                <a:solidFill>
                  <a:srgbClr val="0000FF"/>
                </a:solidFill>
                <a:latin typeface="Times New Roman" pitchFamily="18" charset="0"/>
                <a:cs typeface="Times New Roman" pitchFamily="18" charset="0"/>
              </a:rPr>
              <a:t>.</a:t>
            </a:r>
            <a:endParaRPr lang="vi-VN" sz="2800" b="1" dirty="0">
              <a:solidFill>
                <a:srgbClr val="0000FF"/>
              </a:solidFill>
              <a:latin typeface="Times New Roman" pitchFamily="18" charset="0"/>
              <a:cs typeface="Times New Roman" pitchFamily="18" charset="0"/>
            </a:endParaRPr>
          </a:p>
        </p:txBody>
      </p:sp>
      <p:sp>
        <p:nvSpPr>
          <p:cNvPr id="9" name="TextBox 8"/>
          <p:cNvSpPr txBox="1"/>
          <p:nvPr/>
        </p:nvSpPr>
        <p:spPr>
          <a:xfrm>
            <a:off x="-93628" y="3337229"/>
            <a:ext cx="3528793"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câu</a:t>
            </a:r>
            <a:r>
              <a:rPr lang="en-US" sz="2800" b="1" dirty="0">
                <a:solidFill>
                  <a:srgbClr val="008000"/>
                </a:solidFill>
                <a:latin typeface="Times New Roman" pitchFamily="18" charset="0"/>
                <a:ea typeface="Tahoma" panose="020B0604030504040204" pitchFamily="34" charset="0"/>
                <a:cs typeface="Times New Roman" pitchFamily="18" charset="0"/>
              </a:rPr>
              <a:t>: </a:t>
            </a:r>
          </a:p>
        </p:txBody>
      </p:sp>
      <p:sp>
        <p:nvSpPr>
          <p:cNvPr id="10" name="TextBox 9"/>
          <p:cNvSpPr txBox="1"/>
          <p:nvPr/>
        </p:nvSpPr>
        <p:spPr>
          <a:xfrm>
            <a:off x="-93626" y="1825880"/>
            <a:ext cx="6649469"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đúng</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từ</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ngữ</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khó</a:t>
            </a:r>
            <a:r>
              <a:rPr lang="en-US" sz="2800" b="1" dirty="0">
                <a:solidFill>
                  <a:srgbClr val="008000"/>
                </a:solidFill>
                <a:latin typeface="Times New Roman" pitchFamily="18" charset="0"/>
                <a:ea typeface="Tahoma" panose="020B0604030504040204" pitchFamily="34" charset="0"/>
                <a:cs typeface="Times New Roman" pitchFamily="18" charset="0"/>
              </a:rPr>
              <a:t>: </a:t>
            </a:r>
            <a:endParaRPr lang="en-US" sz="2800" b="1" dirty="0">
              <a:solidFill>
                <a:srgbClr val="008000"/>
              </a:solidFill>
              <a:latin typeface="Times New Roman" pitchFamily="18" charset="0"/>
              <a:cs typeface="Times New Roman" pitchFamily="18" charset="0"/>
            </a:endParaRPr>
          </a:p>
        </p:txBody>
      </p:sp>
      <p:sp>
        <p:nvSpPr>
          <p:cNvPr id="26" name="Rectangle 25"/>
          <p:cNvSpPr/>
          <p:nvPr/>
        </p:nvSpPr>
        <p:spPr>
          <a:xfrm>
            <a:off x="549083" y="2376981"/>
            <a:ext cx="9809568" cy="553357"/>
          </a:xfrm>
          <a:prstGeom prst="rect">
            <a:avLst/>
          </a:prstGeom>
        </p:spPr>
        <p:txBody>
          <a:bodyPr wrap="square">
            <a:spAutoFit/>
          </a:bodyPr>
          <a:lstStyle/>
          <a:p>
            <a:r>
              <a:rPr lang="en-US" sz="2996" b="1" i="1" dirty="0">
                <a:solidFill>
                  <a:srgbClr val="C00000"/>
                </a:solidFill>
                <a:latin typeface="Times New Roman" pitchFamily="18" charset="0"/>
                <a:cs typeface="Times New Roman" pitchFamily="18" charset="0"/>
              </a:rPr>
              <a:t>- </a:t>
            </a:r>
            <a:r>
              <a:rPr lang="en-US" sz="2996" b="1" i="1" dirty="0" err="1">
                <a:solidFill>
                  <a:srgbClr val="0000CC"/>
                </a:solidFill>
                <a:latin typeface="Times New Roman" pitchFamily="18" charset="0"/>
                <a:cs typeface="Times New Roman" pitchFamily="18" charset="0"/>
              </a:rPr>
              <a:t>c</a:t>
            </a:r>
            <a:r>
              <a:rPr lang="en-US" sz="2996" b="1" i="1" dirty="0" err="1">
                <a:solidFill>
                  <a:srgbClr val="FF0000"/>
                </a:solidFill>
                <a:latin typeface="Times New Roman" pitchFamily="18" charset="0"/>
                <a:cs typeface="Times New Roman" pitchFamily="18" charset="0"/>
              </a:rPr>
              <a:t>uốn</a:t>
            </a:r>
            <a:r>
              <a:rPr lang="en-US" sz="2996" b="1" i="1" dirty="0">
                <a:solidFill>
                  <a:srgbClr val="0000CC"/>
                </a:solidFill>
                <a:latin typeface="Times New Roman" pitchFamily="18" charset="0"/>
                <a:cs typeface="Times New Roman" pitchFamily="18" charset="0"/>
              </a:rPr>
              <a:t> </a:t>
            </a:r>
            <a:r>
              <a:rPr lang="en-US" sz="2996" b="1" i="1" dirty="0" err="1">
                <a:solidFill>
                  <a:srgbClr val="0000CC"/>
                </a:solidFill>
                <a:latin typeface="Times New Roman" pitchFamily="18" charset="0"/>
                <a:cs typeface="Times New Roman" pitchFamily="18" charset="0"/>
              </a:rPr>
              <a:t>phăng</a:t>
            </a:r>
            <a:r>
              <a:rPr lang="en-US" sz="2996" b="1" i="1" dirty="0">
                <a:solidFill>
                  <a:srgbClr val="0000CC"/>
                </a:solidFill>
                <a:latin typeface="Times New Roman" pitchFamily="18" charset="0"/>
                <a:cs typeface="Times New Roman" pitchFamily="18" charset="0"/>
              </a:rPr>
              <a:t>,</a:t>
            </a:r>
            <a:r>
              <a:rPr lang="en-US" sz="2996" b="1" i="1" dirty="0">
                <a:solidFill>
                  <a:srgbClr val="0000FF"/>
                </a:solidFill>
                <a:latin typeface="Times New Roman" pitchFamily="18" charset="0"/>
                <a:cs typeface="Times New Roman" pitchFamily="18" charset="0"/>
              </a:rPr>
              <a:t> </a:t>
            </a:r>
            <a:r>
              <a:rPr lang="en-US" sz="2996" b="1" i="1" dirty="0" err="1">
                <a:solidFill>
                  <a:srgbClr val="0000FF"/>
                </a:solidFill>
                <a:latin typeface="Times New Roman" pitchFamily="18" charset="0"/>
                <a:cs typeface="Times New Roman" pitchFamily="18" charset="0"/>
              </a:rPr>
              <a:t>th</a:t>
            </a:r>
            <a:r>
              <a:rPr lang="en-US" sz="2996" b="1" i="1" dirty="0" err="1">
                <a:solidFill>
                  <a:srgbClr val="FF0000"/>
                </a:solidFill>
                <a:latin typeface="Times New Roman" pitchFamily="18" charset="0"/>
                <a:cs typeface="Times New Roman" pitchFamily="18" charset="0"/>
              </a:rPr>
              <a:t>uyền</a:t>
            </a:r>
            <a:r>
              <a:rPr lang="en-US" sz="2996" b="1" i="1" dirty="0">
                <a:solidFill>
                  <a:srgbClr val="0000CC"/>
                </a:solidFill>
                <a:latin typeface="Times New Roman" pitchFamily="18" charset="0"/>
                <a:cs typeface="Times New Roman" pitchFamily="18" charset="0"/>
              </a:rPr>
              <a:t> </a:t>
            </a:r>
            <a:r>
              <a:rPr lang="en-US" sz="2996" b="1" i="1" dirty="0" err="1">
                <a:solidFill>
                  <a:srgbClr val="0000CC"/>
                </a:solidFill>
                <a:latin typeface="Times New Roman" pitchFamily="18" charset="0"/>
                <a:cs typeface="Times New Roman" pitchFamily="18" charset="0"/>
              </a:rPr>
              <a:t>bè</a:t>
            </a:r>
            <a:r>
              <a:rPr lang="en-US" sz="2996" b="1" i="1" dirty="0">
                <a:solidFill>
                  <a:srgbClr val="0000CC"/>
                </a:solidFill>
                <a:latin typeface="Times New Roman" pitchFamily="18" charset="0"/>
                <a:cs typeface="Times New Roman" pitchFamily="18" charset="0"/>
              </a:rPr>
              <a:t>,</a:t>
            </a:r>
            <a:r>
              <a:rPr lang="en-US" sz="2996" b="1" i="1" dirty="0">
                <a:solidFill>
                  <a:srgbClr val="FF0000"/>
                </a:solidFill>
                <a:latin typeface="Times New Roman" pitchFamily="18" charset="0"/>
                <a:cs typeface="Times New Roman" pitchFamily="18" charset="0"/>
              </a:rPr>
              <a:t> </a:t>
            </a:r>
            <a:r>
              <a:rPr lang="en-US" sz="2996" b="1" i="1" dirty="0" err="1">
                <a:solidFill>
                  <a:srgbClr val="FF0000"/>
                </a:solidFill>
                <a:latin typeface="Times New Roman" pitchFamily="18" charset="0"/>
                <a:cs typeface="Times New Roman" pitchFamily="18" charset="0"/>
              </a:rPr>
              <a:t>ch</a:t>
            </a:r>
            <a:r>
              <a:rPr lang="en-US" sz="2996" b="1" i="1" dirty="0" err="1">
                <a:solidFill>
                  <a:srgbClr val="0000FF"/>
                </a:solidFill>
                <a:latin typeface="Times New Roman" pitchFamily="18" charset="0"/>
                <a:cs typeface="Times New Roman" pitchFamily="18" charset="0"/>
              </a:rPr>
              <a:t>ài</a:t>
            </a:r>
            <a:r>
              <a:rPr lang="en-US" sz="2996" b="1" i="1" dirty="0">
                <a:solidFill>
                  <a:srgbClr val="0000FF"/>
                </a:solidFill>
                <a:latin typeface="Times New Roman" pitchFamily="18" charset="0"/>
                <a:cs typeface="Times New Roman" pitchFamily="18" charset="0"/>
              </a:rPr>
              <a:t> </a:t>
            </a:r>
            <a:r>
              <a:rPr lang="en-US" sz="2996" b="1" i="1" dirty="0" err="1">
                <a:solidFill>
                  <a:srgbClr val="FF0000"/>
                </a:solidFill>
                <a:latin typeface="Times New Roman" pitchFamily="18" charset="0"/>
                <a:cs typeface="Times New Roman" pitchFamily="18" charset="0"/>
              </a:rPr>
              <a:t>l</a:t>
            </a:r>
            <a:r>
              <a:rPr lang="en-US" sz="2996" b="1" i="1" dirty="0" err="1">
                <a:solidFill>
                  <a:srgbClr val="0000FF"/>
                </a:solidFill>
                <a:latin typeface="Times New Roman" pitchFamily="18" charset="0"/>
                <a:cs typeface="Times New Roman" pitchFamily="18" charset="0"/>
              </a:rPr>
              <a:t>ưới</a:t>
            </a:r>
            <a:r>
              <a:rPr lang="en-US" sz="2996" b="1" i="1" dirty="0">
                <a:solidFill>
                  <a:srgbClr val="0000CC"/>
                </a:solidFill>
                <a:latin typeface="Times New Roman" pitchFamily="18" charset="0"/>
                <a:cs typeface="Times New Roman" pitchFamily="18" charset="0"/>
              </a:rPr>
              <a:t>,</a:t>
            </a:r>
            <a:r>
              <a:rPr lang="en-US" sz="2996" b="1" i="1" dirty="0">
                <a:solidFill>
                  <a:srgbClr val="0000FF"/>
                </a:solidFill>
                <a:latin typeface="Times New Roman" pitchFamily="18" charset="0"/>
                <a:cs typeface="Times New Roman" pitchFamily="18" charset="0"/>
              </a:rPr>
              <a:t> </a:t>
            </a:r>
            <a:r>
              <a:rPr lang="en-US" sz="2996" b="1" i="1" dirty="0" err="1">
                <a:solidFill>
                  <a:srgbClr val="0000FF"/>
                </a:solidFill>
                <a:latin typeface="Times New Roman" pitchFamily="18" charset="0"/>
                <a:cs typeface="Times New Roman" pitchFamily="18" charset="0"/>
              </a:rPr>
              <a:t>k</a:t>
            </a:r>
            <a:r>
              <a:rPr lang="en-US" sz="2996" b="1" i="1" dirty="0" err="1">
                <a:solidFill>
                  <a:srgbClr val="0000CC"/>
                </a:solidFill>
                <a:latin typeface="Times New Roman" pitchFamily="18" charset="0"/>
                <a:cs typeface="Times New Roman" pitchFamily="18" charset="0"/>
              </a:rPr>
              <a:t>hó</a:t>
            </a:r>
            <a:r>
              <a:rPr lang="en-US" sz="2996" b="1" i="1" dirty="0">
                <a:solidFill>
                  <a:srgbClr val="0000CC"/>
                </a:solidFill>
                <a:latin typeface="Times New Roman" pitchFamily="18" charset="0"/>
                <a:cs typeface="Times New Roman" pitchFamily="18" charset="0"/>
              </a:rPr>
              <a:t> </a:t>
            </a:r>
            <a:r>
              <a:rPr lang="en-US" sz="2996" b="1" i="1" dirty="0" err="1">
                <a:solidFill>
                  <a:srgbClr val="0000CC"/>
                </a:solidFill>
                <a:latin typeface="Times New Roman" pitchFamily="18" charset="0"/>
                <a:cs typeface="Times New Roman" pitchFamily="18" charset="0"/>
              </a:rPr>
              <a:t>kh</a:t>
            </a:r>
            <a:r>
              <a:rPr lang="en-US" sz="2996" b="1" i="1" dirty="0" err="1">
                <a:solidFill>
                  <a:srgbClr val="FF0000"/>
                </a:solidFill>
                <a:latin typeface="Times New Roman" pitchFamily="18" charset="0"/>
                <a:cs typeface="Times New Roman" pitchFamily="18" charset="0"/>
              </a:rPr>
              <a:t>ăn</a:t>
            </a:r>
            <a:r>
              <a:rPr lang="en-US" sz="2996" b="1" i="1" dirty="0">
                <a:solidFill>
                  <a:srgbClr val="0000CC"/>
                </a:solidFill>
                <a:latin typeface="Times New Roman" pitchFamily="18" charset="0"/>
                <a:cs typeface="Times New Roman" pitchFamily="18" charset="0"/>
              </a:rPr>
              <a:t>, …  </a:t>
            </a:r>
            <a:endParaRPr lang="en-US" sz="2996" b="1" dirty="0">
              <a:solidFill>
                <a:srgbClr val="0000CC"/>
              </a:solidFill>
              <a:latin typeface="Times New Roman" pitchFamily="18" charset="0"/>
              <a:cs typeface="Times New Roman" pitchFamily="18" charset="0"/>
            </a:endParaRPr>
          </a:p>
        </p:txBody>
      </p:sp>
      <p:sp>
        <p:nvSpPr>
          <p:cNvPr id="27" name="Rectangle 26"/>
          <p:cNvSpPr/>
          <p:nvPr/>
        </p:nvSpPr>
        <p:spPr>
          <a:xfrm>
            <a:off x="2786050" y="3337229"/>
            <a:ext cx="9087502" cy="984244"/>
          </a:xfrm>
          <a:prstGeom prst="rect">
            <a:avLst/>
          </a:prstGeom>
        </p:spPr>
        <p:txBody>
          <a:bodyPr wrap="square">
            <a:spAutoFit/>
          </a:bodyPr>
          <a:lstStyle/>
          <a:p>
            <a:pPr algn="just"/>
            <a:r>
              <a:rPr lang="en-US" sz="2996"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Người</a:t>
            </a:r>
            <a:r>
              <a:rPr lang="en-US" sz="2800" b="1" dirty="0">
                <a:solidFill>
                  <a:srgbClr val="0000CC"/>
                </a:solidFill>
                <a:latin typeface="Times New Roman" pitchFamily="18" charset="0"/>
                <a:cs typeface="Times New Roman" pitchFamily="18" charset="0"/>
              </a:rPr>
              <a:t> ta </a:t>
            </a:r>
            <a:r>
              <a:rPr lang="en-US" sz="2800" b="1" dirty="0" err="1">
                <a:solidFill>
                  <a:srgbClr val="0000CC"/>
                </a:solidFill>
                <a:latin typeface="Times New Roman" pitchFamily="18" charset="0"/>
                <a:cs typeface="Times New Roman" pitchFamily="18" charset="0"/>
              </a:rPr>
              <a:t>gọi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ông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cố</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Đương</a:t>
            </a:r>
            <a:r>
              <a:rPr lang="en-US" sz="2800" b="1" dirty="0">
                <a:solidFill>
                  <a:srgbClr val="FF0000"/>
                </a:solidFill>
                <a:latin typeface="Times New Roman" pitchFamily="18" charset="0"/>
                <a:cs typeface="Times New Roman" pitchFamily="18" charset="0"/>
              </a:rPr>
              <a:t>/</a:t>
            </a:r>
            <a:r>
              <a:rPr lang="en-US" sz="2800" b="1" dirty="0" err="1">
                <a:solidFill>
                  <a:srgbClr val="0000CC"/>
                </a:solidFill>
                <a:latin typeface="Times New Roman" pitchFamily="18" charset="0"/>
                <a:cs typeface="Times New Roman" pitchFamily="18" charset="0"/>
              </a:rPr>
              <a:t>vì</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hễ</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gặp</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gì</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khó</a:t>
            </a:r>
            <a:r>
              <a:rPr lang="en-US" sz="2800" b="1" dirty="0">
                <a:solidFill>
                  <a:srgbClr val="0000CC"/>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ông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đều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đảm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đương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gánh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vác</a:t>
            </a:r>
            <a:r>
              <a:rPr lang="en-US" sz="2800" b="1" dirty="0">
                <a:solidFill>
                  <a:srgbClr val="0000CC"/>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a:t>
            </a:r>
          </a:p>
        </p:txBody>
      </p:sp>
      <p:sp>
        <p:nvSpPr>
          <p:cNvPr id="2" name="TextBox 1"/>
          <p:cNvSpPr txBox="1"/>
          <p:nvPr/>
        </p:nvSpPr>
        <p:spPr>
          <a:xfrm>
            <a:off x="42850" y="4495201"/>
            <a:ext cx="7438030"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Giải</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nghĩa</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từ</a:t>
            </a:r>
            <a:r>
              <a:rPr lang="en-US" sz="2800" b="1" dirty="0">
                <a:solidFill>
                  <a:srgbClr val="00800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0" y="5038811"/>
            <a:ext cx="4217158"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Cố</a:t>
            </a:r>
            <a:r>
              <a:rPr lang="en-US" sz="2800" b="1" dirty="0">
                <a:solidFill>
                  <a:srgbClr val="0000FF"/>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42850" y="5567559"/>
            <a:ext cx="4531057"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Truông</a:t>
            </a:r>
            <a:endParaRPr lang="en-US" sz="2800" b="1" dirty="0">
              <a:solidFill>
                <a:srgbClr val="0000FF"/>
              </a:solidFill>
              <a:latin typeface="Times New Roman" pitchFamily="18" charset="0"/>
              <a:cs typeface="Times New Roman" pitchFamily="18" charset="0"/>
            </a:endParaRPr>
          </a:p>
        </p:txBody>
      </p:sp>
      <p:pic>
        <p:nvPicPr>
          <p:cNvPr id="14" name="Picture 2" descr="Cụ ông Bắc Ninh gần 90 tuổi ở trọ nuôi vợ chạy thậ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389" y="3830654"/>
            <a:ext cx="2365612" cy="29395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rekking Đà Lạt - Đi để cảm nhận hết cái hồn Đà Lạ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790" y="4321473"/>
            <a:ext cx="6933599" cy="2536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07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6" grpId="0"/>
      <p:bldP spid="27" grpId="0"/>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99624"/>
            <a:ext cx="342900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7" name="Rectangle 6"/>
          <p:cNvSpPr/>
          <p:nvPr/>
        </p:nvSpPr>
        <p:spPr>
          <a:xfrm>
            <a:off x="0" y="1731261"/>
            <a:ext cx="11935151" cy="2320507"/>
          </a:xfrm>
          <a:prstGeom prst="rect">
            <a:avLst/>
          </a:prstGeom>
        </p:spPr>
        <p:txBody>
          <a:bodyPr wrap="square">
            <a:spAutoFit/>
          </a:bodyPr>
          <a:lstStyle/>
          <a:p>
            <a:pPr algn="just">
              <a:spcBef>
                <a:spcPts val="449"/>
              </a:spcBef>
            </a:pP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Câu</a:t>
            </a:r>
            <a:r>
              <a:rPr lang="en-US" sz="2696" b="1" dirty="0">
                <a:solidFill>
                  <a:srgbClr val="008000"/>
                </a:solidFill>
                <a:latin typeface="Times New Roman" pitchFamily="18" charset="0"/>
                <a:cs typeface="Times New Roman" pitchFamily="18" charset="0"/>
              </a:rPr>
              <a:t> 1: </a:t>
            </a:r>
            <a:r>
              <a:rPr lang="vi-VN" sz="2696" b="1" dirty="0">
                <a:solidFill>
                  <a:srgbClr val="008000"/>
                </a:solidFill>
                <a:latin typeface="Times New Roman" panose="02020603050405020304" pitchFamily="18" charset="0"/>
                <a:cs typeface="Times New Roman" panose="02020603050405020304" pitchFamily="18" charset="0"/>
              </a:rPr>
              <a:t>Chuyện gì xảy ra khiến người dân dưới chân núi Hồng Lĩnh xưa phải bỏ nghề đánh cá, lên núi kiếm củi?</a:t>
            </a:r>
          </a:p>
          <a:p>
            <a:pPr indent="432810" algn="just">
              <a:spcBef>
                <a:spcPts val="449"/>
              </a:spcBef>
            </a:pPr>
            <a:r>
              <a:rPr lang="vi-VN" sz="2696" b="1" dirty="0">
                <a:solidFill>
                  <a:srgbClr val="0000FF"/>
                </a:solidFill>
                <a:latin typeface="Times New Roman" panose="02020603050405020304" pitchFamily="18" charset="0"/>
                <a:cs typeface="Times New Roman" panose="02020603050405020304" pitchFamily="18" charset="0"/>
              </a:rPr>
              <a:t>a. Vì lên núi kiếm củi đỡ vất vả hơn đánh cá.</a:t>
            </a:r>
          </a:p>
          <a:p>
            <a:pPr indent="432810" algn="just">
              <a:spcBef>
                <a:spcPts val="449"/>
              </a:spcBef>
            </a:pPr>
            <a:r>
              <a:rPr lang="vi-VN" sz="2696" b="1" dirty="0">
                <a:solidFill>
                  <a:srgbClr val="0000FF"/>
                </a:solidFill>
                <a:latin typeface="Times New Roman" panose="02020603050405020304" pitchFamily="18" charset="0"/>
                <a:cs typeface="Times New Roman" panose="02020603050405020304" pitchFamily="18" charset="0"/>
              </a:rPr>
              <a:t>b. Vì vùng biển gắn bó thường xuyên có bão lớn.</a:t>
            </a:r>
          </a:p>
          <a:p>
            <a:pPr indent="432810" algn="just">
              <a:spcBef>
                <a:spcPts val="449"/>
              </a:spcBef>
            </a:pPr>
            <a:r>
              <a:rPr lang="vi-VN" sz="2696" b="1" dirty="0">
                <a:solidFill>
                  <a:srgbClr val="0000FF"/>
                </a:solidFill>
                <a:latin typeface="Times New Roman" panose="02020603050405020304" pitchFamily="18" charset="0"/>
                <a:cs typeface="Times New Roman" panose="02020603050405020304" pitchFamily="18" charset="0"/>
              </a:rPr>
              <a:t>c. Vì thuyền b</a:t>
            </a:r>
            <a:r>
              <a:rPr lang="en-US" sz="2696" b="1" dirty="0">
                <a:solidFill>
                  <a:srgbClr val="0000FF"/>
                </a:solidFill>
                <a:latin typeface="Times New Roman" panose="02020603050405020304" pitchFamily="18" charset="0"/>
                <a:cs typeface="Times New Roman" panose="02020603050405020304" pitchFamily="18" charset="0"/>
              </a:rPr>
              <a:t>è</a:t>
            </a:r>
            <a:r>
              <a:rPr lang="vi-VN" sz="2696" b="1" dirty="0">
                <a:solidFill>
                  <a:srgbClr val="0000FF"/>
                </a:solidFill>
                <a:latin typeface="Times New Roman" panose="02020603050405020304" pitchFamily="18" charset="0"/>
                <a:cs typeface="Times New Roman" panose="02020603050405020304" pitchFamily="18" charset="0"/>
              </a:rPr>
              <a:t>, chài lưới của họ bị bão cuốn mất.</a:t>
            </a:r>
            <a:endParaRPr lang="en-US" sz="2696" b="1"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0" y="4051768"/>
            <a:ext cx="11860831" cy="507190"/>
          </a:xfrm>
          <a:prstGeom prst="rect">
            <a:avLst/>
          </a:prstGeom>
        </p:spPr>
        <p:txBody>
          <a:bodyPr wrap="square">
            <a:spAutoFit/>
          </a:bodyPr>
          <a:lstStyle/>
          <a:p>
            <a:pPr algn="just"/>
            <a:r>
              <a:rPr lang="en-US" sz="2696" b="1" dirty="0" err="1">
                <a:solidFill>
                  <a:srgbClr val="008000"/>
                </a:solidFill>
                <a:latin typeface="Times New Roman" pitchFamily="18" charset="0"/>
                <a:cs typeface="Times New Roman" pitchFamily="18" charset="0"/>
              </a:rPr>
              <a:t>Câu</a:t>
            </a:r>
            <a:r>
              <a:rPr lang="en-US" sz="2696" b="1" dirty="0">
                <a:solidFill>
                  <a:srgbClr val="008000"/>
                </a:solidFill>
                <a:latin typeface="Times New Roman" pitchFamily="18" charset="0"/>
                <a:cs typeface="Times New Roman" pitchFamily="18" charset="0"/>
              </a:rPr>
              <a:t> 2: </a:t>
            </a:r>
            <a:r>
              <a:rPr lang="vi-VN" sz="2696" b="1" dirty="0">
                <a:solidFill>
                  <a:srgbClr val="008000"/>
                </a:solidFill>
                <a:latin typeface="Times New Roman" panose="02020603050405020304" pitchFamily="18" charset="0"/>
                <a:cs typeface="Times New Roman" panose="02020603050405020304" pitchFamily="18" charset="0"/>
              </a:rPr>
              <a:t>Vì sao cố Đương có ý định ghép đá thành bậc thang lên núi?</a:t>
            </a:r>
            <a:endParaRPr lang="en-US" sz="2696" dirty="0">
              <a:solidFill>
                <a:srgbClr val="008000"/>
              </a:solidFill>
            </a:endParaRPr>
          </a:p>
        </p:txBody>
      </p:sp>
      <p:sp>
        <p:nvSpPr>
          <p:cNvPr id="9" name="Rectangle 8"/>
          <p:cNvSpPr/>
          <p:nvPr/>
        </p:nvSpPr>
        <p:spPr>
          <a:xfrm>
            <a:off x="165584" y="4504766"/>
            <a:ext cx="11860831" cy="1336904"/>
          </a:xfrm>
          <a:prstGeom prst="rect">
            <a:avLst/>
          </a:prstGeom>
        </p:spPr>
        <p:txBody>
          <a:bodyPr wrap="square">
            <a:spAutoFit/>
          </a:bodyPr>
          <a:lstStyle/>
          <a:p>
            <a:pPr algn="just"/>
            <a:r>
              <a:rPr lang="vi-VN" sz="2696" b="1" dirty="0">
                <a:solidFill>
                  <a:srgbClr val="0000FF"/>
                </a:solidFill>
                <a:latin typeface="Times New Roman" panose="02020603050405020304" pitchFamily="18" charset="0"/>
                <a:cs typeface="Times New Roman" panose="02020603050405020304" pitchFamily="18" charset="0"/>
              </a:rPr>
              <a:t>-</a:t>
            </a:r>
            <a:r>
              <a:rPr lang="en-US" sz="2696" b="1" dirty="0">
                <a:solidFill>
                  <a:srgbClr val="0000FF"/>
                </a:solidFill>
                <a:latin typeface="Times New Roman" panose="02020603050405020304" pitchFamily="18" charset="0"/>
                <a:cs typeface="Times New Roman" panose="02020603050405020304" pitchFamily="18" charset="0"/>
              </a:rPr>
              <a:t> </a:t>
            </a:r>
            <a:r>
              <a:rPr lang="nl-NL" sz="2696" b="1" dirty="0">
                <a:solidFill>
                  <a:srgbClr val="0000FF"/>
                </a:solidFill>
                <a:latin typeface="Times New Roman" panose="02020603050405020304" pitchFamily="18" charset="0"/>
                <a:cs typeface="Times New Roman" panose="02020603050405020304" pitchFamily="18" charset="0"/>
              </a:rPr>
              <a:t>Cố Đương là một người luôn sẵn lòng đương đầu với khó khăn, bất kể là việc của ai. Thương dân làng phải đi đường vòng rất xa để lên núi ông đã một mình tìm cách làm đường.</a:t>
            </a:r>
            <a:endParaRPr lang="en-US" sz="2696" b="1" dirty="0">
              <a:solidFill>
                <a:srgbClr val="0000FF"/>
              </a:solidFill>
              <a:latin typeface="Times New Roman" pitchFamily="18" charset="0"/>
              <a:cs typeface="Times New Roman" pitchFamily="18" charset="0"/>
            </a:endParaRPr>
          </a:p>
        </p:txBody>
      </p:sp>
      <p:sp>
        <p:nvSpPr>
          <p:cNvPr id="10" name="Rectangle 9"/>
          <p:cNvSpPr/>
          <p:nvPr/>
        </p:nvSpPr>
        <p:spPr>
          <a:xfrm>
            <a:off x="-1" y="5787478"/>
            <a:ext cx="11860831" cy="507190"/>
          </a:xfrm>
          <a:prstGeom prst="rect">
            <a:avLst/>
          </a:prstGeom>
        </p:spPr>
        <p:txBody>
          <a:bodyPr wrap="square">
            <a:spAutoFit/>
          </a:bodyPr>
          <a:lstStyle/>
          <a:p>
            <a:pPr algn="just"/>
            <a:r>
              <a:rPr lang="en-US" sz="2696" b="1" dirty="0" err="1">
                <a:solidFill>
                  <a:srgbClr val="008000"/>
                </a:solidFill>
                <a:latin typeface="Times New Roman" pitchFamily="18" charset="0"/>
                <a:cs typeface="Times New Roman" pitchFamily="18" charset="0"/>
              </a:rPr>
              <a:t>Câu</a:t>
            </a:r>
            <a:r>
              <a:rPr lang="en-US" sz="2696" b="1" dirty="0">
                <a:solidFill>
                  <a:srgbClr val="008000"/>
                </a:solidFill>
                <a:latin typeface="Times New Roman" pitchFamily="18" charset="0"/>
                <a:cs typeface="Times New Roman" pitchFamily="18" charset="0"/>
              </a:rPr>
              <a:t> 3: </a:t>
            </a:r>
            <a:r>
              <a:rPr lang="en-US" sz="2696" b="1" dirty="0" err="1">
                <a:solidFill>
                  <a:srgbClr val="008000"/>
                </a:solidFill>
                <a:latin typeface="Times New Roman" panose="02020603050405020304" pitchFamily="18" charset="0"/>
                <a:cs typeface="Times New Roman" panose="02020603050405020304" pitchFamily="18" charset="0"/>
              </a:rPr>
              <a:t>Công</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việc</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làm</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đường</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của</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cố</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Đương</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diễn</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ra</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như</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thế</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nào</a:t>
            </a:r>
            <a:r>
              <a:rPr lang="vi-VN" sz="2696" b="1" dirty="0">
                <a:solidFill>
                  <a:srgbClr val="008000"/>
                </a:solidFill>
                <a:latin typeface="Times New Roman" panose="02020603050405020304" pitchFamily="18" charset="0"/>
                <a:cs typeface="Times New Roman" panose="02020603050405020304" pitchFamily="18" charset="0"/>
              </a:rPr>
              <a:t>?</a:t>
            </a:r>
            <a:r>
              <a:rPr lang="en-US" sz="2696" b="1" dirty="0">
                <a:solidFill>
                  <a:srgbClr val="008000"/>
                </a:solidFill>
                <a:latin typeface="Times New Roman" panose="02020603050405020304" pitchFamily="18" charset="0"/>
                <a:cs typeface="Times New Roman" panose="02020603050405020304" pitchFamily="18" charset="0"/>
              </a:rPr>
              <a:t>      </a:t>
            </a:r>
            <a:endParaRPr lang="en-US" sz="2696" dirty="0">
              <a:solidFill>
                <a:srgbClr val="008000"/>
              </a:solidFill>
            </a:endParaRPr>
          </a:p>
        </p:txBody>
      </p:sp>
      <p:sp>
        <p:nvSpPr>
          <p:cNvPr id="11" name="Rectangle 10"/>
          <p:cNvSpPr/>
          <p:nvPr/>
        </p:nvSpPr>
        <p:spPr>
          <a:xfrm>
            <a:off x="0" y="6261426"/>
            <a:ext cx="11461751" cy="507190"/>
          </a:xfrm>
          <a:prstGeom prst="rect">
            <a:avLst/>
          </a:prstGeom>
        </p:spPr>
        <p:txBody>
          <a:bodyPr wrap="square">
            <a:spAutoFit/>
          </a:bodyPr>
          <a:lstStyle/>
          <a:p>
            <a:pPr algn="just"/>
            <a:r>
              <a:rPr lang="vi-VN" sz="2696" b="1" dirty="0">
                <a:solidFill>
                  <a:srgbClr val="0000FF"/>
                </a:solidFill>
                <a:latin typeface="Times New Roman" panose="02020603050405020304" pitchFamily="18" charset="0"/>
                <a:cs typeface="Times New Roman" panose="02020603050405020304" pitchFamily="18" charset="0"/>
              </a:rPr>
              <a:t>-</a:t>
            </a:r>
            <a:r>
              <a:rPr lang="en-US" sz="2696" b="1" dirty="0">
                <a:solidFill>
                  <a:srgbClr val="0000FF"/>
                </a:solidFill>
                <a:latin typeface="Times New Roman" panose="02020603050405020304" pitchFamily="18" charset="0"/>
                <a:cs typeface="Times New Roman" panose="02020603050405020304" pitchFamily="18" charset="0"/>
              </a:rPr>
              <a:t> </a:t>
            </a:r>
            <a:r>
              <a:rPr lang="nl-NL" sz="2696" b="1" dirty="0">
                <a:solidFill>
                  <a:srgbClr val="0000FF"/>
                </a:solidFill>
                <a:latin typeface="Times New Roman" panose="02020603050405020304" pitchFamily="18" charset="0"/>
                <a:cs typeface="Times New Roman" panose="02020603050405020304" pitchFamily="18" charset="0"/>
              </a:rPr>
              <a:t>Từ lúc ông làm một mình, tới lúc trong xóm có nhiều người đến làm cùng.</a:t>
            </a:r>
            <a:endParaRPr lang="en-US" sz="2696"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72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500"/>
                                        <p:tgtEl>
                                          <p:spTgt spid="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mph" presetSubtype="0" fill="hold" nodeType="clickEffect">
                                  <p:stCondLst>
                                    <p:cond delay="0"/>
                                  </p:stCondLst>
                                  <p:childTnLst>
                                    <p:animClr clrSpc="hsl" dir="cw">
                                      <p:cBhvr override="childStyle">
                                        <p:cTn id="28" dur="500" fill="hold"/>
                                        <p:tgtEl>
                                          <p:spTgt spid="7">
                                            <p:txEl>
                                              <p:pRg st="3" end="3"/>
                                            </p:txEl>
                                          </p:spTgt>
                                        </p:tgtEl>
                                        <p:attrNameLst>
                                          <p:attrName>style.color</p:attrName>
                                        </p:attrNameLst>
                                      </p:cBhvr>
                                      <p:by>
                                        <p:hsl h="7200000" s="0" l="0"/>
                                      </p:by>
                                    </p:animClr>
                                    <p:animClr clrSpc="hsl" dir="cw">
                                      <p:cBhvr>
                                        <p:cTn id="29" dur="500" fill="hold"/>
                                        <p:tgtEl>
                                          <p:spTgt spid="7">
                                            <p:txEl>
                                              <p:pRg st="3" end="3"/>
                                            </p:txEl>
                                          </p:spTgt>
                                        </p:tgtEl>
                                        <p:attrNameLst>
                                          <p:attrName>fillcolor</p:attrName>
                                        </p:attrNameLst>
                                      </p:cBhvr>
                                      <p:by>
                                        <p:hsl h="7200000" s="0" l="0"/>
                                      </p:by>
                                    </p:animClr>
                                    <p:animClr clrSpc="hsl" dir="cw">
                                      <p:cBhvr>
                                        <p:cTn id="30" dur="500" fill="hold"/>
                                        <p:tgtEl>
                                          <p:spTgt spid="7">
                                            <p:txEl>
                                              <p:pRg st="3" end="3"/>
                                            </p:txEl>
                                          </p:spTgt>
                                        </p:tgtEl>
                                        <p:attrNameLst>
                                          <p:attrName>stroke.color</p:attrName>
                                        </p:attrNameLst>
                                      </p:cBhvr>
                                      <p:by>
                                        <p:hsl h="7200000" s="0" l="0"/>
                                      </p:by>
                                    </p:animClr>
                                    <p:set>
                                      <p:cBhvr>
                                        <p:cTn id="31" dur="500" fill="hold"/>
                                        <p:tgtEl>
                                          <p:spTgt spid="7">
                                            <p:txEl>
                                              <p:pRg st="3" end="3"/>
                                            </p:txEl>
                                          </p:spTgt>
                                        </p:tgtEl>
                                        <p:attrNameLst>
                                          <p:attrName>fill.type</p:attrName>
                                        </p:attrNameLst>
                                      </p:cBhvr>
                                      <p:to>
                                        <p:strVal val="solid"/>
                                      </p:to>
                                    </p:set>
                                  </p:childTnLst>
                                </p:cTn>
                              </p:par>
                            </p:childTnLst>
                          </p:cTn>
                        </p:par>
                        <p:par>
                          <p:cTn id="32" fill="hold">
                            <p:stCondLst>
                              <p:cond delay="500"/>
                            </p:stCondLst>
                            <p:childTnLst>
                              <p:par>
                                <p:cTn id="33" presetID="10" presetClass="exit" presetSubtype="0" fill="hold" nodeType="afterEffect">
                                  <p:stCondLst>
                                    <p:cond delay="0"/>
                                  </p:stCondLst>
                                  <p:childTnLst>
                                    <p:animEffect transition="out" filter="fade">
                                      <p:cBhvr>
                                        <p:cTn id="34" dur="500"/>
                                        <p:tgtEl>
                                          <p:spTgt spid="7">
                                            <p:txEl>
                                              <p:pRg st="1" end="1"/>
                                            </p:txEl>
                                          </p:spTgt>
                                        </p:tgtEl>
                                      </p:cBhvr>
                                    </p:animEffect>
                                    <p:set>
                                      <p:cBhvr>
                                        <p:cTn id="35" dur="1" fill="hold">
                                          <p:stCondLst>
                                            <p:cond delay="499"/>
                                          </p:stCondLst>
                                        </p:cTn>
                                        <p:tgtEl>
                                          <p:spTgt spid="7">
                                            <p:txEl>
                                              <p:pRg st="1" end="1"/>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7">
                                            <p:txEl>
                                              <p:pRg st="2" end="2"/>
                                            </p:txEl>
                                          </p:spTgt>
                                        </p:tgtEl>
                                      </p:cBhvr>
                                    </p:animEffect>
                                    <p:set>
                                      <p:cBhvr>
                                        <p:cTn id="38"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99624"/>
            <a:ext cx="3429000" cy="482593"/>
          </a:xfrm>
          <a:prstGeom prst="rect">
            <a:avLst/>
          </a:prstGeom>
          <a:noFill/>
        </p:spPr>
        <p:txBody>
          <a:bodyPr wrap="square" lIns="51206" tIns="25603" rIns="51206" bIns="25603" rtlCol="0">
            <a:spAutoFit/>
          </a:bodyPr>
          <a:lstStyle/>
          <a:p>
            <a:r>
              <a:rPr lang="en-US" sz="2700" b="1" dirty="0">
                <a:solidFill>
                  <a:srgbClr val="0000FF"/>
                </a:solidFill>
                <a:latin typeface="Times New Roman" pitchFamily="18" charset="0"/>
                <a:cs typeface="Times New Roman" pitchFamily="18" charset="0"/>
              </a:rPr>
              <a:t>II. </a:t>
            </a:r>
            <a:r>
              <a:rPr lang="en-US" sz="2700" b="1" dirty="0" err="1">
                <a:solidFill>
                  <a:srgbClr val="0000FF"/>
                </a:solidFill>
                <a:latin typeface="Times New Roman" pitchFamily="18" charset="0"/>
                <a:cs typeface="Times New Roman" pitchFamily="18" charset="0"/>
              </a:rPr>
              <a:t>Tìm</a:t>
            </a:r>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hiểu</a:t>
            </a:r>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bài</a:t>
            </a:r>
            <a:endParaRPr lang="en-US" sz="2700" b="1" dirty="0">
              <a:solidFill>
                <a:srgbClr val="0000FF"/>
              </a:solidFill>
              <a:latin typeface="Times New Roman" pitchFamily="18" charset="0"/>
              <a:cs typeface="Times New Roman" pitchFamily="18" charset="0"/>
            </a:endParaRPr>
          </a:p>
        </p:txBody>
      </p:sp>
      <p:sp>
        <p:nvSpPr>
          <p:cNvPr id="7" name="Rectangle 6"/>
          <p:cNvSpPr/>
          <p:nvPr/>
        </p:nvSpPr>
        <p:spPr>
          <a:xfrm>
            <a:off x="0" y="1731261"/>
            <a:ext cx="11935151" cy="954107"/>
          </a:xfrm>
          <a:prstGeom prst="rect">
            <a:avLst/>
          </a:prstGeom>
        </p:spPr>
        <p:txBody>
          <a:bodyPr wrap="square">
            <a:spAutoFit/>
          </a:bodyPr>
          <a:lstStyle/>
          <a:p>
            <a:pPr algn="just"/>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Câu</a:t>
            </a:r>
            <a:r>
              <a:rPr lang="en-US" sz="2700" b="1" dirty="0">
                <a:solidFill>
                  <a:srgbClr val="008000"/>
                </a:solidFill>
                <a:latin typeface="Times New Roman" pitchFamily="18" charset="0"/>
                <a:cs typeface="Times New Roman" pitchFamily="18" charset="0"/>
              </a:rPr>
              <a:t> 4: </a:t>
            </a:r>
            <a:r>
              <a:rPr lang="en-US" sz="2700" b="1" dirty="0" err="1">
                <a:solidFill>
                  <a:srgbClr val="008000"/>
                </a:solidFill>
                <a:latin typeface="Times New Roman" panose="02020603050405020304" pitchFamily="18" charset="0"/>
                <a:cs typeface="Times New Roman" panose="02020603050405020304" pitchFamily="18" charset="0"/>
              </a:rPr>
              <a:t>Hình</a:t>
            </a:r>
            <a:r>
              <a:rPr lang="en-US" sz="2700" b="1" dirty="0">
                <a:solidFill>
                  <a:srgbClr val="008000"/>
                </a:solidFill>
                <a:latin typeface="Times New Roman" panose="02020603050405020304" pitchFamily="18" charset="0"/>
                <a:cs typeface="Times New Roman" panose="02020603050405020304" pitchFamily="18" charset="0"/>
              </a:rPr>
              <a:t> </a:t>
            </a:r>
            <a:r>
              <a:rPr lang="en-US" sz="2700" b="1" dirty="0" err="1">
                <a:solidFill>
                  <a:srgbClr val="008000"/>
                </a:solidFill>
                <a:latin typeface="Times New Roman" panose="02020603050405020304" pitchFamily="18" charset="0"/>
                <a:cs typeface="Times New Roman" panose="02020603050405020304" pitchFamily="18" charset="0"/>
              </a:rPr>
              <a:t>ảnh</a:t>
            </a:r>
            <a:r>
              <a:rPr lang="en-US" sz="2700" b="1" dirty="0">
                <a:solidFill>
                  <a:srgbClr val="008000"/>
                </a:solidFill>
                <a:latin typeface="Times New Roman" panose="02020603050405020304" pitchFamily="18" charset="0"/>
                <a:cs typeface="Times New Roman" panose="02020603050405020304" pitchFamily="18" charset="0"/>
              </a:rPr>
              <a:t> “</a:t>
            </a:r>
            <a:r>
              <a:rPr lang="en-US" sz="2700" b="1" dirty="0" err="1">
                <a:solidFill>
                  <a:srgbClr val="008000"/>
                </a:solidFill>
                <a:latin typeface="Times New Roman" panose="02020603050405020304" pitchFamily="18" charset="0"/>
                <a:cs typeface="Times New Roman" panose="02020603050405020304" pitchFamily="18" charset="0"/>
              </a:rPr>
              <a:t>những</a:t>
            </a:r>
            <a:r>
              <a:rPr lang="en-US" sz="2700" b="1" dirty="0">
                <a:solidFill>
                  <a:srgbClr val="008000"/>
                </a:solidFill>
                <a:latin typeface="Times New Roman" panose="02020603050405020304" pitchFamily="18" charset="0"/>
                <a:cs typeface="Times New Roman" panose="02020603050405020304" pitchFamily="18" charset="0"/>
              </a:rPr>
              <a:t> </a:t>
            </a:r>
            <a:r>
              <a:rPr lang="en-US" sz="2700" b="1" dirty="0" err="1">
                <a:solidFill>
                  <a:srgbClr val="008000"/>
                </a:solidFill>
                <a:latin typeface="Times New Roman" panose="02020603050405020304" pitchFamily="18" charset="0"/>
                <a:cs typeface="Times New Roman" panose="02020603050405020304" pitchFamily="18" charset="0"/>
              </a:rPr>
              <a:t>bậc</a:t>
            </a:r>
            <a:r>
              <a:rPr lang="en-US" sz="2700" b="1" dirty="0">
                <a:solidFill>
                  <a:srgbClr val="008000"/>
                </a:solidFill>
                <a:latin typeface="Times New Roman" panose="02020603050405020304" pitchFamily="18" charset="0"/>
                <a:cs typeface="Times New Roman" panose="02020603050405020304" pitchFamily="18" charset="0"/>
              </a:rPr>
              <a:t> </a:t>
            </a:r>
            <a:r>
              <a:rPr lang="en-US" sz="2700" b="1" dirty="0" err="1">
                <a:solidFill>
                  <a:srgbClr val="008000"/>
                </a:solidFill>
                <a:latin typeface="Times New Roman" panose="02020603050405020304" pitchFamily="18" charset="0"/>
                <a:cs typeface="Times New Roman" panose="02020603050405020304" pitchFamily="18" charset="0"/>
              </a:rPr>
              <a:t>đá</a:t>
            </a:r>
            <a:r>
              <a:rPr lang="en-US" sz="2700" b="1" dirty="0">
                <a:solidFill>
                  <a:srgbClr val="008000"/>
                </a:solidFill>
                <a:latin typeface="Times New Roman" panose="02020603050405020304" pitchFamily="18" charset="0"/>
                <a:cs typeface="Times New Roman" panose="02020603050405020304" pitchFamily="18" charset="0"/>
              </a:rPr>
              <a:t> </a:t>
            </a:r>
            <a:r>
              <a:rPr lang="en-US" sz="2700" b="1" dirty="0" err="1">
                <a:solidFill>
                  <a:srgbClr val="008000"/>
                </a:solidFill>
                <a:latin typeface="Times New Roman" panose="02020603050405020304" pitchFamily="18" charset="0"/>
                <a:cs typeface="Times New Roman" panose="02020603050405020304" pitchFamily="18" charset="0"/>
              </a:rPr>
              <a:t>chạm</a:t>
            </a:r>
            <a:r>
              <a:rPr lang="en-US" sz="2700" b="1" dirty="0">
                <a:solidFill>
                  <a:srgbClr val="008000"/>
                </a:solidFill>
                <a:latin typeface="Times New Roman" panose="02020603050405020304" pitchFamily="18" charset="0"/>
                <a:cs typeface="Times New Roman" panose="02020603050405020304" pitchFamily="18" charset="0"/>
              </a:rPr>
              <a:t> </a:t>
            </a:r>
            <a:r>
              <a:rPr lang="en-US" sz="2700" b="1" dirty="0" err="1">
                <a:solidFill>
                  <a:srgbClr val="008000"/>
                </a:solidFill>
                <a:latin typeface="Times New Roman" panose="02020603050405020304" pitchFamily="18" charset="0"/>
                <a:cs typeface="Times New Roman" panose="02020603050405020304" pitchFamily="18" charset="0"/>
              </a:rPr>
              <a:t>mây</a:t>
            </a:r>
            <a:r>
              <a:rPr lang="en-US" sz="2700" b="1" dirty="0">
                <a:solidFill>
                  <a:srgbClr val="008000"/>
                </a:solidFill>
                <a:latin typeface="Times New Roman" panose="02020603050405020304" pitchFamily="18" charset="0"/>
                <a:cs typeface="Times New Roman" panose="02020603050405020304" pitchFamily="18" charset="0"/>
              </a:rPr>
              <a:t>” </a:t>
            </a:r>
            <a:r>
              <a:rPr lang="en-US" sz="2700" b="1" dirty="0" err="1">
                <a:solidFill>
                  <a:srgbClr val="008000"/>
                </a:solidFill>
                <a:latin typeface="Times New Roman" panose="02020603050405020304" pitchFamily="18" charset="0"/>
                <a:cs typeface="Times New Roman" panose="02020603050405020304" pitchFamily="18" charset="0"/>
              </a:rPr>
              <a:t>nói</a:t>
            </a:r>
            <a:r>
              <a:rPr lang="en-US" sz="2700" b="1" dirty="0">
                <a:solidFill>
                  <a:srgbClr val="008000"/>
                </a:solidFill>
                <a:latin typeface="Times New Roman" panose="02020603050405020304" pitchFamily="18" charset="0"/>
                <a:cs typeface="Times New Roman" panose="02020603050405020304" pitchFamily="18" charset="0"/>
              </a:rPr>
              <a:t> </a:t>
            </a:r>
            <a:r>
              <a:rPr lang="en-US" sz="2700" b="1" dirty="0" err="1">
                <a:solidFill>
                  <a:srgbClr val="008000"/>
                </a:solidFill>
                <a:latin typeface="Times New Roman" panose="02020603050405020304" pitchFamily="18" charset="0"/>
                <a:cs typeface="Times New Roman" panose="02020603050405020304" pitchFamily="18" charset="0"/>
              </a:rPr>
              <a:t>lên</a:t>
            </a:r>
            <a:r>
              <a:rPr lang="en-US" sz="2700" b="1" dirty="0">
                <a:solidFill>
                  <a:srgbClr val="008000"/>
                </a:solidFill>
                <a:latin typeface="Times New Roman" panose="02020603050405020304" pitchFamily="18" charset="0"/>
                <a:cs typeface="Times New Roman" panose="02020603050405020304" pitchFamily="18" charset="0"/>
              </a:rPr>
              <a:t> </a:t>
            </a:r>
            <a:r>
              <a:rPr lang="en-US" sz="2700" b="1" dirty="0" err="1">
                <a:solidFill>
                  <a:srgbClr val="008000"/>
                </a:solidFill>
                <a:latin typeface="Times New Roman" panose="02020603050405020304" pitchFamily="18" charset="0"/>
                <a:cs typeface="Times New Roman" panose="02020603050405020304" pitchFamily="18" charset="0"/>
              </a:rPr>
              <a:t>điều</a:t>
            </a:r>
            <a:r>
              <a:rPr lang="en-US" sz="2700" b="1" dirty="0">
                <a:solidFill>
                  <a:srgbClr val="008000"/>
                </a:solidFill>
                <a:latin typeface="Times New Roman" panose="02020603050405020304" pitchFamily="18" charset="0"/>
                <a:cs typeface="Times New Roman" panose="02020603050405020304" pitchFamily="18" charset="0"/>
              </a:rPr>
              <a:t> </a:t>
            </a:r>
            <a:r>
              <a:rPr lang="en-US" sz="2700" b="1" dirty="0" err="1">
                <a:solidFill>
                  <a:srgbClr val="008000"/>
                </a:solidFill>
                <a:latin typeface="Times New Roman" panose="02020603050405020304" pitchFamily="18" charset="0"/>
                <a:cs typeface="Times New Roman" panose="02020603050405020304" pitchFamily="18" charset="0"/>
              </a:rPr>
              <a:t>gì</a:t>
            </a:r>
            <a:r>
              <a:rPr lang="en-US" sz="2700" b="1" dirty="0">
                <a:solidFill>
                  <a:srgbClr val="008000"/>
                </a:solidFill>
                <a:latin typeface="Times New Roman" panose="02020603050405020304" pitchFamily="18" charset="0"/>
                <a:cs typeface="Times New Roman" panose="02020603050405020304" pitchFamily="18" charset="0"/>
              </a:rPr>
              <a:t> </a:t>
            </a:r>
            <a:r>
              <a:rPr lang="en-US" sz="2700" b="1" dirty="0" err="1">
                <a:solidFill>
                  <a:srgbClr val="008000"/>
                </a:solidFill>
                <a:latin typeface="Times New Roman" panose="02020603050405020304" pitchFamily="18" charset="0"/>
                <a:cs typeface="Times New Roman" panose="02020603050405020304" pitchFamily="18" charset="0"/>
              </a:rPr>
              <a:t>về</a:t>
            </a:r>
            <a:r>
              <a:rPr lang="en-US" sz="2700" b="1" dirty="0">
                <a:solidFill>
                  <a:srgbClr val="008000"/>
                </a:solidFill>
                <a:latin typeface="Times New Roman" panose="02020603050405020304" pitchFamily="18" charset="0"/>
                <a:cs typeface="Times New Roman" panose="02020603050405020304" pitchFamily="18" charset="0"/>
              </a:rPr>
              <a:t> </a:t>
            </a:r>
            <a:r>
              <a:rPr lang="en-US" sz="2700" b="1" dirty="0" err="1">
                <a:solidFill>
                  <a:srgbClr val="008000"/>
                </a:solidFill>
                <a:latin typeface="Times New Roman" panose="02020603050405020304" pitchFamily="18" charset="0"/>
                <a:cs typeface="Times New Roman" panose="02020603050405020304" pitchFamily="18" charset="0"/>
              </a:rPr>
              <a:t>việc</a:t>
            </a:r>
            <a:r>
              <a:rPr lang="en-US" sz="2700" b="1" dirty="0">
                <a:solidFill>
                  <a:srgbClr val="008000"/>
                </a:solidFill>
                <a:latin typeface="Times New Roman" panose="02020603050405020304" pitchFamily="18" charset="0"/>
                <a:cs typeface="Times New Roman" panose="02020603050405020304" pitchFamily="18" charset="0"/>
              </a:rPr>
              <a:t> </a:t>
            </a:r>
            <a:r>
              <a:rPr lang="en-US" sz="2700" b="1" dirty="0" err="1">
                <a:solidFill>
                  <a:srgbClr val="008000"/>
                </a:solidFill>
                <a:latin typeface="Times New Roman" panose="02020603050405020304" pitchFamily="18" charset="0"/>
                <a:cs typeface="Times New Roman" panose="02020603050405020304" pitchFamily="18" charset="0"/>
              </a:rPr>
              <a:t>làm</a:t>
            </a:r>
            <a:r>
              <a:rPr lang="en-US" sz="2700" b="1" dirty="0">
                <a:solidFill>
                  <a:srgbClr val="008000"/>
                </a:solidFill>
                <a:latin typeface="Times New Roman" panose="02020603050405020304" pitchFamily="18" charset="0"/>
                <a:cs typeface="Times New Roman" panose="02020603050405020304" pitchFamily="18" charset="0"/>
              </a:rPr>
              <a:t> </a:t>
            </a:r>
            <a:r>
              <a:rPr lang="en-US" sz="2700" b="1" dirty="0" err="1">
                <a:solidFill>
                  <a:srgbClr val="008000"/>
                </a:solidFill>
                <a:latin typeface="Times New Roman" panose="02020603050405020304" pitchFamily="18" charset="0"/>
                <a:cs typeface="Times New Roman" panose="02020603050405020304" pitchFamily="18" charset="0"/>
              </a:rPr>
              <a:t>của</a:t>
            </a:r>
            <a:r>
              <a:rPr lang="en-US" sz="2700" b="1" dirty="0">
                <a:solidFill>
                  <a:srgbClr val="008000"/>
                </a:solidFill>
                <a:latin typeface="Times New Roman" panose="02020603050405020304" pitchFamily="18" charset="0"/>
                <a:cs typeface="Times New Roman" panose="02020603050405020304" pitchFamily="18" charset="0"/>
              </a:rPr>
              <a:t> </a:t>
            </a:r>
            <a:r>
              <a:rPr lang="en-US" sz="2700" b="1" dirty="0" err="1">
                <a:solidFill>
                  <a:srgbClr val="008000"/>
                </a:solidFill>
                <a:latin typeface="Times New Roman" panose="02020603050405020304" pitchFamily="18" charset="0"/>
                <a:cs typeface="Times New Roman" panose="02020603050405020304" pitchFamily="18" charset="0"/>
              </a:rPr>
              <a:t>cố</a:t>
            </a:r>
            <a:r>
              <a:rPr lang="en-US" sz="2700" b="1" dirty="0">
                <a:solidFill>
                  <a:srgbClr val="008000"/>
                </a:solidFill>
                <a:latin typeface="Times New Roman" panose="02020603050405020304" pitchFamily="18" charset="0"/>
                <a:cs typeface="Times New Roman" panose="02020603050405020304" pitchFamily="18" charset="0"/>
              </a:rPr>
              <a:t> </a:t>
            </a:r>
            <a:r>
              <a:rPr lang="en-US" sz="2700" b="1" dirty="0" err="1">
                <a:solidFill>
                  <a:srgbClr val="008000"/>
                </a:solidFill>
                <a:latin typeface="Times New Roman" panose="02020603050405020304" pitchFamily="18" charset="0"/>
                <a:cs typeface="Times New Roman" panose="02020603050405020304" pitchFamily="18" charset="0"/>
              </a:rPr>
              <a:t>Đương</a:t>
            </a:r>
            <a:r>
              <a:rPr lang="vi-VN" sz="2700" b="1" dirty="0">
                <a:solidFill>
                  <a:srgbClr val="008000"/>
                </a:solidFill>
                <a:latin typeface="Times New Roman" panose="02020603050405020304" pitchFamily="18" charset="0"/>
                <a:cs typeface="Times New Roman" panose="02020603050405020304" pitchFamily="18" charset="0"/>
              </a:rPr>
              <a:t>?</a:t>
            </a:r>
            <a:endParaRPr lang="en-US" sz="2700" b="1" dirty="0">
              <a:solidFill>
                <a:srgbClr val="008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11348" y="2428932"/>
            <a:ext cx="11080652" cy="1815882"/>
          </a:xfrm>
          <a:prstGeom prst="rect">
            <a:avLst/>
          </a:prstGeom>
          <a:noFill/>
        </p:spPr>
        <p:txBody>
          <a:bodyPr wrap="square" rtlCol="0">
            <a:spAutoFit/>
          </a:bodyPr>
          <a:lstStyle/>
          <a:p>
            <a:pPr algn="just"/>
            <a:r>
              <a:rPr lang="en-US" sz="2700" b="1" dirty="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 Hình ảnh “những bậc đá chạm mây” nhằm tôn vinh việc làm của cố Đương. Cố Đương đã làm một việc khiến cho người dân không còn vất vả. Điều này khiến cho người dân vui mừng, sung sướng mà ngỡ “lên tiên”, mơ ước về thứ xa vời là bậc thang đá được thành hiện thực.</a:t>
            </a:r>
            <a:endParaRPr lang="en-US" sz="2700" b="1" dirty="0">
              <a:solidFill>
                <a:srgbClr val="0000FF"/>
              </a:solidFill>
              <a:latin typeface="Times New Roman" pitchFamily="18" charset="0"/>
              <a:cs typeface="Times New Roman" pitchFamily="18" charset="0"/>
            </a:endParaRPr>
          </a:p>
        </p:txBody>
      </p:sp>
      <p:sp>
        <p:nvSpPr>
          <p:cNvPr id="9" name="TextBox 8"/>
          <p:cNvSpPr txBox="1"/>
          <p:nvPr/>
        </p:nvSpPr>
        <p:spPr>
          <a:xfrm>
            <a:off x="-9725" y="4231660"/>
            <a:ext cx="12192000" cy="523220"/>
          </a:xfrm>
          <a:prstGeom prst="rect">
            <a:avLst/>
          </a:prstGeom>
          <a:noFill/>
        </p:spPr>
        <p:txBody>
          <a:bodyPr wrap="square" rtlCol="0">
            <a:spAutoFit/>
          </a:bodyPr>
          <a:lstStyle/>
          <a:p>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Câu</a:t>
            </a:r>
            <a:r>
              <a:rPr lang="en-US" sz="2700" b="1" dirty="0">
                <a:solidFill>
                  <a:srgbClr val="008000"/>
                </a:solidFill>
                <a:latin typeface="Times New Roman" pitchFamily="18" charset="0"/>
                <a:cs typeface="Times New Roman" pitchFamily="18" charset="0"/>
              </a:rPr>
              <a:t> 5: </a:t>
            </a:r>
            <a:r>
              <a:rPr lang="en-US" sz="2700" b="1" dirty="0" err="1">
                <a:solidFill>
                  <a:srgbClr val="008000"/>
                </a:solidFill>
                <a:latin typeface="Times New Roman" pitchFamily="18" charset="0"/>
                <a:cs typeface="Times New Roman" pitchFamily="18" charset="0"/>
              </a:rPr>
              <a:t>Đóng</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vai</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một</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người</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dân</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trong</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xóm</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giới</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thiệu</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về</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cố</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Đương</a:t>
            </a:r>
            <a:r>
              <a:rPr lang="en-US" sz="2700" b="1" dirty="0">
                <a:solidFill>
                  <a:srgbClr val="008000"/>
                </a:solidFill>
                <a:latin typeface="Times New Roman" pitchFamily="18" charset="0"/>
                <a:cs typeface="Times New Roman" pitchFamily="18" charset="0"/>
              </a:rPr>
              <a:t>.</a:t>
            </a:r>
            <a:endParaRPr lang="en-US" sz="2700" dirty="0">
              <a:solidFill>
                <a:srgbClr val="008000"/>
              </a:solidFill>
            </a:endParaRPr>
          </a:p>
        </p:txBody>
      </p:sp>
      <p:sp>
        <p:nvSpPr>
          <p:cNvPr id="10" name="TextBox 9"/>
          <p:cNvSpPr txBox="1"/>
          <p:nvPr/>
        </p:nvSpPr>
        <p:spPr>
          <a:xfrm>
            <a:off x="0" y="4754880"/>
            <a:ext cx="12192000" cy="2246769"/>
          </a:xfrm>
          <a:prstGeom prst="rect">
            <a:avLst/>
          </a:prstGeom>
          <a:noFill/>
        </p:spPr>
        <p:txBody>
          <a:bodyPr wrap="square" rtlCol="0">
            <a:spAutoFit/>
          </a:bodyPr>
          <a:lstStyle/>
          <a:p>
            <a:r>
              <a:rPr lang="en-US" sz="2700" b="1" dirty="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Tôi là người dân cùng làng với cô Đương. Ông là vị lão có tiếng ở vùng bởi tính cần cù, không ngại khó. Sau một lần bão cuốn mất ngư cụ, làng tôi tưởng chừng không sống nổi với nghề kiếm củi vì đường lên núi quá xa…</a:t>
            </a:r>
            <a:r>
              <a:rPr lang="en-US" sz="2700" b="1" dirty="0">
                <a:solidFill>
                  <a:srgbClr val="0000FF"/>
                </a:solidFill>
                <a:latin typeface="Times New Roman" panose="02020603050405020304" pitchFamily="18" charset="0"/>
                <a:cs typeface="Times New Roman" panose="02020603050405020304" pitchFamily="18" charset="0"/>
              </a:rPr>
              <a:t>.</a:t>
            </a:r>
            <a:r>
              <a:rPr lang="vi-VN" sz="2700" b="1" dirty="0">
                <a:solidFill>
                  <a:srgbClr val="0000FF"/>
                </a:solidFill>
                <a:latin typeface="Times New Roman" panose="02020603050405020304" pitchFamily="18" charset="0"/>
                <a:cs typeface="Times New Roman" panose="02020603050405020304" pitchFamily="18" charset="0"/>
              </a:rPr>
              <a:t> Cho tới năm năm sau, làng tôi đã có con đường ước mơ mang tên Truông Ghép, là cách để cảm ơn với cố Đương, hay cố Ghép của làng tôi.</a:t>
            </a:r>
            <a:endParaRPr lang="en-US" sz="27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8202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71922" y="4797178"/>
            <a:ext cx="4296079" cy="2060823"/>
            <a:chOff x="0" y="180975"/>
            <a:chExt cx="15274946" cy="4121645"/>
          </a:xfrm>
        </p:grpSpPr>
        <p:sp>
          <p:nvSpPr>
            <p:cNvPr id="3" name="TextBox 3"/>
            <p:cNvSpPr txBox="1"/>
            <p:nvPr/>
          </p:nvSpPr>
          <p:spPr>
            <a:xfrm>
              <a:off x="0" y="180975"/>
              <a:ext cx="15274946" cy="1436290"/>
            </a:xfrm>
            <a:prstGeom prst="rect">
              <a:avLst/>
            </a:prstGeom>
          </p:spPr>
          <p:txBody>
            <a:bodyPr lIns="0" tIns="0" rIns="0" bIns="0" rtlCol="0" anchor="t">
              <a:spAutoFit/>
            </a:bodyPr>
            <a:lstStyle/>
            <a:p>
              <a:pPr algn="ctr" defTabSz="512089">
                <a:lnSpc>
                  <a:spcPts val="5557"/>
                </a:lnSpc>
              </a:pPr>
              <a:endParaRPr>
                <a:solidFill>
                  <a:prstClr val="black"/>
                </a:solidFill>
                <a:latin typeface="Calibri"/>
              </a:endParaRPr>
            </a:p>
          </p:txBody>
        </p:sp>
        <p:pic>
          <p:nvPicPr>
            <p:cNvPr id="4" name="Picture 4"/>
            <p:cNvPicPr>
              <a:picLocks noChangeAspect="1"/>
            </p:cNvPicPr>
            <p:nvPr/>
          </p:nvPicPr>
          <p:blipFill>
            <a:blip r:embed="rId2" cstate="print"/>
            <a:srcRect/>
            <a:stretch>
              <a:fillRect/>
            </a:stretch>
          </p:blipFill>
          <p:spPr>
            <a:xfrm>
              <a:off x="5157066" y="2963200"/>
              <a:ext cx="4960814" cy="1339420"/>
            </a:xfrm>
            <a:prstGeom prst="rect">
              <a:avLst/>
            </a:prstGeom>
          </p:spPr>
        </p:pic>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054426" y="3944340"/>
            <a:ext cx="1583354" cy="1913552"/>
          </a:xfrm>
          <a:prstGeom prst="rect">
            <a:avLst/>
          </a:prstGeom>
        </p:spPr>
      </p:pic>
      <p:pic>
        <p:nvPicPr>
          <p:cNvPr id="9" name="Picture 9"/>
          <p:cNvPicPr>
            <a:picLocks noChangeAspect="1"/>
          </p:cNvPicPr>
          <p:nvPr/>
        </p:nvPicPr>
        <p:blipFill>
          <a:blip r:embed="rId5" cstate="print"/>
          <a:srcRect/>
          <a:stretch>
            <a:fillRect/>
          </a:stretch>
        </p:blipFill>
        <p:spPr>
          <a:xfrm>
            <a:off x="2652549" y="1124886"/>
            <a:ext cx="1514250" cy="1298890"/>
          </a:xfrm>
          <a:prstGeom prst="rect">
            <a:avLst/>
          </a:prstGeom>
        </p:spPr>
      </p:pic>
      <p:pic>
        <p:nvPicPr>
          <p:cNvPr id="19" name="Picture 2" descr="Trang chủ - NQ Education">
            <a:extLst>
              <a:ext uri="{FF2B5EF4-FFF2-40B4-BE49-F238E27FC236}">
                <a16:creationId xmlns="" xmlns:a16="http://schemas.microsoft.com/office/drawing/2014/main" id="{CDC375CF-0BBE-D9C1-307F-5E4174E9C8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9025" y="2071678"/>
            <a:ext cx="2184274" cy="23279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667240" y="2714621"/>
            <a:ext cx="4293598" cy="508447"/>
          </a:xfrm>
          <a:prstGeom prst="rect">
            <a:avLst/>
          </a:prstGeom>
          <a:noFill/>
        </p:spPr>
        <p:txBody>
          <a:bodyPr wrap="square" lIns="76810" tIns="38405" rIns="76810" bIns="38405" rtlCol="0">
            <a:spAutoFit/>
          </a:bodyPr>
          <a:lstStyle/>
          <a:p>
            <a:pPr algn="ct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Nội</a:t>
            </a:r>
            <a:r>
              <a:rPr lang="en-US" sz="2800" b="1" dirty="0">
                <a:solidFill>
                  <a:srgbClr val="008000"/>
                </a:solidFill>
                <a:latin typeface="Times New Roman" pitchFamily="18" charset="0"/>
                <a:cs typeface="Times New Roman" pitchFamily="18" charset="0"/>
              </a:rPr>
              <a:t> dung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25" name="TextBox 24"/>
          <p:cNvSpPr txBox="1"/>
          <p:nvPr/>
        </p:nvSpPr>
        <p:spPr>
          <a:xfrm>
            <a:off x="4417208" y="3357563"/>
            <a:ext cx="6250793" cy="1370222"/>
          </a:xfrm>
          <a:prstGeom prst="rect">
            <a:avLst/>
          </a:prstGeom>
          <a:noFill/>
        </p:spPr>
        <p:txBody>
          <a:bodyPr wrap="square" lIns="76810" tIns="38405" rIns="76810" bIns="38405"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ca </a:t>
            </a:r>
            <a:r>
              <a:rPr lang="en-US" sz="2800" b="1" dirty="0" err="1">
                <a:solidFill>
                  <a:srgbClr val="0000FF"/>
                </a:solidFill>
                <a:latin typeface="Times New Roman" pitchFamily="18" charset="0"/>
                <a:cs typeface="Times New Roman" pitchFamily="18" charset="0"/>
              </a:rPr>
              <a:t>ngợi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trọng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đồng</a:t>
            </a:r>
            <a:r>
              <a:rPr lang="en-US" sz="2800" b="1" dirty="0">
                <a:solidFill>
                  <a:srgbClr val="0000FF"/>
                </a:solidFill>
                <a:latin typeface="Times New Roman" pitchFamily="18" charset="0"/>
                <a:cs typeface="Times New Roman" pitchFamily="18" charset="0"/>
              </a:rPr>
              <a:t>.</a:t>
            </a:r>
            <a:endParaRPr lang="en-US" sz="2800" b="1" dirty="0">
              <a:solidFill>
                <a:srgbClr val="0000FF"/>
              </a:solidFill>
              <a:latin typeface="Times New Roman"/>
              <a:ea typeface="Times New Roman"/>
            </a:endParaRPr>
          </a:p>
        </p:txBody>
      </p:sp>
    </p:spTree>
    <p:extLst>
      <p:ext uri="{BB962C8B-B14F-4D97-AF65-F5344CB8AC3E}">
        <p14:creationId xmlns:p14="http://schemas.microsoft.com/office/powerpoint/2010/main" val="20519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5"/>
                                        </p:tgtEl>
                                        <p:attrNameLst>
                                          <p:attrName>style.visibility</p:attrName>
                                        </p:attrNameLst>
                                      </p:cBhvr>
                                      <p:to>
                                        <p:strVal val="visible"/>
                                      </p:to>
                                    </p:set>
                                    <p:anim calcmode="discrete" valueType="clr">
                                      <p:cBhvr override="childStyle">
                                        <p:cTn id="13"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5"/>
                                        </p:tgtEl>
                                        <p:attrNameLst>
                                          <p:attrName>fillcolor</p:attrName>
                                        </p:attrNameLst>
                                      </p:cBhvr>
                                      <p:tavLst>
                                        <p:tav tm="0">
                                          <p:val>
                                            <p:clrVal>
                                              <a:schemeClr val="accent2"/>
                                            </p:clrVal>
                                          </p:val>
                                        </p:tav>
                                        <p:tav tm="50000">
                                          <p:val>
                                            <p:clrVal>
                                              <a:schemeClr val="hlink"/>
                                            </p:clrVal>
                                          </p:val>
                                        </p:tav>
                                      </p:tavLst>
                                    </p:anim>
                                    <p:set>
                                      <p:cBhvr>
                                        <p:cTn id="15"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493</Words>
  <Application>Microsoft Office PowerPoint</Application>
  <PresentationFormat>Widescreen</PresentationFormat>
  <Paragraphs>27</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Microsoft account</cp:lastModifiedBy>
  <cp:revision>28</cp:revision>
  <dcterms:created xsi:type="dcterms:W3CDTF">2023-12-04T01:16:50Z</dcterms:created>
  <dcterms:modified xsi:type="dcterms:W3CDTF">2024-12-15T14:45:07Z</dcterms:modified>
</cp:coreProperties>
</file>