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10" r:id="rId4"/>
    <p:sldMasterId id="2147483724" r:id="rId5"/>
    <p:sldMasterId id="2147483748" r:id="rId6"/>
    <p:sldMasterId id="2147483760" r:id="rId7"/>
    <p:sldMasterId id="2147483774" r:id="rId8"/>
  </p:sldMasterIdLst>
  <p:notesMasterIdLst>
    <p:notesMasterId r:id="rId29"/>
  </p:notesMasterIdLst>
  <p:sldIdLst>
    <p:sldId id="262" r:id="rId9"/>
    <p:sldId id="474" r:id="rId10"/>
    <p:sldId id="475" r:id="rId11"/>
    <p:sldId id="265" r:id="rId12"/>
    <p:sldId id="266" r:id="rId13"/>
    <p:sldId id="267" r:id="rId14"/>
    <p:sldId id="268" r:id="rId15"/>
    <p:sldId id="492" r:id="rId16"/>
    <p:sldId id="490" r:id="rId17"/>
    <p:sldId id="477" r:id="rId18"/>
    <p:sldId id="491" r:id="rId19"/>
    <p:sldId id="304" r:id="rId20"/>
    <p:sldId id="479" r:id="rId21"/>
    <p:sldId id="480" r:id="rId22"/>
    <p:sldId id="481" r:id="rId23"/>
    <p:sldId id="482" r:id="rId24"/>
    <p:sldId id="325" r:id="rId25"/>
    <p:sldId id="276" r:id="rId26"/>
    <p:sldId id="494" r:id="rId27"/>
    <p:sldId id="29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4" d="100"/>
          <a:sy n="64" d="100"/>
        </p:scale>
        <p:origin x="9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BBBFB-AC48-4F7C-A3D9-FA0B6A3A15C6}"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D21740-88C6-4AD3-8809-F4713D3BFC3A}" type="slidenum">
              <a:rPr lang="en-US" smtClean="0"/>
              <a:t>‹#›</a:t>
            </a:fld>
            <a:endParaRPr lang="en-US"/>
          </a:p>
        </p:txBody>
      </p:sp>
    </p:spTree>
    <p:extLst>
      <p:ext uri="{BB962C8B-B14F-4D97-AF65-F5344CB8AC3E}">
        <p14:creationId xmlns:p14="http://schemas.microsoft.com/office/powerpoint/2010/main" val="172840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649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8553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2579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6526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EE5F4-F0DF-A188-EB0F-346B973DE1F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DA58B43-EDFA-FCB8-F804-9FC13752C7C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C07B17B-AF46-2F9B-5ED3-84B1DD398199}"/>
              </a:ext>
            </a:extLst>
          </p:cNvPr>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a:extLst>
              <a:ext uri="{FF2B5EF4-FFF2-40B4-BE49-F238E27FC236}">
                <a16:creationId xmlns:a16="http://schemas.microsoft.com/office/drawing/2014/main" id="{C21FCB7B-0BB7-D367-A87E-0F83E58DEF5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0777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429F0-1007-7A62-7CE1-963EB9D7F6C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F0943D0-4C9B-9C10-8E05-B8049545390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BAA26FB-B3BE-BEC9-E4D0-50209BD0E85A}"/>
              </a:ext>
            </a:extLst>
          </p:cNvPr>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a:extLst>
              <a:ext uri="{FF2B5EF4-FFF2-40B4-BE49-F238E27FC236}">
                <a16:creationId xmlns:a16="http://schemas.microsoft.com/office/drawing/2014/main" id="{41E8BF43-55BF-71B2-7422-BA517065BFE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27891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0989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FC3AF-929C-6F2D-4DF7-A57789AB52C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079EAA2-7451-83F9-BB9A-EB3AA58D830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A14437E-745F-28FB-F663-C168E6D96BC9}"/>
              </a:ext>
            </a:extLst>
          </p:cNvPr>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a:extLst>
              <a:ext uri="{FF2B5EF4-FFF2-40B4-BE49-F238E27FC236}">
                <a16:creationId xmlns:a16="http://schemas.microsoft.com/office/drawing/2014/main" id="{98BEC2BC-9078-6F06-BB73-F2B73A742DD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70836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20966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13947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1585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8590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1789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47831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9164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77953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6937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7058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0982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0424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48335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3374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73698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58627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47347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407332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12337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17069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28189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7661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649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4731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5446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92613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33963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5028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78907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1510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43730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3542182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50425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70964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26787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57955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27227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61258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35385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60893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44245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27564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39362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1841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34442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0380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7736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3804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88558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6654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901477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875530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1251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5418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6036714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330334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342887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3175170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2182113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841120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3973346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061104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9228287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1674401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9597797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7751469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12/20/2024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118920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422170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12/20/2024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1895018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12/20/2024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8922430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12/20/2024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26260298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12/20/2024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7463906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12/20/2024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40086286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12/20/2024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4316465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12/20/2024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679467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12/20/2024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4409839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12/20/2024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2119658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12/20/2024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3306959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765673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1650869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35727432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749980"/>
      </p:ext>
    </p:extLst>
  </p:cSld>
  <p:clrMapOvr>
    <a:masterClrMapping/>
  </p:clrMapOvr>
  <p:transition spd="slow">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12/20/2024</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4192862708"/>
      </p:ext>
    </p:extLst>
  </p:cSld>
  <p:clrMapOvr>
    <a:masterClrMapping/>
  </p:clrMapOvr>
  <p:transition spd="slow">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12/20/2024</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3952711168"/>
      </p:ext>
    </p:extLst>
  </p:cSld>
  <p:clrMapOvr>
    <a:masterClrMapping/>
  </p:clrMapOvr>
  <p:transition spd="slow">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490017"/>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02480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image" Target="../media/image6.jpeg"/><Relationship Id="rId5" Type="http://schemas.openxmlformats.org/officeDocument/2006/relationships/theme" Target="../theme/theme8.xml"/><Relationship Id="rId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12/20/2024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01205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86099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2024/12/20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1786569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96675403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45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12/20/2024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extLst>
      <p:ext uri="{BB962C8B-B14F-4D97-AF65-F5344CB8AC3E}">
        <p14:creationId xmlns:p14="http://schemas.microsoft.com/office/powerpoint/2010/main" val="326534709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12/20/2024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143618586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82563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8.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8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fontScale="90000"/>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4"/>
          <a:stretch>
            <a:fillRect/>
          </a:stretch>
        </p:blipFill>
        <p:spPr>
          <a:xfrm>
            <a:off x="4442460" y="2948940"/>
            <a:ext cx="3286125" cy="390906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405987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564823" y="1796442"/>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533942" y="705852"/>
            <a:ext cx="3353258" cy="3898231"/>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9055853" y="4761440"/>
            <a:ext cx="2678947" cy="139070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a16="http://schemas.microsoft.com/office/drawing/2014/main" id="{62A58FDF-36D1-45DB-898F-618811ADB4E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095153"/>
            <a:ext cx="527050" cy="26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3EED9072-B076-4AC3-9991-E736E857C82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725" y="3639002"/>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EFC5D5F6-0E07-4454-8A35-F84528D706B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69649" y="1381438"/>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73466248-618D-4132-AE3C-0F3BC1E47221}"/>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77422" y="3254984"/>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898498"/>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7ADEF-1529-FD31-0188-7157B4032149}"/>
            </a:ext>
          </a:extLst>
        </p:cNvPr>
        <p:cNvGrpSpPr/>
        <p:nvPr/>
      </p:nvGrpSpPr>
      <p:grpSpPr>
        <a:xfrm>
          <a:off x="0" y="0"/>
          <a:ext cx="0" cy="0"/>
          <a:chOff x="0" y="0"/>
          <a:chExt cx="0" cy="0"/>
        </a:xfrm>
      </p:grpSpPr>
      <p:sp>
        <p:nvSpPr>
          <p:cNvPr id="4" name="Text Box 3">
            <a:extLst>
              <a:ext uri="{FF2B5EF4-FFF2-40B4-BE49-F238E27FC236}">
                <a16:creationId xmlns:a16="http://schemas.microsoft.com/office/drawing/2014/main" id="{A4C2C0D4-8BA4-0EEF-0C33-C78A6F46D6B7}"/>
              </a:ext>
            </a:extLst>
          </p:cNvPr>
          <p:cNvSpPr txBox="1"/>
          <p:nvPr/>
        </p:nvSpPr>
        <p:spPr>
          <a:xfrm>
            <a:off x="1892968" y="138430"/>
            <a:ext cx="652649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1950839-6C6B-9DF3-3627-6AE32E1D70D7}"/>
              </a:ext>
            </a:extLst>
          </p:cNvPr>
          <p:cNvSpPr txBox="1"/>
          <p:nvPr/>
        </p:nvSpPr>
        <p:spPr>
          <a:xfrm>
            <a:off x="525904" y="610401"/>
            <a:ext cx="3954379" cy="72258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78CF6B14-53A0-86F7-D223-855E02443138}"/>
              </a:ext>
            </a:extLst>
          </p:cNvPr>
          <p:cNvSpPr txBox="1"/>
          <p:nvPr/>
        </p:nvSpPr>
        <p:spPr>
          <a:xfrm>
            <a:off x="4975693" y="838575"/>
            <a:ext cx="4195856" cy="55638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9FD8853-27B3-2A61-B821-797ADD0844C3}"/>
              </a:ext>
            </a:extLst>
          </p:cNvPr>
          <p:cNvPicPr>
            <a:picLocks noChangeAspect="1"/>
          </p:cNvPicPr>
          <p:nvPr/>
        </p:nvPicPr>
        <p:blipFill>
          <a:blip r:embed="rId3"/>
          <a:stretch>
            <a:fillRect/>
          </a:stretch>
        </p:blipFill>
        <p:spPr>
          <a:xfrm>
            <a:off x="8983579" y="846316"/>
            <a:ext cx="2956784" cy="3833109"/>
          </a:xfrm>
          <a:prstGeom prst="rect">
            <a:avLst/>
          </a:prstGeom>
        </p:spPr>
      </p:pic>
      <p:sp>
        <p:nvSpPr>
          <p:cNvPr id="12" name="Cloud 11">
            <a:extLst>
              <a:ext uri="{FF2B5EF4-FFF2-40B4-BE49-F238E27FC236}">
                <a16:creationId xmlns:a16="http://schemas.microsoft.com/office/drawing/2014/main" id="{04D97D1B-1164-F6D7-7191-3AB4AEF50745}"/>
              </a:ext>
            </a:extLst>
          </p:cNvPr>
          <p:cNvSpPr/>
          <p:nvPr/>
        </p:nvSpPr>
        <p:spPr>
          <a:xfrm>
            <a:off x="9484360" y="5011698"/>
            <a:ext cx="1998345" cy="139070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611326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71562" y="2804628"/>
            <a:ext cx="569658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54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808421" y="329348"/>
            <a:ext cx="66067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238154" y="1505917"/>
            <a:ext cx="400986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22360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sp>
        <p:nvSpPr>
          <p:cNvPr id="2" name="Rectangle: Rounded Corners 1">
            <a:extLst>
              <a:ext uri="{FF2B5EF4-FFF2-40B4-BE49-F238E27FC236}">
                <a16:creationId xmlns:a16="http://schemas.microsoft.com/office/drawing/2014/main" id="{3CB66D3A-AE1C-434F-98C6-7C97981B1912}"/>
              </a:ext>
            </a:extLst>
          </p:cNvPr>
          <p:cNvSpPr/>
          <p:nvPr/>
        </p:nvSpPr>
        <p:spPr>
          <a:xfrm>
            <a:off x="744279" y="5780601"/>
            <a:ext cx="10798147"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1.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mẹ</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1F31898B-30A9-41CD-88B1-D6B86E4CA6C0}"/>
              </a:ext>
            </a:extLst>
          </p:cNvPr>
          <p:cNvCxnSpPr>
            <a:cxnSpLocks/>
          </p:cNvCxnSpPr>
          <p:nvPr/>
        </p:nvCxnSpPr>
        <p:spPr>
          <a:xfrm>
            <a:off x="1807450" y="1906026"/>
            <a:ext cx="80275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464695" y="2320696"/>
            <a:ext cx="2310403"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5382586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782957" y="302283"/>
            <a:ext cx="65746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268625"/>
            <a:ext cx="4023082"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480282" y="1647570"/>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sp>
        <p:nvSpPr>
          <p:cNvPr id="2" name="Rectangle: Rounded Corners 1">
            <a:extLst>
              <a:ext uri="{FF2B5EF4-FFF2-40B4-BE49-F238E27FC236}">
                <a16:creationId xmlns:a16="http://schemas.microsoft.com/office/drawing/2014/main" id="{3CB66D3A-AE1C-434F-98C6-7C97981B1912}"/>
              </a:ext>
            </a:extLst>
          </p:cNvPr>
          <p:cNvSpPr/>
          <p:nvPr/>
        </p:nvSpPr>
        <p:spPr>
          <a:xfrm>
            <a:off x="454307" y="5691678"/>
            <a:ext cx="11280493"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khổ thơ đầu</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bạn nhỏ tả em</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 như thế nào?</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571125" y="2396896"/>
            <a:ext cx="281375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68D7FDDD-4A21-4766-A61D-834FD743B201}"/>
              </a:ext>
            </a:extLst>
          </p:cNvPr>
          <p:cNvCxnSpPr>
            <a:cxnSpLocks/>
          </p:cNvCxnSpPr>
          <p:nvPr/>
        </p:nvCxnSpPr>
        <p:spPr>
          <a:xfrm>
            <a:off x="568842" y="2782479"/>
            <a:ext cx="264244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5EF321AC-DEB8-4EC2-8D09-848349489BCF}"/>
              </a:ext>
            </a:extLst>
          </p:cNvPr>
          <p:cNvCxnSpPr>
            <a:cxnSpLocks/>
          </p:cNvCxnSpPr>
          <p:nvPr/>
        </p:nvCxnSpPr>
        <p:spPr>
          <a:xfrm flipV="1">
            <a:off x="697179" y="3148009"/>
            <a:ext cx="3034329" cy="12924"/>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5CE24B09-2072-4477-8225-9539F261D366}"/>
              </a:ext>
            </a:extLst>
          </p:cNvPr>
          <p:cNvCxnSpPr>
            <a:cxnSpLocks/>
          </p:cNvCxnSpPr>
          <p:nvPr/>
        </p:nvCxnSpPr>
        <p:spPr>
          <a:xfrm>
            <a:off x="697179" y="3553320"/>
            <a:ext cx="3217095" cy="0"/>
          </a:xfrm>
          <a:prstGeom prst="line">
            <a:avLst/>
          </a:prstGeom>
        </p:spPr>
        <p:style>
          <a:lnRef idx="3">
            <a:schemeClr val="accent2"/>
          </a:lnRef>
          <a:fillRef idx="0">
            <a:schemeClr val="accent2"/>
          </a:fillRef>
          <a:effectRef idx="2">
            <a:schemeClr val="accent2"/>
          </a:effectRef>
          <a:fontRef idx="minor">
            <a:schemeClr val="tx1"/>
          </a:fontRef>
        </p:style>
      </p:cxnSp>
      <p:sp>
        <p:nvSpPr>
          <p:cNvPr id="6" name="Rectangle: Rounded Corners 5">
            <a:extLst>
              <a:ext uri="{FF2B5EF4-FFF2-40B4-BE49-F238E27FC236}">
                <a16:creationId xmlns:a16="http://schemas.microsoft.com/office/drawing/2014/main" id="{D7BD1DC4-0005-F303-307E-3AF5BD5FEE9E}"/>
              </a:ext>
            </a:extLst>
          </p:cNvPr>
          <p:cNvSpPr/>
          <p:nvPr/>
        </p:nvSpPr>
        <p:spPr>
          <a:xfrm>
            <a:off x="454307" y="3137055"/>
            <a:ext cx="11486056" cy="32836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dirty="0">
                <a:latin typeface="Times New Roman" panose="02020603050405020304" pitchFamily="18" charset="0"/>
                <a:cs typeface="Times New Roman" panose="02020603050405020304" pitchFamily="18" charset="0"/>
              </a:rPr>
              <a:t>Hai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tia</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tác</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sử</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dụng</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hình</a:t>
            </a:r>
            <a:r>
              <a:rPr kumimoji="0" lang="en-US" sz="3200" b="1" i="0" u="none" strike="noStrike" kern="1200" cap="none" spc="0" normalizeH="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ảnh</a:t>
            </a:r>
            <a:r>
              <a:rPr kumimoji="0" lang="en-US" sz="3200" b="1" i="0" u="none" strike="noStrike" kern="1200" cap="none" spc="0" normalizeH="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a:t>
            </a: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ì?</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algn="ctr">
              <a:lnSpc>
                <a:spcPct val="150000"/>
              </a:lnSpc>
            </a:pPr>
            <a:r>
              <a:rPr lang="en-US" dirty="0"/>
              <a:t> </a:t>
            </a:r>
          </a:p>
        </p:txBody>
      </p:sp>
    </p:spTree>
    <p:extLst>
      <p:ext uri="{BB962C8B-B14F-4D97-AF65-F5344CB8AC3E}">
        <p14:creationId xmlns:p14="http://schemas.microsoft.com/office/powerpoint/2010/main" val="88193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64738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340579" y="1454957"/>
            <a:ext cx="40248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3956530" y="1673779"/>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Rectangle: Rounded Corners 1">
            <a:extLst>
              <a:ext uri="{FF2B5EF4-FFF2-40B4-BE49-F238E27FC236}">
                <a16:creationId xmlns:a16="http://schemas.microsoft.com/office/drawing/2014/main" id="{3CB66D3A-AE1C-434F-98C6-7C97981B1912}"/>
              </a:ext>
            </a:extLst>
          </p:cNvPr>
          <p:cNvSpPr/>
          <p:nvPr/>
        </p:nvSpPr>
        <p:spPr>
          <a:xfrm>
            <a:off x="256675" y="5691678"/>
            <a:ext cx="11775185"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khổ thơ thứ hai và thứ ba</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bạn nhỏ đoán em bé từ đâu đến?</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96D5E8FE-3684-48D9-9AA5-3AA32F066751}"/>
              </a:ext>
            </a:extLst>
          </p:cNvPr>
          <p:cNvPicPr>
            <a:picLocks noChangeAspect="1"/>
          </p:cNvPicPr>
          <p:nvPr/>
        </p:nvPicPr>
        <p:blipFill>
          <a:blip r:embed="rId3"/>
          <a:stretch>
            <a:fillRect/>
          </a:stretch>
        </p:blipFill>
        <p:spPr>
          <a:xfrm>
            <a:off x="7417281" y="1508759"/>
            <a:ext cx="4614579" cy="2818719"/>
          </a:xfrm>
          <a:prstGeom prst="rect">
            <a:avLst/>
          </a:prstGeom>
        </p:spPr>
      </p:pic>
      <p:sp>
        <p:nvSpPr>
          <p:cNvPr id="19" name="Oval 18">
            <a:extLst>
              <a:ext uri="{FF2B5EF4-FFF2-40B4-BE49-F238E27FC236}">
                <a16:creationId xmlns:a16="http://schemas.microsoft.com/office/drawing/2014/main" id="{96D2EBDE-CAF8-452A-BAC5-9494F59A0C5D}"/>
              </a:ext>
            </a:extLst>
          </p:cNvPr>
          <p:cNvSpPr/>
          <p:nvPr/>
        </p:nvSpPr>
        <p:spPr>
          <a:xfrm>
            <a:off x="7805057" y="1508759"/>
            <a:ext cx="1739203" cy="1397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6D8788E-E3E9-49E5-B56A-E7DA1B3C42BE}"/>
              </a:ext>
            </a:extLst>
          </p:cNvPr>
          <p:cNvSpPr/>
          <p:nvPr/>
        </p:nvSpPr>
        <p:spPr>
          <a:xfrm>
            <a:off x="9496109" y="1454957"/>
            <a:ext cx="1739203" cy="1397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0230895-F8F8-4502-BF7F-B3AB5CB59172}"/>
              </a:ext>
            </a:extLst>
          </p:cNvPr>
          <p:cNvSpPr/>
          <p:nvPr/>
        </p:nvSpPr>
        <p:spPr>
          <a:xfrm>
            <a:off x="7275526" y="3008239"/>
            <a:ext cx="1739203" cy="1397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322368F-21C3-436D-8301-3BF742132FB2}"/>
              </a:ext>
            </a:extLst>
          </p:cNvPr>
          <p:cNvSpPr/>
          <p:nvPr/>
        </p:nvSpPr>
        <p:spPr>
          <a:xfrm>
            <a:off x="10365711" y="2931172"/>
            <a:ext cx="1739203" cy="1397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AEE94BF-0134-F456-6DEA-0E34423599E2}"/>
              </a:ext>
            </a:extLst>
          </p:cNvPr>
          <p:cNvSpPr/>
          <p:nvPr/>
        </p:nvSpPr>
        <p:spPr>
          <a:xfrm>
            <a:off x="256674" y="4906537"/>
            <a:ext cx="11775185" cy="16608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33748782"/>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888761" y="247340"/>
            <a:ext cx="65307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934918"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22360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sp>
        <p:nvSpPr>
          <p:cNvPr id="2" name="Rectangle: Rounded Corners 1">
            <a:extLst>
              <a:ext uri="{FF2B5EF4-FFF2-40B4-BE49-F238E27FC236}">
                <a16:creationId xmlns:a16="http://schemas.microsoft.com/office/drawing/2014/main" id="{3CB66D3A-AE1C-434F-98C6-7C97981B1912}"/>
              </a:ext>
            </a:extLst>
          </p:cNvPr>
          <p:cNvSpPr/>
          <p:nvPr/>
        </p:nvSpPr>
        <p:spPr>
          <a:xfrm>
            <a:off x="272716" y="5691678"/>
            <a:ext cx="11790947"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Em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mang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gia</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đình</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5195271" y="5292496"/>
            <a:ext cx="1357929"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47612684"/>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02594" y="2505669"/>
            <a:ext cx="7323722"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54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54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54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54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54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54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54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C35C90-0D48-400D-BD0D-64BCB9126FC3}"/>
              </a:ext>
            </a:extLst>
          </p:cNvPr>
          <p:cNvSpPr>
            <a:spLocks noGrp="1"/>
          </p:cNvSpPr>
          <p:nvPr>
            <p:ph type="title"/>
          </p:nvPr>
        </p:nvSpPr>
        <p:spPr>
          <a:xfrm>
            <a:off x="256675" y="-177243"/>
            <a:ext cx="10515600" cy="1325563"/>
          </a:xfrm>
        </p:spPr>
        <p:txBody>
          <a:bodyPr>
            <a:normAutofit/>
          </a:bodyPr>
          <a:lstStyle/>
          <a:p>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thêm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ngữ</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bé</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a:extLst>
              <a:ext uri="{FF2B5EF4-FFF2-40B4-BE49-F238E27FC236}">
                <a16:creationId xmlns:a16="http://schemas.microsoft.com/office/drawing/2014/main" id="{147063F2-7C15-4E75-AA88-922FB9D3B325}"/>
              </a:ext>
            </a:extLst>
          </p:cNvPr>
          <p:cNvSpPr/>
          <p:nvPr/>
        </p:nvSpPr>
        <p:spPr>
          <a:xfrm>
            <a:off x="225320" y="679868"/>
            <a:ext cx="11774904" cy="2315570"/>
          </a:xfrm>
          <a:prstGeom prst="cloud">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bụ bẫm, ngộ nghĩnh, bầu bĩnh, ngây thơ, dễ thương, </a:t>
            </a:r>
            <a:r>
              <a:rPr lang="vi-VN" sz="2800" dirty="0"/>
              <a:t>mũm mĩm, mập mạp, đáng yêu, xinh xắn, chũn chĩn, tròn trịa, hồn nhiên,</a:t>
            </a:r>
            <a:r>
              <a:rPr lang="en-US" sz="2800" dirty="0"/>
              <a:t> </a:t>
            </a:r>
            <a:r>
              <a:rPr lang="vi-VN" sz="2800" dirty="0"/>
              <a:t>… </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itle 4">
            <a:extLst>
              <a:ext uri="{FF2B5EF4-FFF2-40B4-BE49-F238E27FC236}">
                <a16:creationId xmlns:a16="http://schemas.microsoft.com/office/drawing/2014/main" id="{8EDC0234-7C09-40BC-B49E-E78FC2D449B8}"/>
              </a:ext>
            </a:extLst>
          </p:cNvPr>
          <p:cNvSpPr txBox="1">
            <a:spLocks/>
          </p:cNvSpPr>
          <p:nvPr/>
        </p:nvSpPr>
        <p:spPr>
          <a:xfrm>
            <a:off x="225320" y="2865416"/>
            <a:ext cx="106990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 </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Đặt câu với từ ngữ em tìm được ở bài tập 1.</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itle 4">
            <a:extLst>
              <a:ext uri="{FF2B5EF4-FFF2-40B4-BE49-F238E27FC236}">
                <a16:creationId xmlns:a16="http://schemas.microsoft.com/office/drawing/2014/main" id="{5F6FC191-815C-43C7-87D0-9EC7100B4FE7}"/>
              </a:ext>
            </a:extLst>
          </p:cNvPr>
          <p:cNvSpPr txBox="1">
            <a:spLocks/>
          </p:cNvSpPr>
          <p:nvPr/>
        </p:nvSpPr>
        <p:spPr>
          <a:xfrm>
            <a:off x="963255" y="3372343"/>
            <a:ext cx="106990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Hà</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bụ bẫm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CD78E3C3-CE4B-2496-13EC-2FEE9E6426C4}"/>
              </a:ext>
            </a:extLst>
          </p:cNvPr>
          <p:cNvSpPr txBox="1"/>
          <p:nvPr/>
        </p:nvSpPr>
        <p:spPr>
          <a:xfrm>
            <a:off x="225320" y="6002490"/>
            <a:ext cx="11570564" cy="523220"/>
          </a:xfrm>
          <a:prstGeom prst="rect">
            <a:avLst/>
          </a:prstGeom>
          <a:noFill/>
        </p:spPr>
        <p:txBody>
          <a:bodyPr wrap="square" rtlCol="0">
            <a:spAutoFit/>
          </a:bodyPr>
          <a:lstStyle/>
          <a:p>
            <a:r>
              <a:rPr lang="en-US" sz="2800" dirty="0"/>
              <a:t>3. </a:t>
            </a:r>
            <a:r>
              <a:rPr lang="en-US" sz="2800" dirty="0" err="1"/>
              <a:t>Nói</a:t>
            </a:r>
            <a:r>
              <a:rPr lang="en-US" sz="2800" dirty="0"/>
              <a:t> 1 – 2 </a:t>
            </a:r>
            <a:r>
              <a:rPr lang="en-US" sz="2800" dirty="0" err="1"/>
              <a:t>câu</a:t>
            </a:r>
            <a:r>
              <a:rPr lang="en-US" sz="2800" dirty="0"/>
              <a:t> </a:t>
            </a:r>
            <a:r>
              <a:rPr lang="en-US" sz="2800" dirty="0" err="1"/>
              <a:t>về</a:t>
            </a:r>
            <a:r>
              <a:rPr lang="en-US" sz="2800" dirty="0"/>
              <a:t> </a:t>
            </a:r>
            <a:r>
              <a:rPr lang="en-US" sz="2800" dirty="0" err="1"/>
              <a:t>một</a:t>
            </a:r>
            <a:r>
              <a:rPr lang="en-US" sz="2800" dirty="0"/>
              <a:t> </a:t>
            </a:r>
            <a:r>
              <a:rPr lang="en-US" sz="2800" dirty="0" err="1"/>
              <a:t>em</a:t>
            </a:r>
            <a:r>
              <a:rPr lang="en-US" sz="2800" dirty="0"/>
              <a:t> </a:t>
            </a:r>
            <a:r>
              <a:rPr lang="en-US" sz="2800" dirty="0" err="1"/>
              <a:t>bé</a:t>
            </a:r>
            <a:r>
              <a:rPr lang="en-US" sz="2800" dirty="0"/>
              <a:t> </a:t>
            </a:r>
            <a:r>
              <a:rPr lang="en-US" sz="2800" dirty="0" err="1"/>
              <a:t>mà</a:t>
            </a:r>
            <a:r>
              <a:rPr lang="en-US" sz="2800" dirty="0"/>
              <a:t> </a:t>
            </a:r>
            <a:r>
              <a:rPr lang="en-US" sz="2800" dirty="0" err="1"/>
              <a:t>em</a:t>
            </a:r>
            <a:r>
              <a:rPr lang="en-US" sz="2800" dirty="0"/>
              <a:t> </a:t>
            </a:r>
            <a:r>
              <a:rPr lang="en-US" sz="2800" dirty="0" err="1"/>
              <a:t>yêu</a:t>
            </a:r>
            <a:r>
              <a:rPr lang="en-US" sz="2800" dirty="0"/>
              <a:t> </a:t>
            </a:r>
            <a:r>
              <a:rPr lang="en-US" sz="2800" dirty="0" err="1"/>
              <a:t>thích</a:t>
            </a:r>
            <a:r>
              <a:rPr lang="en-US" sz="2800" dirty="0"/>
              <a:t>.</a:t>
            </a:r>
          </a:p>
        </p:txBody>
      </p:sp>
      <p:sp>
        <p:nvSpPr>
          <p:cNvPr id="7" name="TextBox 6">
            <a:extLst>
              <a:ext uri="{FF2B5EF4-FFF2-40B4-BE49-F238E27FC236}">
                <a16:creationId xmlns:a16="http://schemas.microsoft.com/office/drawing/2014/main" id="{95612F37-EDA8-9CDA-DBDC-AA3113C97528}"/>
              </a:ext>
            </a:extLst>
          </p:cNvPr>
          <p:cNvSpPr txBox="1"/>
          <p:nvPr/>
        </p:nvSpPr>
        <p:spPr>
          <a:xfrm>
            <a:off x="950315" y="4126154"/>
            <a:ext cx="9974049" cy="1687963"/>
          </a:xfrm>
          <a:prstGeom prst="rect">
            <a:avLst/>
          </a:prstGeom>
          <a:noFill/>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VD:   </a:t>
            </a:r>
            <a:r>
              <a:rPr lang="vi-VN" sz="2400" dirty="0">
                <a:latin typeface="Times New Roman" panose="02020603050405020304" pitchFamily="18" charset="0"/>
                <a:cs typeface="Times New Roman" panose="02020603050405020304" pitchFamily="18" charset="0"/>
              </a:rPr>
              <a:t>Bé Minh trông bụ bẫm đáng yêu lắm.</a:t>
            </a:r>
          </a:p>
          <a:p>
            <a:pPr>
              <a:lnSpc>
                <a:spcPct val="150000"/>
              </a:lnSpc>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Em Ngân có khuôn mặt bầu bĩnh dễ thương.</a:t>
            </a:r>
          </a:p>
          <a:p>
            <a:pPr>
              <a:lnSpc>
                <a:spcPct val="150000"/>
              </a:lnSpc>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Bé </a:t>
            </a: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ình bi bô tập nói đáng yêu lắm.</a:t>
            </a: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1D462ED-7E46-51B1-79C2-4D99CCE3429F}"/>
              </a:ext>
            </a:extLst>
          </p:cNvPr>
          <p:cNvSpPr/>
          <p:nvPr/>
        </p:nvSpPr>
        <p:spPr>
          <a:xfrm>
            <a:off x="6985416" y="2499544"/>
            <a:ext cx="4981265" cy="6148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Đây</a:t>
            </a:r>
            <a:r>
              <a:rPr lang="en-US" sz="2400" dirty="0"/>
              <a:t> </a:t>
            </a:r>
            <a:r>
              <a:rPr lang="en-US" sz="2400" dirty="0" err="1"/>
              <a:t>là</a:t>
            </a:r>
            <a:r>
              <a:rPr lang="en-US" sz="2400" dirty="0"/>
              <a:t> </a:t>
            </a:r>
            <a:r>
              <a:rPr lang="en-US" sz="2400" dirty="0" err="1"/>
              <a:t>những</a:t>
            </a:r>
            <a:r>
              <a:rPr lang="en-US" sz="2400" dirty="0"/>
              <a:t> </a:t>
            </a:r>
            <a:r>
              <a:rPr lang="en-US" sz="2400" dirty="0" err="1"/>
              <a:t>từ</a:t>
            </a:r>
            <a:r>
              <a:rPr lang="en-US" sz="2400" dirty="0"/>
              <a:t> </a:t>
            </a:r>
            <a:r>
              <a:rPr lang="en-US" sz="2400" dirty="0" err="1"/>
              <a:t>ngữ</a:t>
            </a:r>
            <a:r>
              <a:rPr lang="en-US" sz="2400" dirty="0"/>
              <a:t> </a:t>
            </a:r>
            <a:r>
              <a:rPr lang="en-US" sz="2400" dirty="0" err="1"/>
              <a:t>chỉ</a:t>
            </a:r>
            <a:r>
              <a:rPr lang="en-US" sz="2400" dirty="0"/>
              <a:t> </a:t>
            </a:r>
            <a:r>
              <a:rPr lang="en-US" sz="2400" dirty="0" err="1"/>
              <a:t>đặc</a:t>
            </a:r>
            <a:r>
              <a:rPr lang="en-US" sz="2400" dirty="0"/>
              <a:t> </a:t>
            </a:r>
            <a:r>
              <a:rPr lang="en-US" sz="2400" dirty="0" err="1"/>
              <a:t>điểm</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circle(in)">
                                      <p:cBhvr>
                                        <p:cTn id="3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8" grpId="0"/>
      <p:bldP spid="20" grpId="0"/>
      <p:bldP spid="2" grpId="0"/>
      <p:bldP spid="7"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6F5113-5519-BB33-D620-58D75EB2350F}"/>
              </a:ext>
            </a:extLst>
          </p:cNvPr>
          <p:cNvSpPr txBox="1"/>
          <p:nvPr/>
        </p:nvSpPr>
        <p:spPr>
          <a:xfrm>
            <a:off x="289185" y="513073"/>
            <a:ext cx="11613629" cy="5831853"/>
          </a:xfrm>
          <a:prstGeom prst="rect">
            <a:avLst/>
          </a:prstGeom>
          <a:noFill/>
        </p:spPr>
        <p:txBody>
          <a:bodyPr wrap="square">
            <a:spAutoFit/>
          </a:bodyPr>
          <a:lstStyle/>
          <a:p>
            <a:pPr>
              <a:lnSpc>
                <a:spcPct val="150000"/>
              </a:lnSpc>
            </a:pPr>
            <a:r>
              <a:rPr lang="en-US" sz="2800" dirty="0">
                <a:latin typeface="Times New Roman" panose="02020603050405020304" pitchFamily="18" charset="0"/>
                <a:cs typeface="Times New Roman" panose="02020603050405020304" pitchFamily="18" charset="0"/>
              </a:rPr>
              <a:t>VD: Em </a:t>
            </a:r>
            <a:r>
              <a:rPr lang="en-US" sz="2800" dirty="0" err="1">
                <a:latin typeface="Times New Roman" panose="02020603050405020304" pitchFamily="18" charset="0"/>
                <a:cs typeface="Times New Roman" panose="02020603050405020304" pitchFamily="18" charset="0"/>
              </a:rPr>
              <a:t>bé</a:t>
            </a:r>
            <a:r>
              <a:rPr lang="vi-VN" sz="2800" dirty="0">
                <a:latin typeface="Times New Roman" panose="02020603050405020304" pitchFamily="18" charset="0"/>
                <a:cs typeface="Times New Roman" panose="02020603050405020304" pitchFamily="18" charset="0"/>
              </a:rPr>
              <a:t> có thân hình bụ bẫm, xinh xắn. Khuôn mặt tròn xoe với cái miệng nhỏ xinh chúm chím như nụ hoa mới nở, luôn luôn cười toe toét. Đôi mắt đen láy, to tròn, trong ve</a:t>
            </a:r>
            <a:r>
              <a:rPr lang="en-US" sz="2800" dirty="0">
                <a:latin typeface="Times New Roman" panose="02020603050405020304" pitchFamily="18" charset="0"/>
                <a:cs typeface="Times New Roman" panose="02020603050405020304" pitchFamily="18" charset="0"/>
              </a:rPr>
              <a:t>o</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b="0" i="0" dirty="0">
                <a:effectLst/>
                <a:latin typeface="Times New Roman" panose="02020603050405020304" pitchFamily="18" charset="0"/>
                <a:cs typeface="Times New Roman" panose="02020603050405020304" pitchFamily="18" charset="0"/>
              </a:rPr>
              <a:t>- </a:t>
            </a:r>
            <a:r>
              <a:rPr lang="vi-VN" sz="2800" b="0" i="0" dirty="0">
                <a:solidFill>
                  <a:srgbClr val="FF0000"/>
                </a:solidFill>
                <a:effectLst/>
                <a:latin typeface="Times New Roman" panose="02020603050405020304" pitchFamily="18" charset="0"/>
                <a:cs typeface="Times New Roman" panose="02020603050405020304" pitchFamily="18" charset="0"/>
              </a:rPr>
              <a:t>Tóc Hà đen và mềm như tơ, được buộc gọn gàng bằng chiếc nơ hồng xinh xắn. Bé Hà cười rất duyên, mỗi lần cười hai mắt đều nhắm tít lại, khoe ra hàm răng trắng nõn, đều tăm tắp.</a:t>
            </a:r>
            <a:endParaRPr lang="en-US" sz="2800" b="0" i="0" dirty="0">
              <a:solidFill>
                <a:srgbClr val="FF0000"/>
              </a:solidFill>
              <a:effectLst/>
              <a:latin typeface="Times New Roman" panose="02020603050405020304" pitchFamily="18" charset="0"/>
              <a:cs typeface="Times New Roman" panose="02020603050405020304" pitchFamily="18" charset="0"/>
            </a:endParaRPr>
          </a:p>
          <a:p>
            <a:pPr>
              <a:lnSpc>
                <a:spcPct val="150000"/>
              </a:lnSpc>
            </a:pPr>
            <a:r>
              <a:rPr lang="en-US" sz="2800" b="0" i="0" dirty="0">
                <a:effectLst/>
                <a:latin typeface="Times New Roman" panose="02020603050405020304" pitchFamily="18" charset="0"/>
                <a:cs typeface="Times New Roman" panose="02020603050405020304" pitchFamily="18" charset="0"/>
              </a:rPr>
              <a:t>- </a:t>
            </a:r>
            <a:r>
              <a:rPr lang="vi-VN" sz="2800" b="0" i="0" dirty="0">
                <a:solidFill>
                  <a:srgbClr val="0070C0"/>
                </a:solidFill>
                <a:effectLst/>
                <a:latin typeface="Times New Roman" panose="02020603050405020304" pitchFamily="18" charset="0"/>
                <a:cs typeface="Times New Roman" panose="02020603050405020304" pitchFamily="18" charset="0"/>
              </a:rPr>
              <a:t>Em Dũng rất hiếu động nhưng lại ngoan ngoãn lễ phép</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và</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rất</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thông</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minh</a:t>
            </a:r>
            <a:r>
              <a:rPr lang="vi-VN" sz="2800" b="0" i="0" dirty="0">
                <a:solidFill>
                  <a:srgbClr val="0070C0"/>
                </a:solidFill>
                <a:effectLst/>
                <a:latin typeface="Times New Roman" panose="02020603050405020304" pitchFamily="18" charset="0"/>
                <a:cs typeface="Times New Roman" panose="02020603050405020304" pitchFamily="18" charset="0"/>
              </a:rPr>
              <a:t>.</a:t>
            </a:r>
            <a:endParaRPr lang="en-US" sz="2800" b="0" i="0" dirty="0">
              <a:solidFill>
                <a:srgbClr val="0070C0"/>
              </a:solidFill>
              <a:effectLst/>
              <a:latin typeface="Times New Roman" panose="02020603050405020304" pitchFamily="18" charset="0"/>
              <a:cs typeface="Times New Roman" panose="02020603050405020304" pitchFamily="18" charset="0"/>
            </a:endParaRPr>
          </a:p>
          <a:p>
            <a:pPr>
              <a:lnSpc>
                <a:spcPct val="150000"/>
              </a:lnSpc>
            </a:pPr>
            <a:r>
              <a:rPr lang="en-US" sz="2800" b="0" i="0" dirty="0">
                <a:effectLst/>
                <a:latin typeface="Times New Roman" panose="02020603050405020304" pitchFamily="18" charset="0"/>
                <a:cs typeface="Times New Roman" panose="02020603050405020304" pitchFamily="18" charset="0"/>
              </a:rPr>
              <a:t>-</a:t>
            </a:r>
            <a:r>
              <a:rPr lang="vi-VN" sz="2800" b="0" i="0" dirty="0">
                <a:effectLst/>
                <a:latin typeface="Times New Roman" panose="02020603050405020304" pitchFamily="18" charset="0"/>
                <a:cs typeface="Times New Roman" panose="02020603050405020304" pitchFamily="18" charset="0"/>
              </a:rPr>
              <a:t> </a:t>
            </a:r>
            <a:r>
              <a:rPr lang="en-US" sz="2800" b="0" i="0" dirty="0" err="1">
                <a:solidFill>
                  <a:srgbClr val="7030A0"/>
                </a:solidFill>
                <a:effectLst/>
                <a:latin typeface="Times New Roman" panose="02020603050405020304" pitchFamily="18" charset="0"/>
                <a:cs typeface="Times New Roman" panose="02020603050405020304" pitchFamily="18" charset="0"/>
              </a:rPr>
              <a:t>Bé</a:t>
            </a:r>
            <a:r>
              <a:rPr lang="en-US" sz="2800" b="0" i="0" dirty="0">
                <a:solidFill>
                  <a:srgbClr val="7030A0"/>
                </a:solidFill>
                <a:effectLst/>
                <a:latin typeface="Times New Roman" panose="02020603050405020304" pitchFamily="18" charset="0"/>
                <a:cs typeface="Times New Roman" panose="02020603050405020304" pitchFamily="18" charset="0"/>
              </a:rPr>
              <a:t> </a:t>
            </a:r>
            <a:r>
              <a:rPr lang="en-US" sz="2800" b="0" i="0" dirty="0" err="1">
                <a:solidFill>
                  <a:srgbClr val="7030A0"/>
                </a:solidFill>
                <a:effectLst/>
                <a:latin typeface="Times New Roman" panose="02020603050405020304" pitchFamily="18" charset="0"/>
                <a:cs typeface="Times New Roman" panose="02020603050405020304" pitchFamily="18" charset="0"/>
              </a:rPr>
              <a:t>có</a:t>
            </a:r>
            <a:r>
              <a:rPr lang="en-US" sz="2800" b="0" i="0" dirty="0">
                <a:solidFill>
                  <a:srgbClr val="7030A0"/>
                </a:solidFill>
                <a:effectLst/>
                <a:latin typeface="Times New Roman" panose="02020603050405020304" pitchFamily="18" charset="0"/>
                <a:cs typeface="Times New Roman" panose="02020603050405020304" pitchFamily="18" charset="0"/>
              </a:rPr>
              <a:t> </a:t>
            </a:r>
            <a:r>
              <a:rPr lang="vi-VN" sz="2800" b="0" i="0" dirty="0">
                <a:solidFill>
                  <a:srgbClr val="7030A0"/>
                </a:solidFill>
                <a:effectLst/>
                <a:latin typeface="Times New Roman" panose="02020603050405020304" pitchFamily="18" charset="0"/>
                <a:cs typeface="Times New Roman" panose="02020603050405020304" pitchFamily="18" charset="0"/>
              </a:rPr>
              <a:t>làn da trắng như trứng gà bóc, mịn màng. Hai má ph</a:t>
            </a:r>
            <a:r>
              <a:rPr lang="en-US" sz="2800" dirty="0" err="1">
                <a:solidFill>
                  <a:srgbClr val="7030A0"/>
                </a:solidFill>
                <a:latin typeface="Times New Roman" panose="02020603050405020304" pitchFamily="18" charset="0"/>
                <a:cs typeface="Times New Roman" panose="02020603050405020304" pitchFamily="18" charset="0"/>
              </a:rPr>
              <a:t>úng</a:t>
            </a:r>
            <a:r>
              <a:rPr lang="vi-VN" sz="2800" b="0" i="0" dirty="0">
                <a:solidFill>
                  <a:srgbClr val="7030A0"/>
                </a:solidFill>
                <a:effectLst/>
                <a:latin typeface="Times New Roman" panose="02020603050405020304" pitchFamily="18" charset="0"/>
                <a:cs typeface="Times New Roman" panose="02020603050405020304" pitchFamily="18" charset="0"/>
              </a:rPr>
              <a:t> phính như </a:t>
            </a:r>
            <a:r>
              <a:rPr lang="en-US" sz="2800" b="0" i="0" dirty="0" err="1">
                <a:solidFill>
                  <a:srgbClr val="7030A0"/>
                </a:solidFill>
                <a:effectLst/>
                <a:latin typeface="Times New Roman" panose="02020603050405020304" pitchFamily="18" charset="0"/>
                <a:cs typeface="Times New Roman" panose="02020603050405020304" pitchFamily="18" charset="0"/>
              </a:rPr>
              <a:t>hai</a:t>
            </a:r>
            <a:r>
              <a:rPr lang="en-US" sz="2800" b="0" i="0" dirty="0">
                <a:solidFill>
                  <a:srgbClr val="7030A0"/>
                </a:solidFill>
                <a:effectLst/>
                <a:latin typeface="Times New Roman" panose="02020603050405020304" pitchFamily="18" charset="0"/>
                <a:cs typeface="Times New Roman" panose="02020603050405020304" pitchFamily="18" charset="0"/>
              </a:rPr>
              <a:t> </a:t>
            </a:r>
            <a:r>
              <a:rPr lang="vi-VN" sz="2800" b="0" i="0" dirty="0">
                <a:solidFill>
                  <a:srgbClr val="7030A0"/>
                </a:solidFill>
                <a:effectLst/>
                <a:latin typeface="Times New Roman" panose="02020603050405020304" pitchFamily="18" charset="0"/>
                <a:cs typeface="Times New Roman" panose="02020603050405020304" pitchFamily="18" charset="0"/>
              </a:rPr>
              <a:t>quả hồng, khiến ai cũng muốn cưng nựng bé. </a:t>
            </a:r>
            <a:endParaRPr lang="en-US" sz="2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344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circle(in)">
                                      <p:cBhvr>
                                        <p:cTn id="22"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440364"/>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ai 26">
            <a:hlinkClick r:id="" action="ppaction://media"/>
            <a:extLst>
              <a:ext uri="{FF2B5EF4-FFF2-40B4-BE49-F238E27FC236}">
                <a16:creationId xmlns:a16="http://schemas.microsoft.com/office/drawing/2014/main" id="{C4C835BA-5B31-493B-B69F-82913925B3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5881175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525438" y="2582835"/>
            <a:ext cx="9666562"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8555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p:cNvSpPr txBox="1"/>
          <p:nvPr/>
        </p:nvSpPr>
        <p:spPr>
          <a:xfrm>
            <a:off x="256739" y="361917"/>
            <a:ext cx="11413104" cy="92328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a:t>
            </a:r>
            <a:r>
              <a:rPr kumimoji="0" lang="en-US" sz="5400" b="1" i="0" u="none" strike="noStrike" kern="1200" cap="none" spc="0" normalizeH="0" baseline="0" noProof="0" dirty="0" err="1">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12 </a:t>
            </a:r>
            <a:r>
              <a:rPr kumimoji="0" lang="en-US" sz="5400" b="1" i="0" u="none" strike="noStrike" kern="1200" cap="none" spc="0" normalizeH="0" baseline="0" noProof="0" dirty="0" err="1">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2024</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26</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một</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bé</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mà</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biết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7" name="Picture 6">
            <a:extLst>
              <a:ext uri="{FF2B5EF4-FFF2-40B4-BE49-F238E27FC236}">
                <a16:creationId xmlns:a16="http://schemas.microsoft.com/office/drawing/2014/main" id="{374EAB83-1797-4DE9-807B-01D3F1EC471D}"/>
              </a:ext>
            </a:extLst>
          </p:cNvPr>
          <p:cNvPicPr>
            <a:picLocks noChangeAspect="1"/>
          </p:cNvPicPr>
          <p:nvPr/>
        </p:nvPicPr>
        <p:blipFill>
          <a:blip r:embed="rId4"/>
          <a:stretch>
            <a:fillRect/>
          </a:stretch>
        </p:blipFill>
        <p:spPr>
          <a:xfrm>
            <a:off x="2400470" y="1737264"/>
            <a:ext cx="7156709" cy="3600893"/>
          </a:xfrm>
          <a:prstGeom prst="rect">
            <a:avLst/>
          </a:prstGeom>
        </p:spPr>
      </p:pic>
      <p:sp>
        <p:nvSpPr>
          <p:cNvPr id="8" name="Thought Bubble: Cloud 7">
            <a:extLst>
              <a:ext uri="{FF2B5EF4-FFF2-40B4-BE49-F238E27FC236}">
                <a16:creationId xmlns:a16="http://schemas.microsoft.com/office/drawing/2014/main" id="{CCA83028-0F3E-4FCF-A4A1-F1CE28ADCF2F}"/>
              </a:ext>
            </a:extLst>
          </p:cNvPr>
          <p:cNvSpPr/>
          <p:nvPr/>
        </p:nvSpPr>
        <p:spPr>
          <a:xfrm>
            <a:off x="1" y="1092835"/>
            <a:ext cx="2634820" cy="1987250"/>
          </a:xfrm>
          <a:prstGeom prst="cloudCallout">
            <a:avLst>
              <a:gd name="adj1" fmla="val 71272"/>
              <a:gd name="adj2" fmla="val 78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hought Bubble: Cloud 9">
            <a:extLst>
              <a:ext uri="{FF2B5EF4-FFF2-40B4-BE49-F238E27FC236}">
                <a16:creationId xmlns:a16="http://schemas.microsoft.com/office/drawing/2014/main" id="{30CE00CC-BB11-4002-9FBA-55A8734294FF}"/>
              </a:ext>
            </a:extLst>
          </p:cNvPr>
          <p:cNvSpPr/>
          <p:nvPr/>
        </p:nvSpPr>
        <p:spPr>
          <a:xfrm>
            <a:off x="9557179" y="392430"/>
            <a:ext cx="2634821" cy="3600892"/>
          </a:xfrm>
          <a:prstGeom prst="cloudCallout">
            <a:avLst>
              <a:gd name="adj1" fmla="val -27990"/>
              <a:gd name="adj2" fmla="val 76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892968" y="138430"/>
            <a:ext cx="652649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525904" y="610401"/>
            <a:ext cx="3954379" cy="7225824"/>
          </a:xfrm>
          <a:prstGeom prst="rect">
            <a:avLst/>
          </a:prstGeom>
          <a:noFill/>
        </p:spPr>
        <p:txBody>
          <a:bodyPr wrap="square" rtlCol="0">
            <a:spAutoFit/>
          </a:bodyPr>
          <a:lstStyle/>
          <a:p>
            <a:pPr>
              <a:lnSpc>
                <a:spcPct val="150000"/>
              </a:lnSpc>
            </a:pP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ta</a:t>
            </a:r>
          </a:p>
          <a:p>
            <a:pPr>
              <a:lnSpc>
                <a:spcPct val="150000"/>
              </a:lnSpc>
            </a:pP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nắng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2400"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lẫm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chẫm</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vang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xuống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nhãn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2400" dirty="0" err="1">
                <a:latin typeface="Arial-Rounded" panose="020B0500000000000000" pitchFamily="34" charset="0"/>
                <a:ea typeface="Arial-Rounded" panose="020B0500000000000000" pitchFamily="34" charset="0"/>
                <a:cs typeface="Arial-Rounded" panose="020B0500000000000000" pitchFamily="34" charset="0"/>
              </a:rPr>
              <a:t>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hiên</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975693" y="838575"/>
            <a:ext cx="4195856" cy="5563831"/>
          </a:xfrm>
          <a:prstGeom prst="rect">
            <a:avLst/>
          </a:prstGeom>
          <a:noFill/>
        </p:spPr>
        <p:txBody>
          <a:bodyPr wrap="square" rtlCol="0">
            <a:spAutoFit/>
          </a:bodyPr>
          <a:lstStyle/>
          <a:p>
            <a:pPr>
              <a:lnSpc>
                <a:spcPct val="150000"/>
              </a:lnSpc>
            </a:pPr>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24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cuộn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2400" dirty="0" err="1">
                <a:latin typeface="Arial-Rounded" panose="020B0500000000000000" pitchFamily="34" charset="0"/>
                <a:ea typeface="Arial-Rounded" panose="020B0500000000000000" pitchFamily="34" charset="0"/>
                <a:cs typeface="Arial-Rounded" panose="020B0500000000000000" pitchFamily="34" charset="0"/>
              </a:rPr>
              <a:t>Rơi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24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giấc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rộng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2400" dirty="0" err="1">
                <a:latin typeface="Arial-Rounded" panose="020B0500000000000000" pitchFamily="34" charset="0"/>
                <a:ea typeface="Arial-Rounded" panose="020B0500000000000000" pitchFamily="34" charset="0"/>
                <a:cs typeface="Arial-Rounded" panose="020B0500000000000000" pitchFamily="34" charset="0"/>
              </a:rPr>
              <a:t>Mang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yêu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algn="r">
              <a:lnSpc>
                <a:spcPct val="150000"/>
              </a:lnSpc>
            </a:pPr>
            <a:r>
              <a:rPr lang="en-US" sz="2400" dirty="0">
                <a:latin typeface="Arial-Rounded" panose="020B0500000000000000" pitchFamily="34" charset="0"/>
                <a:ea typeface="Arial-Rounded" panose="020B0500000000000000" pitchFamily="34" charset="0"/>
                <a:cs typeface="Arial-Rounded" panose="020B0500000000000000" pitchFamily="34" charset="0"/>
              </a:rPr>
              <a:t>(Minh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983579" y="846316"/>
            <a:ext cx="2956784" cy="3833109"/>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9484360" y="5011698"/>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DBE3B-0F12-4DBF-3C90-0B95B7DAB4DE}"/>
            </a:ext>
          </a:extLst>
        </p:cNvPr>
        <p:cNvGrpSpPr/>
        <p:nvPr/>
      </p:nvGrpSpPr>
      <p:grpSpPr>
        <a:xfrm>
          <a:off x="0" y="0"/>
          <a:ext cx="0" cy="0"/>
          <a:chOff x="0" y="0"/>
          <a:chExt cx="0" cy="0"/>
        </a:xfrm>
      </p:grpSpPr>
      <p:sp>
        <p:nvSpPr>
          <p:cNvPr id="4" name="Text Box 3">
            <a:extLst>
              <a:ext uri="{FF2B5EF4-FFF2-40B4-BE49-F238E27FC236}">
                <a16:creationId xmlns:a16="http://schemas.microsoft.com/office/drawing/2014/main" id="{59CED4BA-A500-706F-550A-0B1F0E6FE891}"/>
              </a:ext>
            </a:extLst>
          </p:cNvPr>
          <p:cNvSpPr txBox="1"/>
          <p:nvPr/>
        </p:nvSpPr>
        <p:spPr>
          <a:xfrm>
            <a:off x="1892968" y="138430"/>
            <a:ext cx="652649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1016C522-EC69-975B-3F95-70EC8735F29D}"/>
              </a:ext>
            </a:extLst>
          </p:cNvPr>
          <p:cNvPicPr>
            <a:picLocks noChangeAspect="1"/>
          </p:cNvPicPr>
          <p:nvPr/>
        </p:nvPicPr>
        <p:blipFill>
          <a:blip r:embed="rId3"/>
          <a:stretch>
            <a:fillRect/>
          </a:stretch>
        </p:blipFill>
        <p:spPr>
          <a:xfrm>
            <a:off x="8983579" y="1512445"/>
            <a:ext cx="2956784" cy="3833109"/>
          </a:xfrm>
          <a:prstGeom prst="rect">
            <a:avLst/>
          </a:prstGeom>
        </p:spPr>
      </p:pic>
      <p:sp>
        <p:nvSpPr>
          <p:cNvPr id="2" name="Oval 1">
            <a:extLst>
              <a:ext uri="{FF2B5EF4-FFF2-40B4-BE49-F238E27FC236}">
                <a16:creationId xmlns:a16="http://schemas.microsoft.com/office/drawing/2014/main" id="{98C1C35D-B174-7E1F-8DBD-D4F7D73228BA}"/>
              </a:ext>
            </a:extLst>
          </p:cNvPr>
          <p:cNvSpPr/>
          <p:nvPr/>
        </p:nvSpPr>
        <p:spPr>
          <a:xfrm>
            <a:off x="251637" y="2031761"/>
            <a:ext cx="2743201" cy="2674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GIẢI NGHĨA TỪ</a:t>
            </a:r>
          </a:p>
        </p:txBody>
      </p:sp>
      <p:sp>
        <p:nvSpPr>
          <p:cNvPr id="9" name="Rectangle: Rounded Corners 8">
            <a:extLst>
              <a:ext uri="{FF2B5EF4-FFF2-40B4-BE49-F238E27FC236}">
                <a16:creationId xmlns:a16="http://schemas.microsoft.com/office/drawing/2014/main" id="{AEB546AB-56A6-1953-5F74-BE4F3F66820F}"/>
              </a:ext>
            </a:extLst>
          </p:cNvPr>
          <p:cNvSpPr/>
          <p:nvPr/>
        </p:nvSpPr>
        <p:spPr>
          <a:xfrm>
            <a:off x="3208422" y="2550695"/>
            <a:ext cx="5662863" cy="16362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t>Lẫm chẫm</a:t>
            </a:r>
          </a:p>
          <a:p>
            <a:pPr algn="ctr"/>
            <a:r>
              <a:rPr lang="vi-VN" sz="2400"/>
              <a:t>Dáng đi chưa vững của em bé</a:t>
            </a:r>
          </a:p>
        </p:txBody>
      </p:sp>
    </p:spTree>
    <p:extLst>
      <p:ext uri="{BB962C8B-B14F-4D97-AF65-F5344CB8AC3E}">
        <p14:creationId xmlns:p14="http://schemas.microsoft.com/office/powerpoint/2010/main" val="2371914505"/>
      </p:ext>
    </p:extLst>
  </p:cSld>
  <p:clrMapOvr>
    <a:masterClrMapping/>
  </p:clrMapOvr>
  <p:transition spd="slow" advClick="0">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B6B93-D0C8-7709-7D23-47C99209A606}"/>
            </a:ext>
          </a:extLst>
        </p:cNvPr>
        <p:cNvGrpSpPr/>
        <p:nvPr/>
      </p:nvGrpSpPr>
      <p:grpSpPr>
        <a:xfrm>
          <a:off x="0" y="0"/>
          <a:ext cx="0" cy="0"/>
          <a:chOff x="0" y="0"/>
          <a:chExt cx="0" cy="0"/>
        </a:xfrm>
      </p:grpSpPr>
      <p:sp>
        <p:nvSpPr>
          <p:cNvPr id="4" name="Text Box 3">
            <a:extLst>
              <a:ext uri="{FF2B5EF4-FFF2-40B4-BE49-F238E27FC236}">
                <a16:creationId xmlns:a16="http://schemas.microsoft.com/office/drawing/2014/main" id="{BDEF1B55-1835-F215-2874-2ABDA6F18B91}"/>
              </a:ext>
            </a:extLst>
          </p:cNvPr>
          <p:cNvSpPr txBox="1"/>
          <p:nvPr/>
        </p:nvSpPr>
        <p:spPr>
          <a:xfrm>
            <a:off x="1892968" y="138430"/>
            <a:ext cx="652649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49C457AE-E63E-9A68-A17C-9CB22D65120E}"/>
              </a:ext>
            </a:extLst>
          </p:cNvPr>
          <p:cNvSpPr txBox="1"/>
          <p:nvPr/>
        </p:nvSpPr>
        <p:spPr>
          <a:xfrm>
            <a:off x="525904" y="610401"/>
            <a:ext cx="3954379" cy="72258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D81951D9-9545-FC11-EEB2-5A22A5543649}"/>
              </a:ext>
            </a:extLst>
          </p:cNvPr>
          <p:cNvSpPr txBox="1"/>
          <p:nvPr/>
        </p:nvSpPr>
        <p:spPr>
          <a:xfrm>
            <a:off x="4975693" y="838575"/>
            <a:ext cx="4195856" cy="55638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3CE3E5E-36A3-3907-AC83-D263BC942EAB}"/>
              </a:ext>
            </a:extLst>
          </p:cNvPr>
          <p:cNvPicPr>
            <a:picLocks noChangeAspect="1"/>
          </p:cNvPicPr>
          <p:nvPr/>
        </p:nvPicPr>
        <p:blipFill>
          <a:blip r:embed="rId3"/>
          <a:stretch>
            <a:fillRect/>
          </a:stretch>
        </p:blipFill>
        <p:spPr>
          <a:xfrm>
            <a:off x="8983579" y="846316"/>
            <a:ext cx="2956784" cy="3833109"/>
          </a:xfrm>
          <a:prstGeom prst="rect">
            <a:avLst/>
          </a:prstGeom>
        </p:spPr>
      </p:pic>
      <p:pic>
        <p:nvPicPr>
          <p:cNvPr id="2" name="Picture 1">
            <a:extLst>
              <a:ext uri="{FF2B5EF4-FFF2-40B4-BE49-F238E27FC236}">
                <a16:creationId xmlns:a16="http://schemas.microsoft.com/office/drawing/2014/main" id="{F76B3FAB-9A2B-63C3-0004-FB02BB9C5CB3}"/>
              </a:ext>
            </a:extLst>
          </p:cNvPr>
          <p:cNvPicPr>
            <a:picLocks noChangeAspect="1"/>
          </p:cNvPicPr>
          <p:nvPr/>
        </p:nvPicPr>
        <p:blipFill>
          <a:blip r:embed="rId4"/>
          <a:stretch>
            <a:fillRect/>
          </a:stretch>
        </p:blipFill>
        <p:spPr>
          <a:xfrm>
            <a:off x="9416716" y="4687166"/>
            <a:ext cx="2523647" cy="1858013"/>
          </a:xfrm>
          <a:prstGeom prst="rect">
            <a:avLst/>
          </a:prstGeom>
        </p:spPr>
      </p:pic>
    </p:spTree>
    <p:extLst>
      <p:ext uri="{BB962C8B-B14F-4D97-AF65-F5344CB8AC3E}">
        <p14:creationId xmlns:p14="http://schemas.microsoft.com/office/powerpoint/2010/main" val="3361534872"/>
      </p:ext>
    </p:extLst>
  </p:cSld>
  <p:clrMapOvr>
    <a:masterClrMapping/>
  </p:clrMapOvr>
  <p:transition spd="slow" advClick="0">
    <p:wip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TotalTime>
  <Words>1447</Words>
  <Application>Microsoft Office PowerPoint</Application>
  <PresentationFormat>Widescreen</PresentationFormat>
  <Paragraphs>241</Paragraphs>
  <Slides>20</Slides>
  <Notes>13</Notes>
  <HiddenSlides>0</HiddenSlides>
  <MMClips>1</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20</vt:i4>
      </vt:variant>
    </vt:vector>
  </HeadingPairs>
  <TitlesOfParts>
    <vt:vector size="36" baseType="lpstr">
      <vt:lpstr>Microsoft YaHei</vt:lpstr>
      <vt:lpstr>Arial</vt:lpstr>
      <vt:lpstr>Arial Rounded MT Bold</vt:lpstr>
      <vt:lpstr>Arial-Rounded</vt:lpstr>
      <vt:lpstr>Calibri</vt:lpstr>
      <vt:lpstr>Calibri Light</vt:lpstr>
      <vt:lpstr>Times New Roman</vt:lpstr>
      <vt:lpstr>Verdana</vt:lpstr>
      <vt:lpstr>1_Office Theme</vt:lpstr>
      <vt:lpstr>2_Office Theme</vt:lpstr>
      <vt:lpstr>2_Office 主题​​</vt:lpstr>
      <vt:lpstr>6_Office Theme</vt:lpstr>
      <vt:lpstr>5_Office Theme</vt:lpstr>
      <vt:lpstr>7_Office Theme</vt:lpstr>
      <vt:lpstr>9_Office Theme</vt:lpstr>
      <vt:lpstr>4_Office 主题</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thêm các từ ngữ tả em bé.</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tran thao</dc:creator>
  <cp:lastModifiedBy>ad</cp:lastModifiedBy>
  <cp:revision>74</cp:revision>
  <dcterms:created xsi:type="dcterms:W3CDTF">2021-05-27T05:55:52Z</dcterms:created>
  <dcterms:modified xsi:type="dcterms:W3CDTF">2024-12-20T09:13:31Z</dcterms:modified>
</cp:coreProperties>
</file>