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15"/>
  </p:notesMasterIdLst>
  <p:sldIdLst>
    <p:sldId id="7762" r:id="rId3"/>
    <p:sldId id="7770" r:id="rId4"/>
    <p:sldId id="7772" r:id="rId5"/>
    <p:sldId id="7774" r:id="rId6"/>
    <p:sldId id="7775" r:id="rId7"/>
    <p:sldId id="7776" r:id="rId8"/>
    <p:sldId id="7777" r:id="rId9"/>
    <p:sldId id="7778" r:id="rId10"/>
    <p:sldId id="7779" r:id="rId11"/>
    <p:sldId id="7780" r:id="rId12"/>
    <p:sldId id="7781" r:id="rId13"/>
    <p:sldId id="77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74471-F8DC-4DEA-8142-97BEDA0EC42B}"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02A02-3C49-441C-B802-CC8430399F55}" type="slidenum">
              <a:rPr lang="en-US" smtClean="0"/>
              <a:t>‹#›</a:t>
            </a:fld>
            <a:endParaRPr lang="en-US"/>
          </a:p>
        </p:txBody>
      </p:sp>
    </p:spTree>
    <p:extLst>
      <p:ext uri="{BB962C8B-B14F-4D97-AF65-F5344CB8AC3E}">
        <p14:creationId xmlns:p14="http://schemas.microsoft.com/office/powerpoint/2010/main" val="776085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46581829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6141482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955380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5560136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33172670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3C602ED-F9C6-4261-89EB-742C5A31CF63}"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22:42</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DF90CA-7576-444D-A031-A788665D1E9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1105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33677B8-DB8A-498A-91B9-CF7E5D733416}"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22:42</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6141D3C-BB05-4426-9B2B-8D7DF1D35C0D}"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28197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E257CCA-8967-4C24-BCA0-DE628E82C9CF}"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22:42</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33F068-5562-4627-8E62-E3E7F9E32DAD}"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30438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8C3B06C-3AA1-4384-835E-E232E6FD2DFC}"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22:42</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133474-8F95-4824-A693-51D3D7C74088}"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54864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9853EE5-2D45-4BF0-A1B8-EA03516106B3}"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22:42</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1AC2A8-0B00-4B8A-843D-F44997D28F7E}"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9743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B5E4E8E-B556-494C-99A3-B7C16712AD68}"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22:42</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5CCC0F-DE0E-457B-9C6F-1EF4B48959FF}"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7294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7897817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1B990C1-3869-4F2E-8307-306DA87A0EF6}"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22:42</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CE01EF-0A93-4DAE-89F2-27C26B56A9B7}"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79822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6816FD-875B-4F3B-9521-4D3177643BD8}"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22:42</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C657F7-F048-432B-8BA1-E4C976CAA28E}"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80042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C2FC739-FF09-4185-AC23-BD392175F9B4}"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22:42</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220C3F-6F52-4C4B-9957-47579E13F1EA}"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80787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06E36E4-5DDD-4BF8-BB7B-6FBACB59A3AB}"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22:42</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91CA87-6C5E-45BC-96CA-D8DD25C51BE9}"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47867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DEA45D9-EC72-4700-9C62-C66483E8EBBA}"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22:42</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2ABAC4-1CEE-42AB-A292-D7AF1CA227C4}"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4663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rgbClr val="222268"/>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395818" y="219076"/>
            <a:ext cx="11614149" cy="6240463"/>
            <a:chOff x="395894" y="219519"/>
            <a:chExt cx="8518865" cy="4788281"/>
          </a:xfrm>
        </p:grpSpPr>
        <p:sp>
          <p:nvSpPr>
            <p:cNvPr id="3" name="Google Shape;993;p14"/>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4" name="Google Shape;996;p14"/>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5" name="Google Shape;997;p14"/>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 name="Google Shape;998;p14"/>
            <p:cNvGrpSpPr>
              <a:grpSpLocks/>
            </p:cNvGrpSpPr>
            <p:nvPr/>
          </p:nvGrpSpPr>
          <p:grpSpPr bwMode="auto">
            <a:xfrm>
              <a:off x="8341543" y="1721094"/>
              <a:ext cx="569676" cy="380612"/>
              <a:chOff x="8341543" y="1721094"/>
              <a:chExt cx="569676" cy="380612"/>
            </a:xfrm>
          </p:grpSpPr>
          <p:sp>
            <p:nvSpPr>
              <p:cNvPr id="21" name="Google Shape;999;p14"/>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1000;p14"/>
              <p:cNvSpPr/>
              <p:nvPr/>
            </p:nvSpPr>
            <p:spPr>
              <a:xfrm>
                <a:off x="8341867" y="1721415"/>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1003;p14"/>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8" name="Google Shape;1004;p14"/>
            <p:cNvGrpSpPr>
              <a:grpSpLocks/>
            </p:cNvGrpSpPr>
            <p:nvPr/>
          </p:nvGrpSpPr>
          <p:grpSpPr bwMode="auto">
            <a:xfrm>
              <a:off x="8341543" y="606635"/>
              <a:ext cx="569676" cy="388014"/>
              <a:chOff x="8341543" y="606635"/>
              <a:chExt cx="569676" cy="388014"/>
            </a:xfrm>
          </p:grpSpPr>
          <p:sp>
            <p:nvSpPr>
              <p:cNvPr id="17" name="Google Shape;1005;p14"/>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009;p14"/>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0" name="Google Shape;1010;p14"/>
            <p:cNvGrpSpPr>
              <a:grpSpLocks/>
            </p:cNvGrpSpPr>
            <p:nvPr/>
          </p:nvGrpSpPr>
          <p:grpSpPr bwMode="auto">
            <a:xfrm>
              <a:off x="8341543" y="3403858"/>
              <a:ext cx="569676" cy="380612"/>
              <a:chOff x="8341543" y="2282008"/>
              <a:chExt cx="569676" cy="380612"/>
            </a:xfrm>
          </p:grpSpPr>
          <p:sp>
            <p:nvSpPr>
              <p:cNvPr id="13" name="Google Shape;1011;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012;p14"/>
              <p:cNvSpPr/>
              <p:nvPr/>
            </p:nvSpPr>
            <p:spPr>
              <a:xfrm>
                <a:off x="8341867" y="2281736"/>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Google Shape;1014;p14"/>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5" name="Google Shape;1082;p14"/>
          <p:cNvSpPr>
            <a:spLocks/>
          </p:cNvSpPr>
          <p:nvPr userDrawn="1"/>
        </p:nvSpPr>
        <p:spPr bwMode="auto">
          <a:xfrm>
            <a:off x="465667" y="882651"/>
            <a:ext cx="11006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083;p14"/>
          <p:cNvSpPr>
            <a:spLocks/>
          </p:cNvSpPr>
          <p:nvPr userDrawn="1"/>
        </p:nvSpPr>
        <p:spPr bwMode="auto">
          <a:xfrm>
            <a:off x="201084" y="906463"/>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1084;p14"/>
          <p:cNvSpPr>
            <a:spLocks/>
          </p:cNvSpPr>
          <p:nvPr userDrawn="1"/>
        </p:nvSpPr>
        <p:spPr bwMode="auto">
          <a:xfrm>
            <a:off x="224367" y="989014"/>
            <a:ext cx="44451"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1085;p14"/>
          <p:cNvSpPr>
            <a:spLocks/>
          </p:cNvSpPr>
          <p:nvPr userDrawn="1"/>
        </p:nvSpPr>
        <p:spPr bwMode="auto">
          <a:xfrm>
            <a:off x="524934" y="947739"/>
            <a:ext cx="4656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086;p14"/>
          <p:cNvSpPr>
            <a:spLocks/>
          </p:cNvSpPr>
          <p:nvPr userDrawn="1"/>
        </p:nvSpPr>
        <p:spPr bwMode="auto">
          <a:xfrm>
            <a:off x="201084" y="917575"/>
            <a:ext cx="44873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082;p14"/>
          <p:cNvSpPr>
            <a:spLocks/>
          </p:cNvSpPr>
          <p:nvPr userDrawn="1"/>
        </p:nvSpPr>
        <p:spPr bwMode="auto">
          <a:xfrm>
            <a:off x="463550" y="1495425"/>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083;p14"/>
          <p:cNvSpPr>
            <a:spLocks/>
          </p:cNvSpPr>
          <p:nvPr userDrawn="1"/>
        </p:nvSpPr>
        <p:spPr bwMode="auto">
          <a:xfrm>
            <a:off x="198967" y="1520826"/>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1084;p14"/>
          <p:cNvSpPr>
            <a:spLocks/>
          </p:cNvSpPr>
          <p:nvPr userDrawn="1"/>
        </p:nvSpPr>
        <p:spPr bwMode="auto">
          <a:xfrm>
            <a:off x="222251" y="1603375"/>
            <a:ext cx="46567"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085;p14"/>
          <p:cNvSpPr>
            <a:spLocks/>
          </p:cNvSpPr>
          <p:nvPr userDrawn="1"/>
        </p:nvSpPr>
        <p:spPr bwMode="auto">
          <a:xfrm>
            <a:off x="522818" y="1562100"/>
            <a:ext cx="46567"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Google Shape;1086;p14"/>
          <p:cNvSpPr>
            <a:spLocks/>
          </p:cNvSpPr>
          <p:nvPr userDrawn="1"/>
        </p:nvSpPr>
        <p:spPr bwMode="auto">
          <a:xfrm>
            <a:off x="201084" y="1531938"/>
            <a:ext cx="446616"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082;p14"/>
          <p:cNvSpPr>
            <a:spLocks/>
          </p:cNvSpPr>
          <p:nvPr userDrawn="1"/>
        </p:nvSpPr>
        <p:spPr bwMode="auto">
          <a:xfrm>
            <a:off x="463550" y="2109788"/>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 name="Google Shape;1083;p14"/>
          <p:cNvSpPr>
            <a:spLocks/>
          </p:cNvSpPr>
          <p:nvPr userDrawn="1"/>
        </p:nvSpPr>
        <p:spPr bwMode="auto">
          <a:xfrm>
            <a:off x="198967" y="21351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 name="Google Shape;1084;p14"/>
          <p:cNvSpPr>
            <a:spLocks/>
          </p:cNvSpPr>
          <p:nvPr userDrawn="1"/>
        </p:nvSpPr>
        <p:spPr bwMode="auto">
          <a:xfrm>
            <a:off x="222251" y="2217738"/>
            <a:ext cx="44449"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 name="Google Shape;1085;p14"/>
          <p:cNvSpPr>
            <a:spLocks/>
          </p:cNvSpPr>
          <p:nvPr userDrawn="1"/>
        </p:nvSpPr>
        <p:spPr bwMode="auto">
          <a:xfrm>
            <a:off x="522818" y="2174875"/>
            <a:ext cx="44449"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 name="Google Shape;1086;p14"/>
          <p:cNvSpPr>
            <a:spLocks/>
          </p:cNvSpPr>
          <p:nvPr userDrawn="1"/>
        </p:nvSpPr>
        <p:spPr bwMode="auto">
          <a:xfrm>
            <a:off x="198967" y="2146300"/>
            <a:ext cx="448733"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 name="Google Shape;1082;p14"/>
          <p:cNvSpPr>
            <a:spLocks/>
          </p:cNvSpPr>
          <p:nvPr userDrawn="1"/>
        </p:nvSpPr>
        <p:spPr bwMode="auto">
          <a:xfrm>
            <a:off x="461433" y="2724151"/>
            <a:ext cx="11006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 name="Google Shape;1083;p14"/>
          <p:cNvSpPr>
            <a:spLocks/>
          </p:cNvSpPr>
          <p:nvPr userDrawn="1"/>
        </p:nvSpPr>
        <p:spPr bwMode="auto">
          <a:xfrm>
            <a:off x="196851" y="2747964"/>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2" name="Google Shape;1084;p14"/>
          <p:cNvSpPr>
            <a:spLocks/>
          </p:cNvSpPr>
          <p:nvPr userDrawn="1"/>
        </p:nvSpPr>
        <p:spPr bwMode="auto">
          <a:xfrm>
            <a:off x="220134" y="2830514"/>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085;p14"/>
          <p:cNvSpPr>
            <a:spLocks/>
          </p:cNvSpPr>
          <p:nvPr userDrawn="1"/>
        </p:nvSpPr>
        <p:spPr bwMode="auto">
          <a:xfrm>
            <a:off x="520701" y="2789239"/>
            <a:ext cx="4656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4" name="Google Shape;1086;p14"/>
          <p:cNvSpPr>
            <a:spLocks/>
          </p:cNvSpPr>
          <p:nvPr userDrawn="1"/>
        </p:nvSpPr>
        <p:spPr bwMode="auto">
          <a:xfrm>
            <a:off x="198968" y="2759075"/>
            <a:ext cx="44661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Google Shape;1082;p14"/>
          <p:cNvSpPr>
            <a:spLocks/>
          </p:cNvSpPr>
          <p:nvPr userDrawn="1"/>
        </p:nvSpPr>
        <p:spPr bwMode="auto">
          <a:xfrm>
            <a:off x="461433" y="3336925"/>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083;p14"/>
          <p:cNvSpPr>
            <a:spLocks/>
          </p:cNvSpPr>
          <p:nvPr userDrawn="1"/>
        </p:nvSpPr>
        <p:spPr bwMode="auto">
          <a:xfrm>
            <a:off x="194733" y="3362326"/>
            <a:ext cx="450851"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084;p14"/>
          <p:cNvSpPr>
            <a:spLocks/>
          </p:cNvSpPr>
          <p:nvPr userDrawn="1"/>
        </p:nvSpPr>
        <p:spPr bwMode="auto">
          <a:xfrm>
            <a:off x="220133" y="3444875"/>
            <a:ext cx="44451"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085;p14"/>
          <p:cNvSpPr>
            <a:spLocks/>
          </p:cNvSpPr>
          <p:nvPr userDrawn="1"/>
        </p:nvSpPr>
        <p:spPr bwMode="auto">
          <a:xfrm>
            <a:off x="520700" y="3403600"/>
            <a:ext cx="44451"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Google Shape;1086;p14"/>
          <p:cNvSpPr>
            <a:spLocks/>
          </p:cNvSpPr>
          <p:nvPr userDrawn="1"/>
        </p:nvSpPr>
        <p:spPr bwMode="auto">
          <a:xfrm>
            <a:off x="196851" y="3373439"/>
            <a:ext cx="44873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082;p14"/>
          <p:cNvSpPr>
            <a:spLocks/>
          </p:cNvSpPr>
          <p:nvPr userDrawn="1"/>
        </p:nvSpPr>
        <p:spPr bwMode="auto">
          <a:xfrm>
            <a:off x="459317" y="3951288"/>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Google Shape;1083;p14"/>
          <p:cNvSpPr>
            <a:spLocks/>
          </p:cNvSpPr>
          <p:nvPr userDrawn="1"/>
        </p:nvSpPr>
        <p:spPr bwMode="auto">
          <a:xfrm>
            <a:off x="194734" y="39766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084;p14"/>
          <p:cNvSpPr>
            <a:spLocks/>
          </p:cNvSpPr>
          <p:nvPr userDrawn="1"/>
        </p:nvSpPr>
        <p:spPr bwMode="auto">
          <a:xfrm>
            <a:off x="218018" y="4059239"/>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Google Shape;1085;p14"/>
          <p:cNvSpPr>
            <a:spLocks/>
          </p:cNvSpPr>
          <p:nvPr userDrawn="1"/>
        </p:nvSpPr>
        <p:spPr bwMode="auto">
          <a:xfrm>
            <a:off x="518585" y="4016375"/>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4" name="Google Shape;1086;p14"/>
          <p:cNvSpPr>
            <a:spLocks/>
          </p:cNvSpPr>
          <p:nvPr userDrawn="1"/>
        </p:nvSpPr>
        <p:spPr bwMode="auto">
          <a:xfrm>
            <a:off x="194734" y="3987800"/>
            <a:ext cx="448733"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082;p14"/>
          <p:cNvSpPr>
            <a:spLocks/>
          </p:cNvSpPr>
          <p:nvPr userDrawn="1"/>
        </p:nvSpPr>
        <p:spPr bwMode="auto">
          <a:xfrm>
            <a:off x="459317" y="4565650"/>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083;p14"/>
          <p:cNvSpPr>
            <a:spLocks/>
          </p:cNvSpPr>
          <p:nvPr userDrawn="1"/>
        </p:nvSpPr>
        <p:spPr bwMode="auto">
          <a:xfrm>
            <a:off x="192618" y="4589464"/>
            <a:ext cx="450849"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7" name="Google Shape;1084;p14"/>
          <p:cNvSpPr>
            <a:spLocks/>
          </p:cNvSpPr>
          <p:nvPr userDrawn="1"/>
        </p:nvSpPr>
        <p:spPr bwMode="auto">
          <a:xfrm>
            <a:off x="215901" y="4672014"/>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085;p14"/>
          <p:cNvSpPr>
            <a:spLocks/>
          </p:cNvSpPr>
          <p:nvPr userDrawn="1"/>
        </p:nvSpPr>
        <p:spPr bwMode="auto">
          <a:xfrm>
            <a:off x="518585" y="4630739"/>
            <a:ext cx="44449"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9" name="Google Shape;1086;p14"/>
          <p:cNvSpPr>
            <a:spLocks/>
          </p:cNvSpPr>
          <p:nvPr userDrawn="1"/>
        </p:nvSpPr>
        <p:spPr bwMode="auto">
          <a:xfrm>
            <a:off x="194734" y="4600575"/>
            <a:ext cx="44661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0" name="Google Shape;1082;p14"/>
          <p:cNvSpPr>
            <a:spLocks/>
          </p:cNvSpPr>
          <p:nvPr userDrawn="1"/>
        </p:nvSpPr>
        <p:spPr bwMode="auto">
          <a:xfrm>
            <a:off x="457200" y="5180013"/>
            <a:ext cx="110067"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083;p14"/>
          <p:cNvSpPr>
            <a:spLocks/>
          </p:cNvSpPr>
          <p:nvPr userDrawn="1"/>
        </p:nvSpPr>
        <p:spPr bwMode="auto">
          <a:xfrm>
            <a:off x="192618" y="5203826"/>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2" name="Google Shape;1084;p14"/>
          <p:cNvSpPr>
            <a:spLocks/>
          </p:cNvSpPr>
          <p:nvPr userDrawn="1"/>
        </p:nvSpPr>
        <p:spPr bwMode="auto">
          <a:xfrm>
            <a:off x="215901" y="5286375"/>
            <a:ext cx="46567"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3" name="Google Shape;1085;p14"/>
          <p:cNvSpPr>
            <a:spLocks/>
          </p:cNvSpPr>
          <p:nvPr userDrawn="1"/>
        </p:nvSpPr>
        <p:spPr bwMode="auto">
          <a:xfrm>
            <a:off x="516467" y="5245100"/>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4" name="Google Shape;1086;p14"/>
          <p:cNvSpPr>
            <a:spLocks/>
          </p:cNvSpPr>
          <p:nvPr userDrawn="1"/>
        </p:nvSpPr>
        <p:spPr bwMode="auto">
          <a:xfrm>
            <a:off x="192618" y="5214939"/>
            <a:ext cx="44873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5" name="Google Shape;1082;p14"/>
          <p:cNvSpPr>
            <a:spLocks/>
          </p:cNvSpPr>
          <p:nvPr userDrawn="1"/>
        </p:nvSpPr>
        <p:spPr bwMode="auto">
          <a:xfrm>
            <a:off x="457200" y="5792788"/>
            <a:ext cx="107951"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6" name="Google Shape;1083;p14"/>
          <p:cNvSpPr>
            <a:spLocks/>
          </p:cNvSpPr>
          <p:nvPr userDrawn="1"/>
        </p:nvSpPr>
        <p:spPr bwMode="auto">
          <a:xfrm>
            <a:off x="190500" y="58181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7" name="Google Shape;1084;p14"/>
          <p:cNvSpPr>
            <a:spLocks/>
          </p:cNvSpPr>
          <p:nvPr userDrawn="1"/>
        </p:nvSpPr>
        <p:spPr bwMode="auto">
          <a:xfrm>
            <a:off x="213784" y="5900739"/>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085;p14"/>
          <p:cNvSpPr>
            <a:spLocks/>
          </p:cNvSpPr>
          <p:nvPr userDrawn="1"/>
        </p:nvSpPr>
        <p:spPr bwMode="auto">
          <a:xfrm>
            <a:off x="514351" y="5857875"/>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9" name="Google Shape;1086;p14"/>
          <p:cNvSpPr>
            <a:spLocks/>
          </p:cNvSpPr>
          <p:nvPr userDrawn="1"/>
        </p:nvSpPr>
        <p:spPr bwMode="auto">
          <a:xfrm>
            <a:off x="192617" y="5829300"/>
            <a:ext cx="446616"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422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8358885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57414929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35844733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18064362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1341307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27846284"/>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63538826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5"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pic>
        <p:nvPicPr>
          <p:cNvPr id="3" name="Picture 2" descr="Shape&#10;&#10;Description automatically generated with medium confidence">
            <a:extLst>
              <a:ext uri="{FF2B5EF4-FFF2-40B4-BE49-F238E27FC236}">
                <a16:creationId xmlns:a16="http://schemas.microsoft.com/office/drawing/2014/main" id="{92A8F3E6-F8F9-48DB-8B37-95018FE31424}"/>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619250" y="285452"/>
            <a:ext cx="1257300" cy="1257300"/>
          </a:xfrm>
          <a:prstGeom prst="rect">
            <a:avLst/>
          </a:prstGeom>
        </p:spPr>
      </p:pic>
    </p:spTree>
    <p:extLst>
      <p:ext uri="{BB962C8B-B14F-4D97-AF65-F5344CB8AC3E}">
        <p14:creationId xmlns:p14="http://schemas.microsoft.com/office/powerpoint/2010/main" val="816163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5"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4FFBCB6-5574-4F2D-A4F3-21E1E8C52903}"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22:42</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67E8BB-064C-4657-8C7C-107F802006AB}"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66101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image" Target="../media/image10.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70377"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p:cNvSpPr txBox="1">
            <a:spLocks noChangeArrowheads="1"/>
          </p:cNvSpPr>
          <p:nvPr/>
        </p:nvSpPr>
        <p:spPr bwMode="auto">
          <a:xfrm>
            <a:off x="2362200" y="522289"/>
            <a:ext cx="78486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HP001 4 hàng" panose="020B06030503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Thứ</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lang="en-US" altLang="en-US" b="1" dirty="0" err="1" smtClean="0">
                <a:solidFill>
                  <a:srgbClr val="FFFFFF"/>
                </a:solidFill>
                <a:latin typeface="HP001 4 hàng" panose="020B0603050302020204" pitchFamily="34" charset="0"/>
                <a:cs typeface="Times New Roman" panose="02020603050405020304" pitchFamily="18" charset="0"/>
              </a:rPr>
              <a:t>năm</a:t>
            </a:r>
            <a:r>
              <a:rPr kumimoji="0" lang="en-US" altLang="en-US" sz="3200" b="1" i="0" u="none"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ngày</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lang="en-US" altLang="en-US" b="1" dirty="0" smtClean="0">
                <a:solidFill>
                  <a:srgbClr val="FFFFFF"/>
                </a:solidFill>
                <a:latin typeface="HP001 4 hàng" panose="020B0603050302020204" pitchFamily="34" charset="0"/>
                <a:cs typeface="Times New Roman" panose="02020603050405020304" pitchFamily="18" charset="0"/>
              </a:rPr>
              <a:t>31</a:t>
            </a:r>
            <a:r>
              <a:rPr kumimoji="0" lang="en-US" altLang="en-US" sz="3200" b="1" i="0" u="none"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tháng</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200" b="1" i="0" u="none"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10 </a:t>
            </a: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năm</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200" b="1" i="0" u="none"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2024</a:t>
            </a:r>
            <a:endPar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1" i="0" u="sng"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p:txBody>
      </p:sp>
      <p:sp>
        <p:nvSpPr>
          <p:cNvPr id="5124" name="TextBox 4"/>
          <p:cNvSpPr txBox="1">
            <a:spLocks noChangeArrowheads="1"/>
          </p:cNvSpPr>
          <p:nvPr/>
        </p:nvSpPr>
        <p:spPr bwMode="auto">
          <a:xfrm>
            <a:off x="3297382" y="1679574"/>
            <a:ext cx="4649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sng" strike="noStrike" kern="1200" cap="none" spc="0" normalizeH="0" baseline="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Tiếng</a:t>
            </a:r>
            <a:r>
              <a:rPr kumimoji="0" lang="en-US" altLang="en-US" sz="3200" b="1" i="0" u="sng" strike="noStrike" kern="1200" cap="none" spc="0" normalizeH="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Việt</a:t>
            </a:r>
            <a:r>
              <a:rPr kumimoji="0" lang="en-US" altLang="en-US" sz="3200" b="1" i="0" u="sng"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endParaRPr kumimoji="0" lang="en-US" altLang="en-US" sz="3200" b="1" i="0" u="sng"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p:txBody>
      </p:sp>
      <p:sp>
        <p:nvSpPr>
          <p:cNvPr id="5125" name="TextBox 6"/>
          <p:cNvSpPr txBox="1">
            <a:spLocks noChangeArrowheads="1"/>
          </p:cNvSpPr>
          <p:nvPr/>
        </p:nvSpPr>
        <p:spPr bwMode="auto">
          <a:xfrm>
            <a:off x="2203269" y="2370138"/>
            <a:ext cx="57437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Bài</a:t>
            </a:r>
            <a:r>
              <a:rPr kumimoji="0" lang="en-US" altLang="en-US" sz="3600" b="1" i="0" u="none"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24: </a:t>
            </a:r>
            <a:r>
              <a:rPr kumimoji="0" lang="en-US" altLang="en-US" sz="3600" b="1" i="0" u="none" strike="noStrike" kern="1200" cap="none" spc="0" normalizeH="0" baseline="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Luyện</a:t>
            </a:r>
            <a:r>
              <a:rPr kumimoji="0" lang="en-US" altLang="en-US" sz="3600" b="1" i="0" u="none"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tập</a:t>
            </a:r>
            <a:endParaRPr kumimoji="0" lang="en-US" altLang="en-US" sz="36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637489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than)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thay</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5" name="TextBox 4">
            <a:extLst>
              <a:ext uri="{FF2B5EF4-FFF2-40B4-BE49-F238E27FC236}">
                <a16:creationId xmlns:a16="http://schemas.microsoft.com/office/drawing/2014/main" id="{D1AB3717-B71B-4D3C-BD2F-784718868853}"/>
              </a:ext>
            </a:extLst>
          </p:cNvPr>
          <p:cNvSpPr txBox="1"/>
          <p:nvPr/>
        </p:nvSpPr>
        <p:spPr>
          <a:xfrm>
            <a:off x="333375" y="1651528"/>
            <a:ext cx="11658599" cy="4031873"/>
          </a:xfrm>
          <a:prstGeom prst="rect">
            <a:avLst/>
          </a:prstGeom>
          <a:noFill/>
        </p:spPr>
        <p:txBody>
          <a:bodyPr wrap="square" rtlCol="0">
            <a:spAutoFit/>
          </a:bodyPr>
          <a:lstStyle/>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M</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i</a:t>
            </a:r>
            <a:r>
              <a:rPr lang="vi-VN" sz="3200" dirty="0">
                <a:latin typeface="Times New Roman" panose="02020603050405020304" pitchFamily="18" charset="0"/>
                <a:ea typeface="Arial-Rounded" panose="020B0500000000000000" pitchFamily="34" charset="0"/>
                <a:cs typeface="Times New Roman" panose="02020603050405020304" pitchFamily="18" charset="0"/>
              </a:rPr>
              <a:t>nh là thành viên mới của lớp 3A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 Minh vừa chuyển từ trường khác đến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Bạn ấy vui vẻ giới thiệu:</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 Tớ tên là Tuệ Minh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Tớ thích chơi cờ vua và múa ba lê</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Các bạn xôn xao đáp lại:</a:t>
            </a:r>
          </a:p>
          <a:p>
            <a:pPr algn="just"/>
            <a:r>
              <a:rPr lang="vi-VN" sz="3200" dirty="0">
                <a:latin typeface="Times New Roman" panose="02020603050405020304" pitchFamily="18" charset="0"/>
                <a:ea typeface="Arial-Rounded" panose="020B0500000000000000" pitchFamily="34" charset="0"/>
                <a:cs typeface="Times New Roman" panose="02020603050405020304" pitchFamily="18" charset="0"/>
              </a:rPr>
              <a:t>- Tên của cậu đẹp quá</a:t>
            </a:r>
          </a:p>
          <a:p>
            <a:pPr algn="just"/>
            <a:r>
              <a:rPr lang="vi-VN" sz="3200" dirty="0">
                <a:latin typeface="Times New Roman" panose="02020603050405020304" pitchFamily="18" charset="0"/>
                <a:ea typeface="Arial-Rounded" panose="020B0500000000000000" pitchFamily="34" charset="0"/>
                <a:cs typeface="Times New Roman" panose="02020603050405020304" pitchFamily="18" charset="0"/>
              </a:rPr>
              <a:t>- Tớ cũng thích chơi cờ vua lắm</a:t>
            </a:r>
          </a:p>
          <a:p>
            <a:pPr algn="just"/>
            <a:r>
              <a:rPr lang="vi-VN" sz="3200" dirty="0">
                <a:latin typeface="Times New Roman" panose="02020603050405020304" pitchFamily="18" charset="0"/>
                <a:ea typeface="Arial-Rounded" panose="020B0500000000000000" pitchFamily="34" charset="0"/>
                <a:cs typeface="Times New Roman" panose="02020603050405020304" pitchFamily="18" charset="0"/>
              </a:rPr>
              <a:t>- Cậu có muốn tham gia câu lạc bộ cờ vua cùng chúng tớ không</a:t>
            </a:r>
          </a:p>
          <a:p>
            <a:pPr algn="r"/>
            <a:endParaRPr lang="vi-VN" sz="3200" dirty="0">
              <a:latin typeface="+mj-lt"/>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8003EC6E-59AB-4BBA-A6A6-5E3E7F5B70BC}"/>
              </a:ext>
            </a:extLst>
          </p:cNvPr>
          <p:cNvCxnSpPr>
            <a:cxnSpLocks/>
          </p:cNvCxnSpPr>
          <p:nvPr/>
        </p:nvCxnSpPr>
        <p:spPr>
          <a:xfrm>
            <a:off x="3562350" y="649777"/>
            <a:ext cx="69246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3FFB82-2864-492A-95A4-2AEF11091A32}"/>
              </a:ext>
            </a:extLst>
          </p:cNvPr>
          <p:cNvSpPr txBox="1"/>
          <p:nvPr/>
        </p:nvSpPr>
        <p:spPr>
          <a:xfrm>
            <a:off x="6669770" y="1651528"/>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9" name="TextBox 8">
            <a:extLst>
              <a:ext uri="{FF2B5EF4-FFF2-40B4-BE49-F238E27FC236}">
                <a16:creationId xmlns:a16="http://schemas.microsoft.com/office/drawing/2014/main" id="{534E32DF-35D9-4BD1-A004-BF3DF8F39F7D}"/>
              </a:ext>
            </a:extLst>
          </p:cNvPr>
          <p:cNvSpPr txBox="1"/>
          <p:nvPr/>
        </p:nvSpPr>
        <p:spPr>
          <a:xfrm>
            <a:off x="1872859" y="2183559"/>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0" name="TextBox 9">
            <a:extLst>
              <a:ext uri="{FF2B5EF4-FFF2-40B4-BE49-F238E27FC236}">
                <a16:creationId xmlns:a16="http://schemas.microsoft.com/office/drawing/2014/main" id="{BF8823AC-71E9-469D-A7F2-EB4D648AB73F}"/>
              </a:ext>
            </a:extLst>
          </p:cNvPr>
          <p:cNvSpPr txBox="1"/>
          <p:nvPr/>
        </p:nvSpPr>
        <p:spPr>
          <a:xfrm>
            <a:off x="3916397" y="2593134"/>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1" name="TextBox 10">
            <a:extLst>
              <a:ext uri="{FF2B5EF4-FFF2-40B4-BE49-F238E27FC236}">
                <a16:creationId xmlns:a16="http://schemas.microsoft.com/office/drawing/2014/main" id="{AE926A66-E5D9-437D-9028-4F23A2721B58}"/>
              </a:ext>
            </a:extLst>
          </p:cNvPr>
          <p:cNvSpPr txBox="1"/>
          <p:nvPr/>
        </p:nvSpPr>
        <p:spPr>
          <a:xfrm>
            <a:off x="4149334" y="3534740"/>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2" name="TextBox 11">
            <a:extLst>
              <a:ext uri="{FF2B5EF4-FFF2-40B4-BE49-F238E27FC236}">
                <a16:creationId xmlns:a16="http://schemas.microsoft.com/office/drawing/2014/main" id="{B9DABA8F-2F7F-444D-BD07-96EBC6634443}"/>
              </a:ext>
            </a:extLst>
          </p:cNvPr>
          <p:cNvSpPr txBox="1"/>
          <p:nvPr/>
        </p:nvSpPr>
        <p:spPr>
          <a:xfrm>
            <a:off x="5549509" y="4083061"/>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3" name="TextBox 12">
            <a:extLst>
              <a:ext uri="{FF2B5EF4-FFF2-40B4-BE49-F238E27FC236}">
                <a16:creationId xmlns:a16="http://schemas.microsoft.com/office/drawing/2014/main" id="{85A4244A-76DA-40B9-80E0-155AA0FB7230}"/>
              </a:ext>
            </a:extLst>
          </p:cNvPr>
          <p:cNvSpPr txBox="1"/>
          <p:nvPr/>
        </p:nvSpPr>
        <p:spPr>
          <a:xfrm>
            <a:off x="11239500" y="4560421"/>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4" name="TextBox 13">
            <a:extLst>
              <a:ext uri="{FF2B5EF4-FFF2-40B4-BE49-F238E27FC236}">
                <a16:creationId xmlns:a16="http://schemas.microsoft.com/office/drawing/2014/main" id="{5754401D-AE6A-4763-B82B-BE9C9B34981E}"/>
              </a:ext>
            </a:extLst>
          </p:cNvPr>
          <p:cNvSpPr txBox="1"/>
          <p:nvPr/>
        </p:nvSpPr>
        <p:spPr>
          <a:xfrm>
            <a:off x="9883384" y="2621989"/>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Tree>
    <p:extLst>
      <p:ext uri="{BB962C8B-B14F-4D97-AF65-F5344CB8AC3E}">
        <p14:creationId xmlns:p14="http://schemas.microsoft.com/office/powerpoint/2010/main" val="110898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than)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thay</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5" name="TextBox 4">
            <a:extLst>
              <a:ext uri="{FF2B5EF4-FFF2-40B4-BE49-F238E27FC236}">
                <a16:creationId xmlns:a16="http://schemas.microsoft.com/office/drawing/2014/main" id="{D1AB3717-B71B-4D3C-BD2F-784718868853}"/>
              </a:ext>
            </a:extLst>
          </p:cNvPr>
          <p:cNvSpPr txBox="1"/>
          <p:nvPr/>
        </p:nvSpPr>
        <p:spPr>
          <a:xfrm>
            <a:off x="333375" y="1651528"/>
            <a:ext cx="11658599"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 là thành viên mới của lớp 3A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Minh vừa chuyển từ trường khác đến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 ấy vui vẻ giới thiệu: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Tớ tên là Tuệ Minh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 thích chơi cờ vua và múa ba lê</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bạn xôn xao đáp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Tên của cậu đẹp quá</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Tớ cũng thích chơi cờ vua lắm</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Cậu có muốn tham gia câu lạc bộ cờ vua cùng chúng tớ không</a:t>
            </a:r>
            <a:r>
              <a:rPr kumimoji="0" lang="en-US"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7F3FFB82-2864-492A-95A4-2AEF11091A32}"/>
              </a:ext>
            </a:extLst>
          </p:cNvPr>
          <p:cNvSpPr txBox="1"/>
          <p:nvPr/>
        </p:nvSpPr>
        <p:spPr>
          <a:xfrm>
            <a:off x="6577499" y="1653862"/>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9" name="TextBox 8">
            <a:extLst>
              <a:ext uri="{FF2B5EF4-FFF2-40B4-BE49-F238E27FC236}">
                <a16:creationId xmlns:a16="http://schemas.microsoft.com/office/drawing/2014/main" id="{534E32DF-35D9-4BD1-A004-BF3DF8F39F7D}"/>
              </a:ext>
            </a:extLst>
          </p:cNvPr>
          <p:cNvSpPr txBox="1"/>
          <p:nvPr/>
        </p:nvSpPr>
        <p:spPr>
          <a:xfrm>
            <a:off x="1759131" y="2183558"/>
            <a:ext cx="57476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0" name="TextBox 9">
            <a:extLst>
              <a:ext uri="{FF2B5EF4-FFF2-40B4-BE49-F238E27FC236}">
                <a16:creationId xmlns:a16="http://schemas.microsoft.com/office/drawing/2014/main" id="{BF8823AC-71E9-469D-A7F2-EB4D648AB73F}"/>
              </a:ext>
            </a:extLst>
          </p:cNvPr>
          <p:cNvSpPr txBox="1"/>
          <p:nvPr/>
        </p:nvSpPr>
        <p:spPr>
          <a:xfrm>
            <a:off x="3794417" y="261935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1" name="TextBox 10">
            <a:extLst>
              <a:ext uri="{FF2B5EF4-FFF2-40B4-BE49-F238E27FC236}">
                <a16:creationId xmlns:a16="http://schemas.microsoft.com/office/drawing/2014/main" id="{AE926A66-E5D9-437D-9028-4F23A2721B58}"/>
              </a:ext>
            </a:extLst>
          </p:cNvPr>
          <p:cNvSpPr txBox="1"/>
          <p:nvPr/>
        </p:nvSpPr>
        <p:spPr>
          <a:xfrm>
            <a:off x="3794417" y="3544390"/>
            <a:ext cx="87117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TextBox 11">
            <a:extLst>
              <a:ext uri="{FF2B5EF4-FFF2-40B4-BE49-F238E27FC236}">
                <a16:creationId xmlns:a16="http://schemas.microsoft.com/office/drawing/2014/main" id="{B9DABA8F-2F7F-444D-BD07-96EBC6634443}"/>
              </a:ext>
            </a:extLst>
          </p:cNvPr>
          <p:cNvSpPr txBox="1"/>
          <p:nvPr/>
        </p:nvSpPr>
        <p:spPr>
          <a:xfrm>
            <a:off x="5467597" y="404496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TextBox 12">
            <a:extLst>
              <a:ext uri="{FF2B5EF4-FFF2-40B4-BE49-F238E27FC236}">
                <a16:creationId xmlns:a16="http://schemas.microsoft.com/office/drawing/2014/main" id="{85A4244A-76DA-40B9-80E0-155AA0FB7230}"/>
              </a:ext>
            </a:extLst>
          </p:cNvPr>
          <p:cNvSpPr txBox="1"/>
          <p:nvPr/>
        </p:nvSpPr>
        <p:spPr>
          <a:xfrm>
            <a:off x="10653362" y="4525307"/>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4" name="TextBox 13">
            <a:extLst>
              <a:ext uri="{FF2B5EF4-FFF2-40B4-BE49-F238E27FC236}">
                <a16:creationId xmlns:a16="http://schemas.microsoft.com/office/drawing/2014/main" id="{5754401D-AE6A-4763-B82B-BE9C9B34981E}"/>
              </a:ext>
            </a:extLst>
          </p:cNvPr>
          <p:cNvSpPr txBox="1"/>
          <p:nvPr/>
        </p:nvSpPr>
        <p:spPr>
          <a:xfrm>
            <a:off x="9911959" y="261935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919580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2C1C9661-8806-4108-A680-6DDC469590D0}"/>
              </a:ext>
            </a:extLst>
          </p:cNvPr>
          <p:cNvSpPr/>
          <p:nvPr/>
        </p:nvSpPr>
        <p:spPr>
          <a:xfrm>
            <a:off x="371476" y="2433637"/>
            <a:ext cx="2981324" cy="1990725"/>
          </a:xfrm>
          <a:prstGeom prst="cloud">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endPar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Left Brace 4">
            <a:extLst>
              <a:ext uri="{FF2B5EF4-FFF2-40B4-BE49-F238E27FC236}">
                <a16:creationId xmlns:a16="http://schemas.microsoft.com/office/drawing/2014/main" id="{D6E4DEC6-3D5D-48C8-AFFA-F7D822B5B7A2}"/>
              </a:ext>
            </a:extLst>
          </p:cNvPr>
          <p:cNvSpPr/>
          <p:nvPr/>
        </p:nvSpPr>
        <p:spPr>
          <a:xfrm>
            <a:off x="3562350" y="2271712"/>
            <a:ext cx="438149" cy="2757488"/>
          </a:xfrm>
          <a:prstGeom prst="leftBrace">
            <a:avLst>
              <a:gd name="adj1" fmla="val 21586"/>
              <a:gd name="adj2" fmla="val 49549"/>
            </a:avLst>
          </a:prstGeom>
          <a:noFill/>
          <a:ln w="57150" cap="flat" cmpd="sng" algn="ctr">
            <a:solidFill>
              <a:srgbClr val="E0548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 name="Rectangle 5">
            <a:extLst>
              <a:ext uri="{FF2B5EF4-FFF2-40B4-BE49-F238E27FC236}">
                <a16:creationId xmlns:a16="http://schemas.microsoft.com/office/drawing/2014/main" id="{90BCB391-BE1D-450F-95D2-6EE57C2C682B}"/>
              </a:ext>
            </a:extLst>
          </p:cNvPr>
          <p:cNvSpPr/>
          <p:nvPr/>
        </p:nvSpPr>
        <p:spPr>
          <a:xfrm>
            <a:off x="4000497" y="1714500"/>
            <a:ext cx="2247903" cy="1314450"/>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F199A12F-8939-439A-A773-D297E0ABB189}"/>
              </a:ext>
            </a:extLst>
          </p:cNvPr>
          <p:cNvSpPr/>
          <p:nvPr/>
        </p:nvSpPr>
        <p:spPr>
          <a:xfrm>
            <a:off x="4000497" y="4610100"/>
            <a:ext cx="2362203" cy="1031078"/>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kể</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 name="Straight Connector 7">
            <a:extLst>
              <a:ext uri="{FF2B5EF4-FFF2-40B4-BE49-F238E27FC236}">
                <a16:creationId xmlns:a16="http://schemas.microsoft.com/office/drawing/2014/main" id="{BF3B093A-23FF-4B9B-B752-14060FCB7E9E}"/>
              </a:ext>
            </a:extLst>
          </p:cNvPr>
          <p:cNvCxnSpPr>
            <a:stCxn id="6" idx="3"/>
          </p:cNvCxnSpPr>
          <p:nvPr/>
        </p:nvCxnSpPr>
        <p:spPr>
          <a:xfrm flipV="1">
            <a:off x="6248400" y="1600200"/>
            <a:ext cx="761998" cy="771525"/>
          </a:xfrm>
          <a:prstGeom prst="line">
            <a:avLst/>
          </a:prstGeom>
          <a:noFill/>
          <a:ln w="57150" cap="flat" cmpd="sng" algn="ctr">
            <a:solidFill>
              <a:srgbClr val="E05489"/>
            </a:solidFill>
            <a:prstDash val="solid"/>
            <a:miter lim="800000"/>
          </a:ln>
          <a:effectLst/>
        </p:spPr>
      </p:cxnSp>
      <p:sp>
        <p:nvSpPr>
          <p:cNvPr id="9" name="Rectangle 8">
            <a:extLst>
              <a:ext uri="{FF2B5EF4-FFF2-40B4-BE49-F238E27FC236}">
                <a16:creationId xmlns:a16="http://schemas.microsoft.com/office/drawing/2014/main" id="{ABFC1953-2A0C-4AD2-9C87-4E1D80C56865}"/>
              </a:ext>
            </a:extLst>
          </p:cNvPr>
          <p:cNvSpPr/>
          <p:nvPr/>
        </p:nvSpPr>
        <p:spPr>
          <a:xfrm>
            <a:off x="7010396" y="942975"/>
            <a:ext cx="3333754" cy="760811"/>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a:extLst>
              <a:ext uri="{FF2B5EF4-FFF2-40B4-BE49-F238E27FC236}">
                <a16:creationId xmlns:a16="http://schemas.microsoft.com/office/drawing/2014/main" id="{09DF7680-9737-46B0-BAFC-ED5143F04CC9}"/>
              </a:ext>
            </a:extLst>
          </p:cNvPr>
          <p:cNvCxnSpPr>
            <a:cxnSpLocks/>
          </p:cNvCxnSpPr>
          <p:nvPr/>
        </p:nvCxnSpPr>
        <p:spPr>
          <a:xfrm>
            <a:off x="6248400" y="2424113"/>
            <a:ext cx="838196" cy="9524"/>
          </a:xfrm>
          <a:prstGeom prst="line">
            <a:avLst/>
          </a:prstGeom>
          <a:noFill/>
          <a:ln w="57150" cap="flat" cmpd="sng" algn="ctr">
            <a:solidFill>
              <a:srgbClr val="E05489"/>
            </a:solidFill>
            <a:prstDash val="solid"/>
            <a:miter lim="800000"/>
          </a:ln>
          <a:effectLst/>
        </p:spPr>
      </p:cxnSp>
      <p:sp>
        <p:nvSpPr>
          <p:cNvPr id="11" name="Rectangle 10">
            <a:extLst>
              <a:ext uri="{FF2B5EF4-FFF2-40B4-BE49-F238E27FC236}">
                <a16:creationId xmlns:a16="http://schemas.microsoft.com/office/drawing/2014/main" id="{81C2F171-DF9A-4161-B5FA-EE6F937B646C}"/>
              </a:ext>
            </a:extLst>
          </p:cNvPr>
          <p:cNvSpPr/>
          <p:nvPr/>
        </p:nvSpPr>
        <p:spPr>
          <a:xfrm>
            <a:off x="7086596" y="1985962"/>
            <a:ext cx="3333754" cy="666750"/>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chấm</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than</a:t>
            </a:r>
          </a:p>
        </p:txBody>
      </p:sp>
      <p:cxnSp>
        <p:nvCxnSpPr>
          <p:cNvPr id="12" name="Straight Connector 11">
            <a:extLst>
              <a:ext uri="{FF2B5EF4-FFF2-40B4-BE49-F238E27FC236}">
                <a16:creationId xmlns:a16="http://schemas.microsoft.com/office/drawing/2014/main" id="{519F8D43-377F-4A7B-BCA3-AB100AEC058E}"/>
              </a:ext>
            </a:extLst>
          </p:cNvPr>
          <p:cNvCxnSpPr>
            <a:cxnSpLocks/>
            <a:endCxn id="13" idx="1"/>
          </p:cNvCxnSpPr>
          <p:nvPr/>
        </p:nvCxnSpPr>
        <p:spPr>
          <a:xfrm flipV="1">
            <a:off x="6372222" y="4736008"/>
            <a:ext cx="1143001" cy="418208"/>
          </a:xfrm>
          <a:prstGeom prst="line">
            <a:avLst/>
          </a:prstGeom>
          <a:noFill/>
          <a:ln w="57150" cap="flat" cmpd="sng" algn="ctr">
            <a:solidFill>
              <a:srgbClr val="E05489"/>
            </a:solidFill>
            <a:prstDash val="solid"/>
            <a:miter lim="800000"/>
          </a:ln>
          <a:effectLst/>
        </p:spPr>
      </p:cxnSp>
      <p:sp>
        <p:nvSpPr>
          <p:cNvPr id="13" name="Rectangle 12">
            <a:extLst>
              <a:ext uri="{FF2B5EF4-FFF2-40B4-BE49-F238E27FC236}">
                <a16:creationId xmlns:a16="http://schemas.microsoft.com/office/drawing/2014/main" id="{F36647AE-558D-4339-B3D0-407FCAD68C43}"/>
              </a:ext>
            </a:extLst>
          </p:cNvPr>
          <p:cNvSpPr/>
          <p:nvPr/>
        </p:nvSpPr>
        <p:spPr>
          <a:xfrm>
            <a:off x="7515223" y="4317800"/>
            <a:ext cx="3333754" cy="836416"/>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Đặt</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kể</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4" name="Straight Connector 13">
            <a:extLst>
              <a:ext uri="{FF2B5EF4-FFF2-40B4-BE49-F238E27FC236}">
                <a16:creationId xmlns:a16="http://schemas.microsoft.com/office/drawing/2014/main" id="{35A67F48-9263-4D8C-91D5-8AFAB621F7D6}"/>
              </a:ext>
            </a:extLst>
          </p:cNvPr>
          <p:cNvCxnSpPr>
            <a:cxnSpLocks/>
          </p:cNvCxnSpPr>
          <p:nvPr/>
        </p:nvCxnSpPr>
        <p:spPr>
          <a:xfrm>
            <a:off x="6248400" y="2501206"/>
            <a:ext cx="838196" cy="867668"/>
          </a:xfrm>
          <a:prstGeom prst="line">
            <a:avLst/>
          </a:prstGeom>
          <a:noFill/>
          <a:ln w="57150" cap="flat" cmpd="sng" algn="ctr">
            <a:solidFill>
              <a:srgbClr val="E05489"/>
            </a:solidFill>
            <a:prstDash val="solid"/>
            <a:miter lim="800000"/>
          </a:ln>
          <a:effectLst/>
        </p:spPr>
      </p:cxnSp>
      <p:sp>
        <p:nvSpPr>
          <p:cNvPr id="15" name="Rectangle 14">
            <a:extLst>
              <a:ext uri="{FF2B5EF4-FFF2-40B4-BE49-F238E27FC236}">
                <a16:creationId xmlns:a16="http://schemas.microsoft.com/office/drawing/2014/main" id="{92C5EA53-A085-44C9-AE94-BA3A87D7A132}"/>
              </a:ext>
            </a:extLst>
          </p:cNvPr>
          <p:cNvSpPr/>
          <p:nvPr/>
        </p:nvSpPr>
        <p:spPr>
          <a:xfrm>
            <a:off x="7086596" y="2921199"/>
            <a:ext cx="3333754" cy="666750"/>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Dấm</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chấm</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hỏi</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8" name="Straight Connector 17">
            <a:extLst>
              <a:ext uri="{FF2B5EF4-FFF2-40B4-BE49-F238E27FC236}">
                <a16:creationId xmlns:a16="http://schemas.microsoft.com/office/drawing/2014/main" id="{F2B65999-05FC-43FA-9A01-C8CEDA35309C}"/>
              </a:ext>
            </a:extLst>
          </p:cNvPr>
          <p:cNvCxnSpPr>
            <a:cxnSpLocks/>
            <a:endCxn id="19" idx="1"/>
          </p:cNvCxnSpPr>
          <p:nvPr/>
        </p:nvCxnSpPr>
        <p:spPr>
          <a:xfrm>
            <a:off x="6405562" y="5253037"/>
            <a:ext cx="1109660" cy="709318"/>
          </a:xfrm>
          <a:prstGeom prst="line">
            <a:avLst/>
          </a:prstGeom>
          <a:noFill/>
          <a:ln w="57150" cap="flat" cmpd="sng" algn="ctr">
            <a:solidFill>
              <a:srgbClr val="E05489"/>
            </a:solidFill>
            <a:prstDash val="solid"/>
            <a:miter lim="800000"/>
          </a:ln>
          <a:effectLst/>
        </p:spPr>
      </p:cxnSp>
      <p:sp>
        <p:nvSpPr>
          <p:cNvPr id="19" name="Rectangle 18">
            <a:extLst>
              <a:ext uri="{FF2B5EF4-FFF2-40B4-BE49-F238E27FC236}">
                <a16:creationId xmlns:a16="http://schemas.microsoft.com/office/drawing/2014/main" id="{C2FE1193-5101-4BFC-A3ED-58DA6B5AC5D3}"/>
              </a:ext>
            </a:extLst>
          </p:cNvPr>
          <p:cNvSpPr/>
          <p:nvPr/>
        </p:nvSpPr>
        <p:spPr>
          <a:xfrm>
            <a:off x="7515222" y="5544147"/>
            <a:ext cx="4600578" cy="836416"/>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Đặt</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hoạt</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động</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544872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P spid="13" grpId="0" animBg="1"/>
      <p:bldP spid="15"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44;p45"/>
          <p:cNvSpPr/>
          <p:nvPr/>
        </p:nvSpPr>
        <p:spPr>
          <a:xfrm>
            <a:off x="367169" y="201206"/>
            <a:ext cx="11662906" cy="117339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C25133DE-CDA0-45CC-8B57-DA29957F6AEF}"/>
              </a:ext>
            </a:extLst>
          </p:cNvPr>
          <p:cNvSpPr txBox="1"/>
          <p:nvPr/>
        </p:nvSpPr>
        <p:spPr>
          <a:xfrm>
            <a:off x="962024" y="304812"/>
            <a:ext cx="10544175" cy="1138773"/>
          </a:xfrm>
          <a:prstGeom prst="rect">
            <a:avLst/>
          </a:prstGeom>
          <a:noFill/>
        </p:spPr>
        <p:txBody>
          <a:bodyPr wrap="square" rtlCol="0">
            <a:spAutoFit/>
          </a:bodyPr>
          <a:lstStyle/>
          <a:p>
            <a:pPr lvl="0" algn="ctr">
              <a:defRPr/>
            </a:pPr>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 câu trong đoạn dưới đây được gọi là câu kể. Hãy sắp xếp các câu đó vào nhóm thích hợp.</a:t>
            </a:r>
          </a:p>
        </p:txBody>
      </p:sp>
      <p:sp>
        <p:nvSpPr>
          <p:cNvPr id="20" name="Rounded Rectangle 21">
            <a:extLst>
              <a:ext uri="{FF2B5EF4-FFF2-40B4-BE49-F238E27FC236}">
                <a16:creationId xmlns:a16="http://schemas.microsoft.com/office/drawing/2014/main" id="{C9052330-910F-4A1C-A7D1-3EB0ED78E2A9}"/>
              </a:ext>
            </a:extLst>
          </p:cNvPr>
          <p:cNvSpPr/>
          <p:nvPr/>
        </p:nvSpPr>
        <p:spPr>
          <a:xfrm>
            <a:off x="3685670" y="1789440"/>
            <a:ext cx="4201030" cy="14407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đặc</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điểm</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21" name="Rounded Rectangle 21">
            <a:extLst>
              <a:ext uri="{FF2B5EF4-FFF2-40B4-BE49-F238E27FC236}">
                <a16:creationId xmlns:a16="http://schemas.microsoft.com/office/drawing/2014/main" id="{9376AE1B-A113-4F5F-A189-977FFF886992}"/>
              </a:ext>
            </a:extLst>
          </p:cNvPr>
          <p:cNvSpPr/>
          <p:nvPr/>
        </p:nvSpPr>
        <p:spPr>
          <a:xfrm>
            <a:off x="8305800" y="1704975"/>
            <a:ext cx="3724275" cy="1609725"/>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hoạt</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động</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22" name="Rounded Rectangle 21">
            <a:extLst>
              <a:ext uri="{FF2B5EF4-FFF2-40B4-BE49-F238E27FC236}">
                <a16:creationId xmlns:a16="http://schemas.microsoft.com/office/drawing/2014/main" id="{4C661DB8-ED42-4043-AD41-2D9E3A450865}"/>
              </a:ext>
            </a:extLst>
          </p:cNvPr>
          <p:cNvSpPr/>
          <p:nvPr/>
        </p:nvSpPr>
        <p:spPr>
          <a:xfrm>
            <a:off x="104775" y="1988206"/>
            <a:ext cx="3320001" cy="13264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giới</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thiệu</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F0E52632-629D-4EB3-8135-AF50704BC82C}"/>
              </a:ext>
            </a:extLst>
          </p:cNvPr>
          <p:cNvSpPr txBox="1"/>
          <p:nvPr/>
        </p:nvSpPr>
        <p:spPr>
          <a:xfrm>
            <a:off x="1076323" y="4102249"/>
            <a:ext cx="10687051" cy="2554545"/>
          </a:xfrm>
          <a:prstGeom prst="rect">
            <a:avLst/>
          </a:prstGeom>
          <a:noFill/>
        </p:spPr>
        <p:txBody>
          <a:bodyPr wrap="square" rtlCol="0">
            <a:spAutoFit/>
          </a:bodyPr>
          <a:lstStyle/>
          <a:p>
            <a:pPr algn="just"/>
            <a:r>
              <a:rPr lang="vi-VN" sz="3200" dirty="0">
                <a:latin typeface="Times New Roman" panose="02020603050405020304" pitchFamily="18" charset="0"/>
                <a:ea typeface="Arial-Rounded" panose="020B0500000000000000" pitchFamily="34" charset="0"/>
                <a:cs typeface="Times New Roman" panose="02020603050405020304" pitchFamily="18" charset="0"/>
              </a:rPr>
              <a:t>(1) Tớ là bút nâu. (2) Tớ cao nhất hộp bút vì hiếm khi được gọt. (3) Đây là bút đỏ, bạn của tớ. (4) Bút đỏ thì thấp một mẩu vì được gọt quá nhiều. (5) Tớ dùng keo gắn bút đỏ vào bên cạnh tớ để bạn nhìn được ra ngoài hộp bút.</a:t>
            </a:r>
          </a:p>
          <a:p>
            <a:pPr algn="r"/>
            <a:r>
              <a:rPr lang="vi-VN" sz="3200" dirty="0">
                <a:latin typeface="Times New Roman" panose="02020603050405020304" pitchFamily="18" charset="0"/>
                <a:ea typeface="Arial-Rounded" panose="020B0500000000000000" pitchFamily="34" charset="0"/>
                <a:cs typeface="Times New Roman" panose="02020603050405020304" pitchFamily="18" charset="0"/>
              </a:rPr>
              <a:t>(Theo Nguyễn Trà)</a:t>
            </a:r>
          </a:p>
        </p:txBody>
      </p:sp>
      <p:cxnSp>
        <p:nvCxnSpPr>
          <p:cNvPr id="6" name="Straight Connector 5">
            <a:extLst>
              <a:ext uri="{FF2B5EF4-FFF2-40B4-BE49-F238E27FC236}">
                <a16:creationId xmlns:a16="http://schemas.microsoft.com/office/drawing/2014/main" id="{3F4B85E8-C931-4D8D-BACC-438C429802ED}"/>
              </a:ext>
            </a:extLst>
          </p:cNvPr>
          <p:cNvCxnSpPr/>
          <p:nvPr/>
        </p:nvCxnSpPr>
        <p:spPr>
          <a:xfrm>
            <a:off x="9207874" y="829632"/>
            <a:ext cx="11620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56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0"/>
                                  </p:iterate>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iterate type="lt">
                                    <p:tmPct val="0"/>
                                  </p:iterate>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0" grpId="0" animBg="1"/>
      <p:bldP spid="21" grpId="0" animBg="1"/>
      <p:bldP spid="22"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3"/>
          <a:stretch>
            <a:fillRect/>
          </a:stretch>
        </p:blipFill>
        <p:spPr>
          <a:xfrm>
            <a:off x="10315854" y="61908"/>
            <a:ext cx="1263015" cy="1191260"/>
          </a:xfrm>
          <a:prstGeom prst="rect">
            <a:avLst/>
          </a:prstGeom>
        </p:spPr>
      </p:pic>
      <p:pic>
        <p:nvPicPr>
          <p:cNvPr id="40" name="图片 8" descr="4ef6b7c9486052b6069210c143670dcb"/>
          <p:cNvPicPr>
            <a:picLocks noChangeAspect="1"/>
          </p:cNvPicPr>
          <p:nvPr/>
        </p:nvPicPr>
        <p:blipFill rotWithShape="1">
          <a:blip r:embed="rId4" cstate="screen">
            <a:extLst>
              <a:ext uri="{28A0092B-C50C-407E-A947-70E740481C1C}">
                <a14:useLocalDpi xmlns:a14="http://schemas.microsoft.com/office/drawing/2010/main"/>
              </a:ext>
            </a:extLst>
          </a:blip>
          <a:srcRect t="-4082"/>
          <a:stretch>
            <a:fillRect/>
          </a:stretch>
        </p:blipFill>
        <p:spPr>
          <a:xfrm>
            <a:off x="-2085317" y="41998"/>
            <a:ext cx="4796016" cy="1878330"/>
          </a:xfrm>
          <a:prstGeom prst="rect">
            <a:avLst/>
          </a:prstGeom>
        </p:spPr>
      </p:pic>
      <p:pic>
        <p:nvPicPr>
          <p:cNvPr id="11" name="Picture 10">
            <a:extLst>
              <a:ext uri="{FF2B5EF4-FFF2-40B4-BE49-F238E27FC236}">
                <a16:creationId xmlns:a16="http://schemas.microsoft.com/office/drawing/2014/main" id="{7CB1EFE9-BEE2-49F2-A650-2C3ACB4A7E1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610790" y="3637990"/>
            <a:ext cx="4639773" cy="347472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id="{DFDBE016-988B-4CA7-984C-47347870C950}"/>
              </a:ext>
            </a:extLst>
          </p:cNvPr>
          <p:cNvGrpSpPr/>
          <p:nvPr/>
        </p:nvGrpSpPr>
        <p:grpSpPr>
          <a:xfrm>
            <a:off x="120501" y="1668879"/>
            <a:ext cx="4472646" cy="2854855"/>
            <a:chOff x="1830929" y="1437382"/>
            <a:chExt cx="2994142" cy="1991617"/>
          </a:xfrm>
        </p:grpSpPr>
        <p:pic>
          <p:nvPicPr>
            <p:cNvPr id="15" name="Picture 14" descr="Background pattern, icon&#10;&#10;Description automatically generated">
              <a:extLst>
                <a:ext uri="{FF2B5EF4-FFF2-40B4-BE49-F238E27FC236}">
                  <a16:creationId xmlns:a16="http://schemas.microsoft.com/office/drawing/2014/main" id="{64F23DED-FAF6-43D5-93B0-2F57063013E1}"/>
                </a:ext>
              </a:extLst>
            </p:cNvPr>
            <p:cNvPicPr>
              <a:picLocks noChangeAspect="1"/>
            </p:cNvPicPr>
            <p:nvPr/>
          </p:nvPicPr>
          <p:blipFill rotWithShape="1">
            <a:blip r:embed="rId7">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16" name="TextBox 15">
              <a:extLst>
                <a:ext uri="{FF2B5EF4-FFF2-40B4-BE49-F238E27FC236}">
                  <a16:creationId xmlns:a16="http://schemas.microsoft.com/office/drawing/2014/main" id="{592BA83F-6EF2-4D34-8901-CFBF958741E7}"/>
                </a:ext>
              </a:extLst>
            </p:cNvPr>
            <p:cNvSpPr txBox="1"/>
            <p:nvPr/>
          </p:nvSpPr>
          <p:spPr>
            <a:xfrm>
              <a:off x="2096379" y="1740519"/>
              <a:ext cx="2448342" cy="8373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giới</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thiệu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74B8AB80-3B67-4678-A78E-D7016669E598}"/>
              </a:ext>
            </a:extLst>
          </p:cNvPr>
          <p:cNvGrpSpPr/>
          <p:nvPr/>
        </p:nvGrpSpPr>
        <p:grpSpPr>
          <a:xfrm>
            <a:off x="3922476" y="1005498"/>
            <a:ext cx="5181600" cy="2765488"/>
            <a:chOff x="7374300" y="1437381"/>
            <a:chExt cx="2979388" cy="1991617"/>
          </a:xfrm>
        </p:grpSpPr>
        <p:pic>
          <p:nvPicPr>
            <p:cNvPr id="18" name="Picture 17" descr="Background pattern, icon&#10;&#10;Description automatically generated">
              <a:extLst>
                <a:ext uri="{FF2B5EF4-FFF2-40B4-BE49-F238E27FC236}">
                  <a16:creationId xmlns:a16="http://schemas.microsoft.com/office/drawing/2014/main" id="{B02E9C2A-A770-453D-BACB-60EA055061E0}"/>
                </a:ext>
              </a:extLst>
            </p:cNvPr>
            <p:cNvPicPr>
              <a:picLocks noChangeAspect="1"/>
            </p:cNvPicPr>
            <p:nvPr/>
          </p:nvPicPr>
          <p:blipFill rotWithShape="1">
            <a:blip r:embed="rId7">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id="{C1166F02-B8A3-4EEF-9120-283DB231DDD0}"/>
                </a:ext>
              </a:extLst>
            </p:cNvPr>
            <p:cNvSpPr txBox="1"/>
            <p:nvPr/>
          </p:nvSpPr>
          <p:spPr>
            <a:xfrm>
              <a:off x="7763155" y="1749480"/>
              <a:ext cx="2068545" cy="864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đặc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điểm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sp>
        <p:nvSpPr>
          <p:cNvPr id="20" name="Rectangle: Rounded Corners 19">
            <a:extLst>
              <a:ext uri="{FF2B5EF4-FFF2-40B4-BE49-F238E27FC236}">
                <a16:creationId xmlns:a16="http://schemas.microsoft.com/office/drawing/2014/main" id="{D248039C-5DCE-4CE9-9686-DA03A4C07E1D}"/>
              </a:ext>
            </a:extLst>
          </p:cNvPr>
          <p:cNvSpPr/>
          <p:nvPr/>
        </p:nvSpPr>
        <p:spPr>
          <a:xfrm>
            <a:off x="4733925" y="61908"/>
            <a:ext cx="34004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nhớ</a:t>
            </a:r>
            <a:r>
              <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lại</a:t>
            </a:r>
            <a:endPar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endParaRPr>
          </a:p>
        </p:txBody>
      </p:sp>
      <p:grpSp>
        <p:nvGrpSpPr>
          <p:cNvPr id="14" name="Group 13">
            <a:extLst>
              <a:ext uri="{FF2B5EF4-FFF2-40B4-BE49-F238E27FC236}">
                <a16:creationId xmlns:a16="http://schemas.microsoft.com/office/drawing/2014/main" id="{811E5367-2292-4620-8393-0EAE7A228080}"/>
              </a:ext>
            </a:extLst>
          </p:cNvPr>
          <p:cNvGrpSpPr/>
          <p:nvPr/>
        </p:nvGrpSpPr>
        <p:grpSpPr>
          <a:xfrm>
            <a:off x="8134349" y="2255246"/>
            <a:ext cx="4217093" cy="2765488"/>
            <a:chOff x="7374300" y="1437381"/>
            <a:chExt cx="2979388" cy="1991617"/>
          </a:xfrm>
        </p:grpSpPr>
        <p:pic>
          <p:nvPicPr>
            <p:cNvPr id="21" name="Picture 20" descr="Background pattern, icon&#10;&#10;Description automatically generated">
              <a:extLst>
                <a:ext uri="{FF2B5EF4-FFF2-40B4-BE49-F238E27FC236}">
                  <a16:creationId xmlns:a16="http://schemas.microsoft.com/office/drawing/2014/main" id="{27D1D975-CB0D-413B-BF24-7413464EF366}"/>
                </a:ext>
              </a:extLst>
            </p:cNvPr>
            <p:cNvPicPr>
              <a:picLocks noChangeAspect="1"/>
            </p:cNvPicPr>
            <p:nvPr/>
          </p:nvPicPr>
          <p:blipFill rotWithShape="1">
            <a:blip r:embed="rId7">
              <a:duotone>
                <a:prstClr val="black"/>
                <a:schemeClr val="accent4">
                  <a:tint val="45000"/>
                  <a:satMod val="400000"/>
                </a:schemeClr>
              </a:duotone>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22" name="TextBox 21">
              <a:extLst>
                <a:ext uri="{FF2B5EF4-FFF2-40B4-BE49-F238E27FC236}">
                  <a16:creationId xmlns:a16="http://schemas.microsoft.com/office/drawing/2014/main" id="{3AF2C16D-D3D9-4B26-8FF5-3818F3FB09D0}"/>
                </a:ext>
              </a:extLst>
            </p:cNvPr>
            <p:cNvSpPr txBox="1"/>
            <p:nvPr/>
          </p:nvSpPr>
          <p:spPr>
            <a:xfrm>
              <a:off x="7763155" y="1749480"/>
              <a:ext cx="2068545" cy="864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spTree>
    <p:extLst>
      <p:ext uri="{BB962C8B-B14F-4D97-AF65-F5344CB8AC3E}">
        <p14:creationId xmlns:p14="http://schemas.microsoft.com/office/powerpoint/2010/main" val="654704025"/>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1">
            <a:extLst>
              <a:ext uri="{FF2B5EF4-FFF2-40B4-BE49-F238E27FC236}">
                <a16:creationId xmlns:a16="http://schemas.microsoft.com/office/drawing/2014/main" id="{E75091B8-5787-4079-8E86-CA47E2C2D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33" name="文本框 14">
            <a:extLst>
              <a:ext uri="{FF2B5EF4-FFF2-40B4-BE49-F238E27FC236}">
                <a16:creationId xmlns:a16="http://schemas.microsoft.com/office/drawing/2014/main" id="{3BD722EB-6171-4FED-B546-2F4D949C74FC}"/>
              </a:ext>
            </a:extLst>
          </p:cNvPr>
          <p:cNvSpPr txBox="1"/>
          <p:nvPr/>
        </p:nvSpPr>
        <p:spPr>
          <a:xfrm>
            <a:off x="6693339" y="1890947"/>
            <a:ext cx="53176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Các</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bạn</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viết</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câu</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trả</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lời</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ra</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giấy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34" name="图片 1">
            <a:extLst>
              <a:ext uri="{FF2B5EF4-FFF2-40B4-BE49-F238E27FC236}">
                <a16:creationId xmlns:a16="http://schemas.microsoft.com/office/drawing/2014/main" id="{1B731400-084F-409B-A2E3-BB0FC49A4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35" name="文本框 13">
            <a:extLst>
              <a:ext uri="{FF2B5EF4-FFF2-40B4-BE49-F238E27FC236}">
                <a16:creationId xmlns:a16="http://schemas.microsoft.com/office/drawing/2014/main" id="{FD69417A-EB63-4858-9EC4-E1857F2EB886}"/>
              </a:ext>
            </a:extLst>
          </p:cNvPr>
          <p:cNvSpPr txBox="1"/>
          <p:nvPr/>
        </p:nvSpPr>
        <p:spPr>
          <a:xfrm>
            <a:off x="6755463" y="3165675"/>
            <a:ext cx="54365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Thống</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nhất</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ý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kiến</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trong</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nhóm</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36" name="TextBox 35">
            <a:extLst>
              <a:ext uri="{FF2B5EF4-FFF2-40B4-BE49-F238E27FC236}">
                <a16:creationId xmlns:a16="http://schemas.microsoft.com/office/drawing/2014/main" id="{6B2A3AB0-098B-4011-A6CA-4E5B92290EBB}"/>
              </a:ext>
            </a:extLst>
          </p:cNvPr>
          <p:cNvSpPr txBox="1"/>
          <p:nvPr/>
        </p:nvSpPr>
        <p:spPr>
          <a:xfrm>
            <a:off x="6681629" y="4545582"/>
            <a:ext cx="55103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Chia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sẻ</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trước</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lớp</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7" name="图片 1">
            <a:extLst>
              <a:ext uri="{FF2B5EF4-FFF2-40B4-BE49-F238E27FC236}">
                <a16:creationId xmlns:a16="http://schemas.microsoft.com/office/drawing/2014/main" id="{DF00EB99-6AE0-4564-B4A9-ED8BC7BBD7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8549" y="4342953"/>
            <a:ext cx="660994" cy="673642"/>
          </a:xfrm>
          <a:prstGeom prst="rect">
            <a:avLst/>
          </a:prstGeom>
        </p:spPr>
      </p:pic>
      <p:pic>
        <p:nvPicPr>
          <p:cNvPr id="39" name="Picture 2">
            <a:extLst>
              <a:ext uri="{FF2B5EF4-FFF2-40B4-BE49-F238E27FC236}">
                <a16:creationId xmlns:a16="http://schemas.microsoft.com/office/drawing/2014/main" id="{6971ECEA-34EF-48A8-9338-3C6D25CD5E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80976" y="468015"/>
            <a:ext cx="5470088" cy="3128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0B6F102-97BF-4487-A319-A51BB2FF17AC}"/>
              </a:ext>
            </a:extLst>
          </p:cNvPr>
          <p:cNvPicPr>
            <a:picLocks noChangeAspect="1"/>
          </p:cNvPicPr>
          <p:nvPr/>
        </p:nvPicPr>
        <p:blipFill>
          <a:blip r:embed="rId5"/>
          <a:stretch>
            <a:fillRect/>
          </a:stretch>
        </p:blipFill>
        <p:spPr>
          <a:xfrm>
            <a:off x="802956" y="3750450"/>
            <a:ext cx="4413887" cy="1615580"/>
          </a:xfrm>
          <a:prstGeom prst="rect">
            <a:avLst/>
          </a:prstGeom>
        </p:spPr>
      </p:pic>
    </p:spTree>
    <p:extLst>
      <p:ext uri="{BB962C8B-B14F-4D97-AF65-F5344CB8AC3E}">
        <p14:creationId xmlns:p14="http://schemas.microsoft.com/office/powerpoint/2010/main" val="423641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90"/>
                                          </p:val>
                                        </p:tav>
                                        <p:tav tm="100000">
                                          <p:val>
                                            <p:fltVal val="0"/>
                                          </p:val>
                                        </p:tav>
                                      </p:tavLst>
                                    </p:anim>
                                    <p:animEffect transition="in" filter="fade">
                                      <p:cBhvr>
                                        <p:cTn id="18" dur="1000"/>
                                        <p:tgtEl>
                                          <p:spTgt spid="3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1000" fill="hold"/>
                                        <p:tgtEl>
                                          <p:spTgt spid="34"/>
                                        </p:tgtEl>
                                        <p:attrNameLst>
                                          <p:attrName>ppt_w</p:attrName>
                                        </p:attrNameLst>
                                      </p:cBhvr>
                                      <p:tavLst>
                                        <p:tav tm="0">
                                          <p:val>
                                            <p:fltVal val="0"/>
                                          </p:val>
                                        </p:tav>
                                        <p:tav tm="100000">
                                          <p:val>
                                            <p:strVal val="#ppt_w"/>
                                          </p:val>
                                        </p:tav>
                                      </p:tavLst>
                                    </p:anim>
                                    <p:anim calcmode="lin" valueType="num">
                                      <p:cBhvr>
                                        <p:cTn id="27" dur="1000" fill="hold"/>
                                        <p:tgtEl>
                                          <p:spTgt spid="34"/>
                                        </p:tgtEl>
                                        <p:attrNameLst>
                                          <p:attrName>ppt_h</p:attrName>
                                        </p:attrNameLst>
                                      </p:cBhvr>
                                      <p:tavLst>
                                        <p:tav tm="0">
                                          <p:val>
                                            <p:fltVal val="0"/>
                                          </p:val>
                                        </p:tav>
                                        <p:tav tm="100000">
                                          <p:val>
                                            <p:strVal val="#ppt_h"/>
                                          </p:val>
                                        </p:tav>
                                      </p:tavLst>
                                    </p:anim>
                                    <p:anim calcmode="lin" valueType="num">
                                      <p:cBhvr>
                                        <p:cTn id="28" dur="1000" fill="hold"/>
                                        <p:tgtEl>
                                          <p:spTgt spid="34"/>
                                        </p:tgtEl>
                                        <p:attrNameLst>
                                          <p:attrName>style.rotation</p:attrName>
                                        </p:attrNameLst>
                                      </p:cBhvr>
                                      <p:tavLst>
                                        <p:tav tm="0">
                                          <p:val>
                                            <p:fltVal val="90"/>
                                          </p:val>
                                        </p:tav>
                                        <p:tav tm="100000">
                                          <p:val>
                                            <p:fltVal val="0"/>
                                          </p:val>
                                        </p:tav>
                                      </p:tavLst>
                                    </p:anim>
                                    <p:animEffect transition="in" filter="fade">
                                      <p:cBhvr>
                                        <p:cTn id="29" dur="1000"/>
                                        <p:tgtEl>
                                          <p:spTgt spid="34"/>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25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000" fill="hold"/>
                                        <p:tgtEl>
                                          <p:spTgt spid="37"/>
                                        </p:tgtEl>
                                        <p:attrNameLst>
                                          <p:attrName>ppt_w</p:attrName>
                                        </p:attrNameLst>
                                      </p:cBhvr>
                                      <p:tavLst>
                                        <p:tav tm="0">
                                          <p:val>
                                            <p:fltVal val="0"/>
                                          </p:val>
                                        </p:tav>
                                        <p:tav tm="100000">
                                          <p:val>
                                            <p:strVal val="#ppt_w"/>
                                          </p:val>
                                        </p:tav>
                                      </p:tavLst>
                                    </p:anim>
                                    <p:anim calcmode="lin" valueType="num">
                                      <p:cBhvr>
                                        <p:cTn id="39" dur="1000" fill="hold"/>
                                        <p:tgtEl>
                                          <p:spTgt spid="37"/>
                                        </p:tgtEl>
                                        <p:attrNameLst>
                                          <p:attrName>ppt_h</p:attrName>
                                        </p:attrNameLst>
                                      </p:cBhvr>
                                      <p:tavLst>
                                        <p:tav tm="0">
                                          <p:val>
                                            <p:fltVal val="0"/>
                                          </p:val>
                                        </p:tav>
                                        <p:tav tm="100000">
                                          <p:val>
                                            <p:strVal val="#ppt_h"/>
                                          </p:val>
                                        </p:tav>
                                      </p:tavLst>
                                    </p:anim>
                                    <p:anim calcmode="lin" valueType="num">
                                      <p:cBhvr>
                                        <p:cTn id="40" dur="1000" fill="hold"/>
                                        <p:tgtEl>
                                          <p:spTgt spid="37"/>
                                        </p:tgtEl>
                                        <p:attrNameLst>
                                          <p:attrName>style.rotation</p:attrName>
                                        </p:attrNameLst>
                                      </p:cBhvr>
                                      <p:tavLst>
                                        <p:tav tm="0">
                                          <p:val>
                                            <p:fltVal val="90"/>
                                          </p:val>
                                        </p:tav>
                                        <p:tav tm="100000">
                                          <p:val>
                                            <p:fltVal val="0"/>
                                          </p:val>
                                        </p:tav>
                                      </p:tavLst>
                                    </p:anim>
                                    <p:animEffect transition="in" filter="fade">
                                      <p:cBhvr>
                                        <p:cTn id="41" dur="1000"/>
                                        <p:tgtEl>
                                          <p:spTgt spid="37"/>
                                        </p:tgtEl>
                                      </p:cBhvr>
                                    </p:animEffect>
                                  </p:childTnLst>
                                </p:cTn>
                              </p:par>
                            </p:childTnLst>
                          </p:cTn>
                        </p:par>
                        <p:par>
                          <p:cTn id="42" fill="hold">
                            <p:stCondLst>
                              <p:cond delay="1000"/>
                            </p:stCondLst>
                            <p:childTnLst>
                              <p:par>
                                <p:cTn id="43" presetID="14" presetClass="entr" presetSubtype="1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randombar(horizontal)">
                                      <p:cBhvr>
                                        <p:cTn id="45"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1">
            <a:extLst>
              <a:ext uri="{FF2B5EF4-FFF2-40B4-BE49-F238E27FC236}">
                <a16:creationId xmlns:a16="http://schemas.microsoft.com/office/drawing/2014/main" id="{B85274C4-AD6E-48B1-8CFF-EA9962C8FAF3}"/>
              </a:ext>
            </a:extLst>
          </p:cNvPr>
          <p:cNvSpPr/>
          <p:nvPr/>
        </p:nvSpPr>
        <p:spPr>
          <a:xfrm>
            <a:off x="0" y="578506"/>
            <a:ext cx="3320001" cy="13264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Câu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giới</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thiệu</a:t>
            </a:r>
            <a:endParaRPr kumimoji="0" lang="en-US" sz="4000" b="1" i="0" u="none" strike="noStrike" kern="0" cap="none" spc="0" normalizeH="0" baseline="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endParaRPr>
          </a:p>
        </p:txBody>
      </p:sp>
      <p:sp>
        <p:nvSpPr>
          <p:cNvPr id="3" name="TextBox 2">
            <a:extLst>
              <a:ext uri="{FF2B5EF4-FFF2-40B4-BE49-F238E27FC236}">
                <a16:creationId xmlns:a16="http://schemas.microsoft.com/office/drawing/2014/main" id="{C94CB0A7-C446-4A8F-AF7B-6685E79C7161}"/>
              </a:ext>
            </a:extLst>
          </p:cNvPr>
          <p:cNvSpPr txBox="1"/>
          <p:nvPr/>
        </p:nvSpPr>
        <p:spPr>
          <a:xfrm>
            <a:off x="3320001" y="578506"/>
            <a:ext cx="8871999" cy="646331"/>
          </a:xfrm>
          <a:prstGeom prst="rect">
            <a:avLst/>
          </a:prstGeom>
          <a:noFill/>
        </p:spPr>
        <p:txBody>
          <a:bodyPr wrap="square" rtlCol="0">
            <a:spAutoFit/>
          </a:bodyPr>
          <a:lstStyle/>
          <a:p>
            <a:pPr algn="just"/>
            <a:r>
              <a:rPr lang="vi-VN" sz="3600" dirty="0">
                <a:solidFill>
                  <a:srgbClr val="FF0000"/>
                </a:solidFill>
                <a:latin typeface="+mj-lt"/>
                <a:ea typeface="Arial-Rounded" panose="020B0500000000000000" pitchFamily="34" charset="0"/>
                <a:cs typeface="Arial-Rounded" panose="020B0500000000000000" pitchFamily="34" charset="0"/>
              </a:rPr>
              <a:t>Tớ là bút nâu. Đây là bút đỏ, bạn của tớ.</a:t>
            </a:r>
            <a:endParaRPr lang="en-US" sz="3600" dirty="0">
              <a:solidFill>
                <a:srgbClr val="FF0000"/>
              </a:solidFill>
              <a:latin typeface="+mj-lt"/>
              <a:ea typeface="Arial-Rounded" panose="020B0500000000000000" pitchFamily="34" charset="0"/>
              <a:cs typeface="Arial-Rounded" panose="020B0500000000000000" pitchFamily="34" charset="0"/>
            </a:endParaRPr>
          </a:p>
        </p:txBody>
      </p:sp>
      <p:sp>
        <p:nvSpPr>
          <p:cNvPr id="11" name="Rounded Rectangle 21">
            <a:extLst>
              <a:ext uri="{FF2B5EF4-FFF2-40B4-BE49-F238E27FC236}">
                <a16:creationId xmlns:a16="http://schemas.microsoft.com/office/drawing/2014/main" id="{1A3032E2-544E-4FEF-AE5E-EC25ED3F411F}"/>
              </a:ext>
            </a:extLst>
          </p:cNvPr>
          <p:cNvSpPr/>
          <p:nvPr/>
        </p:nvSpPr>
        <p:spPr>
          <a:xfrm>
            <a:off x="94745" y="2294265"/>
            <a:ext cx="3524755" cy="14407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Câu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nêu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đặc</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điểm</a:t>
            </a:r>
            <a:endParaRPr kumimoji="0" lang="en-US" sz="4000" b="1" i="0" u="none" strike="noStrike" kern="0" cap="none" spc="0" normalizeH="0" baseline="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endParaRPr>
          </a:p>
        </p:txBody>
      </p:sp>
      <p:sp>
        <p:nvSpPr>
          <p:cNvPr id="12" name="TextBox 11">
            <a:extLst>
              <a:ext uri="{FF2B5EF4-FFF2-40B4-BE49-F238E27FC236}">
                <a16:creationId xmlns:a16="http://schemas.microsoft.com/office/drawing/2014/main" id="{F5986553-A0E2-4B83-BD84-2AC9A307D7EB}"/>
              </a:ext>
            </a:extLst>
          </p:cNvPr>
          <p:cNvSpPr txBox="1"/>
          <p:nvPr/>
        </p:nvSpPr>
        <p:spPr>
          <a:xfrm>
            <a:off x="3733801" y="2414497"/>
            <a:ext cx="8458200" cy="1754326"/>
          </a:xfrm>
          <a:prstGeom prst="rect">
            <a:avLst/>
          </a:prstGeom>
          <a:noFill/>
        </p:spPr>
        <p:txBody>
          <a:bodyPr wrap="square" rtlCol="0">
            <a:spAutoFit/>
          </a:bodyPr>
          <a:lstStyle/>
          <a:p>
            <a:pPr algn="just"/>
            <a:r>
              <a:rPr lang="vi-VN" sz="3600" dirty="0">
                <a:solidFill>
                  <a:srgbClr val="FF0000"/>
                </a:solidFill>
                <a:latin typeface="+mj-lt"/>
                <a:ea typeface="Arial-Rounded" panose="020B0500000000000000" pitchFamily="34" charset="0"/>
                <a:cs typeface="Arial-Rounded" panose="020B0500000000000000" pitchFamily="34" charset="0"/>
              </a:rPr>
              <a:t>Tớ cao nhất hộp bút vì hiếm khi được gọt. Bút đỏ thì thấp một mẩu vì được gọt quá nhiều.</a:t>
            </a:r>
            <a:endParaRPr lang="en-US" sz="3600" dirty="0">
              <a:solidFill>
                <a:srgbClr val="FF0000"/>
              </a:solidFill>
              <a:latin typeface="+mj-lt"/>
              <a:ea typeface="Arial-Rounded" panose="020B0500000000000000" pitchFamily="34" charset="0"/>
              <a:cs typeface="Arial-Rounded" panose="020B0500000000000000" pitchFamily="34" charset="0"/>
            </a:endParaRPr>
          </a:p>
        </p:txBody>
      </p:sp>
      <p:sp>
        <p:nvSpPr>
          <p:cNvPr id="13" name="Rounded Rectangle 21">
            <a:extLst>
              <a:ext uri="{FF2B5EF4-FFF2-40B4-BE49-F238E27FC236}">
                <a16:creationId xmlns:a16="http://schemas.microsoft.com/office/drawing/2014/main" id="{2E5826AD-311E-43DF-9833-49AA2546AFB8}"/>
              </a:ext>
            </a:extLst>
          </p:cNvPr>
          <p:cNvSpPr/>
          <p:nvPr/>
        </p:nvSpPr>
        <p:spPr>
          <a:xfrm>
            <a:off x="190500" y="4438650"/>
            <a:ext cx="3724275" cy="1609725"/>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Câu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nêu</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hoạt</a:t>
            </a:r>
            <a:r>
              <a:rPr kumimoji="0" lang="en-US" sz="4000" b="1" i="0" u="none" strike="noStrike" kern="0" cap="none" spc="0" normalizeH="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rPr>
              <a:t> </a:t>
            </a:r>
            <a:r>
              <a:rPr kumimoji="0" lang="en-US" sz="4000" b="1" i="0" u="none" strike="noStrike" kern="0" cap="none" spc="0" normalizeH="0" noProof="0" dirty="0" err="1">
                <a:ln>
                  <a:noFill/>
                </a:ln>
                <a:solidFill>
                  <a:srgbClr val="002060"/>
                </a:solidFill>
                <a:effectLst/>
                <a:uLnTx/>
                <a:uFillTx/>
                <a:latin typeface="Times New Roman" panose="02020603050405020304" pitchFamily="18" charset="0"/>
                <a:ea typeface="Arial-Rounded"/>
                <a:cs typeface="Times New Roman" panose="02020603050405020304" pitchFamily="18" charset="0"/>
              </a:rPr>
              <a:t>động</a:t>
            </a:r>
            <a:endParaRPr kumimoji="0" lang="en-US" sz="4000" b="1" i="0" u="none" strike="noStrike" kern="0" cap="none" spc="0" normalizeH="0" baseline="0" noProof="0" dirty="0">
              <a:ln>
                <a:noFill/>
              </a:ln>
              <a:solidFill>
                <a:srgbClr val="002060"/>
              </a:solidFill>
              <a:effectLst/>
              <a:uLnTx/>
              <a:uFillTx/>
              <a:latin typeface="Times New Roman" panose="02020603050405020304" pitchFamily="18" charset="0"/>
              <a:ea typeface="Arial-Rounded"/>
              <a:cs typeface="Times New Roman" panose="02020603050405020304" pitchFamily="18" charset="0"/>
            </a:endParaRPr>
          </a:p>
        </p:txBody>
      </p:sp>
      <p:sp>
        <p:nvSpPr>
          <p:cNvPr id="14" name="TextBox 13">
            <a:extLst>
              <a:ext uri="{FF2B5EF4-FFF2-40B4-BE49-F238E27FC236}">
                <a16:creationId xmlns:a16="http://schemas.microsoft.com/office/drawing/2014/main" id="{B8F4559E-EA22-4727-88A6-623E87A61E86}"/>
              </a:ext>
            </a:extLst>
          </p:cNvPr>
          <p:cNvSpPr txBox="1"/>
          <p:nvPr/>
        </p:nvSpPr>
        <p:spPr>
          <a:xfrm>
            <a:off x="3810001" y="4758318"/>
            <a:ext cx="8458200" cy="1200329"/>
          </a:xfrm>
          <a:prstGeom prst="rect">
            <a:avLst/>
          </a:prstGeom>
          <a:noFill/>
        </p:spPr>
        <p:txBody>
          <a:bodyPr wrap="square" rtlCol="0">
            <a:spAutoFit/>
          </a:bodyPr>
          <a:lstStyle/>
          <a:p>
            <a:pPr algn="just"/>
            <a:r>
              <a:rPr lang="vi-VN" sz="3600" dirty="0">
                <a:solidFill>
                  <a:srgbClr val="FF0000"/>
                </a:solidFill>
                <a:latin typeface="+mj-lt"/>
                <a:ea typeface="Arial-Rounded" panose="020B0500000000000000" pitchFamily="34" charset="0"/>
                <a:cs typeface="Arial-Rounded" panose="020B0500000000000000" pitchFamily="34" charset="0"/>
              </a:rPr>
              <a:t>Tớ dùng keo gắn bút đỏ vào bên cạnh tớ để bạn nhìn được ra ngoài hộp bút.</a:t>
            </a:r>
            <a:endParaRPr lang="en-US" sz="3600" dirty="0">
              <a:solidFill>
                <a:srgbClr val="FF0000"/>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6471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11" grpId="0" animBg="1"/>
      <p:bldP spid="12"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351690" y="158805"/>
            <a:ext cx="9488620" cy="688382"/>
            <a:chOff x="-169487" y="89773"/>
            <a:chExt cx="5404973" cy="688382"/>
          </a:xfrm>
        </p:grpSpPr>
        <p:sp>
          <p:nvSpPr>
            <p:cNvPr id="2" name="Google Shape;1244;p45"/>
            <p:cNvSpPr/>
            <p:nvPr/>
          </p:nvSpPr>
          <p:spPr>
            <a:xfrm>
              <a:off x="81324" y="89773"/>
              <a:ext cx="4903350" cy="66887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69487" y="131824"/>
              <a:ext cx="54049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Chọn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tin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13" name="Rounded Rectangle 13">
            <a:extLst>
              <a:ext uri="{FF2B5EF4-FFF2-40B4-BE49-F238E27FC236}">
                <a16:creationId xmlns:a16="http://schemas.microsoft.com/office/drawing/2014/main" id="{63E040A5-D2AE-4C5D-AE11-2DFF5073E35D}"/>
              </a:ext>
            </a:extLst>
          </p:cNvPr>
          <p:cNvSpPr/>
          <p:nvPr/>
        </p:nvSpPr>
        <p:spPr>
          <a:xfrm>
            <a:off x="1791998" y="1313779"/>
            <a:ext cx="3124201" cy="114492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Dùng</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giới</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thiệu</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14">
            <a:extLst>
              <a:ext uri="{FF2B5EF4-FFF2-40B4-BE49-F238E27FC236}">
                <a16:creationId xmlns:a16="http://schemas.microsoft.com/office/drawing/2014/main" id="{33218967-BBC4-4B5C-AE71-750C93B8AF02}"/>
              </a:ext>
            </a:extLst>
          </p:cNvPr>
          <p:cNvSpPr/>
          <p:nvPr/>
        </p:nvSpPr>
        <p:spPr>
          <a:xfrm>
            <a:off x="7924800" y="1313779"/>
            <a:ext cx="2829408" cy="114492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Dùng</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ounded Rectangle 15">
            <a:extLst>
              <a:ext uri="{FF2B5EF4-FFF2-40B4-BE49-F238E27FC236}">
                <a16:creationId xmlns:a16="http://schemas.microsoft.com/office/drawing/2014/main" id="{4339FDA9-1B11-46DE-B319-748DB5468708}"/>
              </a:ext>
            </a:extLst>
          </p:cNvPr>
          <p:cNvSpPr/>
          <p:nvPr/>
        </p:nvSpPr>
        <p:spPr>
          <a:xfrm>
            <a:off x="1724026" y="3244171"/>
            <a:ext cx="3192173" cy="1328764"/>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thúc</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ounded Rectangle 15">
            <a:extLst>
              <a:ext uri="{FF2B5EF4-FFF2-40B4-BE49-F238E27FC236}">
                <a16:creationId xmlns:a16="http://schemas.microsoft.com/office/drawing/2014/main" id="{131302DC-13F7-4E32-9921-58C4D68CAAD5}"/>
              </a:ext>
            </a:extLst>
          </p:cNvPr>
          <p:cNvSpPr/>
          <p:nvPr/>
        </p:nvSpPr>
        <p:spPr>
          <a:xfrm>
            <a:off x="7924800" y="3329896"/>
            <a:ext cx="3192173" cy="1328764"/>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thúc</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than</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9" name="Straight Connector 18">
            <a:extLst>
              <a:ext uri="{FF2B5EF4-FFF2-40B4-BE49-F238E27FC236}">
                <a16:creationId xmlns:a16="http://schemas.microsoft.com/office/drawing/2014/main" id="{2D8D4FF8-7291-4098-900C-835665A416C2}"/>
              </a:ext>
            </a:extLst>
          </p:cNvPr>
          <p:cNvCxnSpPr>
            <a:cxnSpLocks/>
          </p:cNvCxnSpPr>
          <p:nvPr/>
        </p:nvCxnSpPr>
        <p:spPr>
          <a:xfrm>
            <a:off x="8001000" y="745027"/>
            <a:ext cx="12096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20F512A-6C55-4E14-B864-BFBA62408407}"/>
              </a:ext>
            </a:extLst>
          </p:cNvPr>
          <p:cNvSpPr/>
          <p:nvPr/>
        </p:nvSpPr>
        <p:spPr>
          <a:xfrm>
            <a:off x="1504950" y="1028700"/>
            <a:ext cx="3895725" cy="1914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C65E3A6-DFF3-4BA1-B97A-312AF6BF04BF}"/>
              </a:ext>
            </a:extLst>
          </p:cNvPr>
          <p:cNvSpPr/>
          <p:nvPr/>
        </p:nvSpPr>
        <p:spPr>
          <a:xfrm>
            <a:off x="1351690" y="2943225"/>
            <a:ext cx="3895725" cy="1914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800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5"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22216" y="89773"/>
            <a:ext cx="10917284" cy="1119269"/>
            <a:chOff x="43618" y="89773"/>
            <a:chExt cx="4941056"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43618" y="131824"/>
              <a:ext cx="474706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Xếp các câu dưới đây vào nhóm thích hợp và giải thích vì sao em xếp như vậy</a:t>
              </a:r>
            </a:p>
          </p:txBody>
        </p:sp>
      </p:grpSp>
      <p:sp>
        <p:nvSpPr>
          <p:cNvPr id="20" name="Rounded Rectangle 13">
            <a:extLst>
              <a:ext uri="{FF2B5EF4-FFF2-40B4-BE49-F238E27FC236}">
                <a16:creationId xmlns:a16="http://schemas.microsoft.com/office/drawing/2014/main" id="{EF6C7D4A-3132-4F92-99A4-A3EA47768CE0}"/>
              </a:ext>
            </a:extLst>
          </p:cNvPr>
          <p:cNvSpPr/>
          <p:nvPr/>
        </p:nvSpPr>
        <p:spPr>
          <a:xfrm>
            <a:off x="4963823" y="1475705"/>
            <a:ext cx="3124201" cy="791246"/>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15">
            <a:extLst>
              <a:ext uri="{FF2B5EF4-FFF2-40B4-BE49-F238E27FC236}">
                <a16:creationId xmlns:a16="http://schemas.microsoft.com/office/drawing/2014/main" id="{1ADC2BBE-D261-48A3-9C96-33BDD6BA068B}"/>
              </a:ext>
            </a:extLst>
          </p:cNvPr>
          <p:cNvSpPr/>
          <p:nvPr/>
        </p:nvSpPr>
        <p:spPr>
          <a:xfrm>
            <a:off x="4963823" y="2637754"/>
            <a:ext cx="3192173" cy="791246"/>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AC9E938-A612-451B-927A-142858EF08D9}"/>
              </a:ext>
            </a:extLst>
          </p:cNvPr>
          <p:cNvSpPr txBox="1"/>
          <p:nvPr/>
        </p:nvSpPr>
        <p:spPr>
          <a:xfrm>
            <a:off x="1449746" y="3695663"/>
            <a:ext cx="10220326" cy="2862322"/>
          </a:xfrm>
          <a:prstGeom prst="rect">
            <a:avLst/>
          </a:prstGeom>
          <a:noFill/>
        </p:spPr>
        <p:txBody>
          <a:bodyPr wrap="square" rtlCol="0">
            <a:spAutoFit/>
          </a:bodyPr>
          <a:lstStyle/>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a. Bút nâu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trông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thế</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nào</a:t>
            </a:r>
            <a:r>
              <a:rPr lang="en-US" sz="3600" dirty="0">
                <a:latin typeface="Arial-Rounded" panose="020B0500000000000000" pitchFamily="34" charset="0"/>
                <a:ea typeface="Arial-Rounded" panose="020B0500000000000000" pitchFamily="34" charset="0"/>
                <a:cs typeface="Arial-Rounded" panose="020B0500000000000000" pitchFamily="34" charset="0"/>
              </a:rPr>
              <a:t>?</a:t>
            </a:r>
            <a:endParaRPr lang="vi-VN" sz="36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b. Bút nâu là một người bạn tốt.</a:t>
            </a:r>
          </a:p>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c. Bút nâu nhảy với bút vàng, lắng nghe ước mơ của bút tím.</a:t>
            </a:r>
          </a:p>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d. Bút nâu </a:t>
            </a:r>
            <a:r>
              <a:rPr lang="en-US" sz="3600" dirty="0" err="1">
                <a:latin typeface="Arial-Rounded" panose="020B0500000000000000" pitchFamily="34" charset="0"/>
                <a:ea typeface="Arial-Rounded" panose="020B0500000000000000" pitchFamily="34" charset="0"/>
                <a:cs typeface="Arial-Rounded" panose="020B0500000000000000" pitchFamily="34" charset="0"/>
              </a:rPr>
              <a:t>gắn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bút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bên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cạnh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để</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dirty="0">
                <a:latin typeface="Arial-Rounded" panose="020B0500000000000000" pitchFamily="34" charset="0"/>
                <a:ea typeface="Arial-Rounded" panose="020B0500000000000000" pitchFamily="34" charset="0"/>
                <a:cs typeface="Arial-Rounded" panose="020B0500000000000000" pitchFamily="34" charset="0"/>
              </a:rPr>
              <a:t>?</a:t>
            </a:r>
            <a:endParaRPr lang="vi-VN"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 name="Straight Connector 7">
            <a:extLst>
              <a:ext uri="{FF2B5EF4-FFF2-40B4-BE49-F238E27FC236}">
                <a16:creationId xmlns:a16="http://schemas.microsoft.com/office/drawing/2014/main" id="{D743DB4D-30DB-46EF-B23B-21FE53EDD35D}"/>
              </a:ext>
            </a:extLst>
          </p:cNvPr>
          <p:cNvCxnSpPr>
            <a:cxnSpLocks/>
          </p:cNvCxnSpPr>
          <p:nvPr/>
        </p:nvCxnSpPr>
        <p:spPr>
          <a:xfrm>
            <a:off x="1019175" y="678352"/>
            <a:ext cx="20669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889B5D-8C9B-4A35-A642-C8B28002BE3D}"/>
              </a:ext>
            </a:extLst>
          </p:cNvPr>
          <p:cNvCxnSpPr>
            <a:cxnSpLocks/>
          </p:cNvCxnSpPr>
          <p:nvPr/>
        </p:nvCxnSpPr>
        <p:spPr>
          <a:xfrm>
            <a:off x="5600700" y="668827"/>
            <a:ext cx="2487324" cy="95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4E3F82-E350-424F-B8AF-F289D6BBC2B0}"/>
              </a:ext>
            </a:extLst>
          </p:cNvPr>
          <p:cNvCxnSpPr>
            <a:cxnSpLocks/>
          </p:cNvCxnSpPr>
          <p:nvPr/>
        </p:nvCxnSpPr>
        <p:spPr>
          <a:xfrm>
            <a:off x="8851473" y="668827"/>
            <a:ext cx="152609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801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3"/>
          <a:stretch>
            <a:fillRect/>
          </a:stretch>
        </p:blipFill>
        <p:spPr>
          <a:xfrm>
            <a:off x="10315854" y="61908"/>
            <a:ext cx="1263015" cy="1191260"/>
          </a:xfrm>
          <a:prstGeom prst="rect">
            <a:avLst/>
          </a:prstGeom>
        </p:spPr>
      </p:pic>
      <p:pic>
        <p:nvPicPr>
          <p:cNvPr id="40" name="图片 8" descr="4ef6b7c9486052b6069210c143670dcb"/>
          <p:cNvPicPr>
            <a:picLocks noChangeAspect="1"/>
          </p:cNvPicPr>
          <p:nvPr/>
        </p:nvPicPr>
        <p:blipFill rotWithShape="1">
          <a:blip r:embed="rId4" cstate="screen">
            <a:extLst>
              <a:ext uri="{28A0092B-C50C-407E-A947-70E740481C1C}">
                <a14:useLocalDpi xmlns:a14="http://schemas.microsoft.com/office/drawing/2010/main"/>
              </a:ext>
            </a:extLst>
          </a:blip>
          <a:srcRect t="-4082"/>
          <a:stretch>
            <a:fillRect/>
          </a:stretch>
        </p:blipFill>
        <p:spPr>
          <a:xfrm>
            <a:off x="-2085317" y="41998"/>
            <a:ext cx="4796016" cy="1878330"/>
          </a:xfrm>
          <a:prstGeom prst="rect">
            <a:avLst/>
          </a:prstGeom>
        </p:spPr>
      </p:pic>
      <p:pic>
        <p:nvPicPr>
          <p:cNvPr id="11" name="Picture 10">
            <a:extLst>
              <a:ext uri="{FF2B5EF4-FFF2-40B4-BE49-F238E27FC236}">
                <a16:creationId xmlns:a16="http://schemas.microsoft.com/office/drawing/2014/main" id="{7CB1EFE9-BEE2-49F2-A650-2C3ACB4A7E1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610790" y="3637990"/>
            <a:ext cx="4639773" cy="347472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id="{DFDBE016-988B-4CA7-984C-47347870C950}"/>
              </a:ext>
            </a:extLst>
          </p:cNvPr>
          <p:cNvGrpSpPr/>
          <p:nvPr/>
        </p:nvGrpSpPr>
        <p:grpSpPr>
          <a:xfrm>
            <a:off x="120501" y="1668879"/>
            <a:ext cx="4472646" cy="2854855"/>
            <a:chOff x="1830929" y="1437382"/>
            <a:chExt cx="2994142" cy="1991617"/>
          </a:xfrm>
        </p:grpSpPr>
        <p:pic>
          <p:nvPicPr>
            <p:cNvPr id="15" name="Picture 14" descr="Background pattern, icon&#10;&#10;Description automatically generated">
              <a:extLst>
                <a:ext uri="{FF2B5EF4-FFF2-40B4-BE49-F238E27FC236}">
                  <a16:creationId xmlns:a16="http://schemas.microsoft.com/office/drawing/2014/main" id="{64F23DED-FAF6-43D5-93B0-2F57063013E1}"/>
                </a:ext>
              </a:extLst>
            </p:cNvPr>
            <p:cNvPicPr>
              <a:picLocks noChangeAspect="1"/>
            </p:cNvPicPr>
            <p:nvPr/>
          </p:nvPicPr>
          <p:blipFill rotWithShape="1">
            <a:blip r:embed="rId7">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16" name="TextBox 15">
              <a:extLst>
                <a:ext uri="{FF2B5EF4-FFF2-40B4-BE49-F238E27FC236}">
                  <a16:creationId xmlns:a16="http://schemas.microsoft.com/office/drawing/2014/main" id="{592BA83F-6EF2-4D34-8901-CFBF958741E7}"/>
                </a:ext>
              </a:extLst>
            </p:cNvPr>
            <p:cNvSpPr txBox="1"/>
            <p:nvPr/>
          </p:nvSpPr>
          <p:spPr>
            <a:xfrm>
              <a:off x="2090540" y="2054508"/>
              <a:ext cx="2448342" cy="4938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74B8AB80-3B67-4678-A78E-D7016669E598}"/>
              </a:ext>
            </a:extLst>
          </p:cNvPr>
          <p:cNvGrpSpPr/>
          <p:nvPr/>
        </p:nvGrpSpPr>
        <p:grpSpPr>
          <a:xfrm>
            <a:off x="6397269" y="1668879"/>
            <a:ext cx="5181600" cy="2765488"/>
            <a:chOff x="7374300" y="1437381"/>
            <a:chExt cx="2979388" cy="1991617"/>
          </a:xfrm>
        </p:grpSpPr>
        <p:pic>
          <p:nvPicPr>
            <p:cNvPr id="18" name="Picture 17" descr="Background pattern, icon&#10;&#10;Description automatically generated">
              <a:extLst>
                <a:ext uri="{FF2B5EF4-FFF2-40B4-BE49-F238E27FC236}">
                  <a16:creationId xmlns:a16="http://schemas.microsoft.com/office/drawing/2014/main" id="{B02E9C2A-A770-453D-BACB-60EA055061E0}"/>
                </a:ext>
              </a:extLst>
            </p:cNvPr>
            <p:cNvPicPr>
              <a:picLocks noChangeAspect="1"/>
            </p:cNvPicPr>
            <p:nvPr/>
          </p:nvPicPr>
          <p:blipFill rotWithShape="1">
            <a:blip r:embed="rId7">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id="{C1166F02-B8A3-4EEF-9120-283DB231DDD0}"/>
                </a:ext>
              </a:extLst>
            </p:cNvPr>
            <p:cNvSpPr txBox="1"/>
            <p:nvPr/>
          </p:nvSpPr>
          <p:spPr>
            <a:xfrm>
              <a:off x="7829722" y="2007581"/>
              <a:ext cx="2068545" cy="5097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sp>
        <p:nvSpPr>
          <p:cNvPr id="20" name="Rectangle: Rounded Corners 19">
            <a:extLst>
              <a:ext uri="{FF2B5EF4-FFF2-40B4-BE49-F238E27FC236}">
                <a16:creationId xmlns:a16="http://schemas.microsoft.com/office/drawing/2014/main" id="{D248039C-5DCE-4CE9-9686-DA03A4C07E1D}"/>
              </a:ext>
            </a:extLst>
          </p:cNvPr>
          <p:cNvSpPr/>
          <p:nvPr/>
        </p:nvSpPr>
        <p:spPr>
          <a:xfrm>
            <a:off x="4514850" y="303502"/>
            <a:ext cx="34004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nhớ</a:t>
            </a:r>
            <a:r>
              <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lại</a:t>
            </a:r>
            <a:endPar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endParaRPr>
          </a:p>
        </p:txBody>
      </p:sp>
      <p:grpSp>
        <p:nvGrpSpPr>
          <p:cNvPr id="23" name="Group 22">
            <a:extLst>
              <a:ext uri="{FF2B5EF4-FFF2-40B4-BE49-F238E27FC236}">
                <a16:creationId xmlns:a16="http://schemas.microsoft.com/office/drawing/2014/main" id="{3B066C22-2E30-46C5-BADC-C20AA512FE25}"/>
              </a:ext>
            </a:extLst>
          </p:cNvPr>
          <p:cNvGrpSpPr/>
          <p:nvPr/>
        </p:nvGrpSpPr>
        <p:grpSpPr>
          <a:xfrm>
            <a:off x="0" y="1455883"/>
            <a:ext cx="4868676" cy="3152601"/>
            <a:chOff x="1830929" y="1437382"/>
            <a:chExt cx="2994142" cy="1991617"/>
          </a:xfrm>
        </p:grpSpPr>
        <p:pic>
          <p:nvPicPr>
            <p:cNvPr id="24" name="Picture 23" descr="Background pattern, icon&#10;&#10;Description automatically generated">
              <a:extLst>
                <a:ext uri="{FF2B5EF4-FFF2-40B4-BE49-F238E27FC236}">
                  <a16:creationId xmlns:a16="http://schemas.microsoft.com/office/drawing/2014/main" id="{9ABE57E2-064E-4305-B6E3-5EAD3FEFD473}"/>
                </a:ext>
              </a:extLst>
            </p:cNvPr>
            <p:cNvPicPr>
              <a:picLocks noChangeAspect="1"/>
            </p:cNvPicPr>
            <p:nvPr/>
          </p:nvPicPr>
          <p:blipFill rotWithShape="1">
            <a:blip r:embed="rId7">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25" name="TextBox 24">
              <a:extLst>
                <a:ext uri="{FF2B5EF4-FFF2-40B4-BE49-F238E27FC236}">
                  <a16:creationId xmlns:a16="http://schemas.microsoft.com/office/drawing/2014/main" id="{DBB0DAF1-1C15-4690-8F3B-C58DE23A953C}"/>
                </a:ext>
              </a:extLst>
            </p:cNvPr>
            <p:cNvSpPr txBox="1"/>
            <p:nvPr/>
          </p:nvSpPr>
          <p:spPr>
            <a:xfrm>
              <a:off x="2103829" y="1689557"/>
              <a:ext cx="2448342" cy="1329646"/>
            </a:xfrm>
            <a:prstGeom prst="rect">
              <a:avLst/>
            </a:prstGeom>
            <a:noFill/>
          </p:spPr>
          <p:txBody>
            <a:bodyPr wrap="square" rtlCol="0">
              <a:spAutoFit/>
            </a:bodyPr>
            <a:lstStyle/>
            <a:p>
              <a:pPr marL="0" marR="0" algn="ctr">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kể dùng để giới thiệu, kể , tả sự vật, sự việc.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Cuối câu có dấu chấm</a:t>
              </a:r>
              <a:endParaRPr kumimoji="0" lang="vi-VN" sz="2800" b="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Group 25">
            <a:extLst>
              <a:ext uri="{FF2B5EF4-FFF2-40B4-BE49-F238E27FC236}">
                <a16:creationId xmlns:a16="http://schemas.microsoft.com/office/drawing/2014/main" id="{3FB55F5F-72DE-49AA-8FF8-3C661BA8A7E3}"/>
              </a:ext>
            </a:extLst>
          </p:cNvPr>
          <p:cNvGrpSpPr/>
          <p:nvPr/>
        </p:nvGrpSpPr>
        <p:grpSpPr>
          <a:xfrm>
            <a:off x="6219441" y="1133764"/>
            <a:ext cx="5641911" cy="3474720"/>
            <a:chOff x="7320411" y="1469790"/>
            <a:chExt cx="2979388" cy="1991617"/>
          </a:xfrm>
        </p:grpSpPr>
        <p:pic>
          <p:nvPicPr>
            <p:cNvPr id="27" name="Picture 26" descr="Background pattern, icon&#10;&#10;Description automatically generated">
              <a:extLst>
                <a:ext uri="{FF2B5EF4-FFF2-40B4-BE49-F238E27FC236}">
                  <a16:creationId xmlns:a16="http://schemas.microsoft.com/office/drawing/2014/main" id="{B3E25A7D-CAC3-400A-82C0-CCE501F20BB6}"/>
                </a:ext>
              </a:extLst>
            </p:cNvPr>
            <p:cNvPicPr>
              <a:picLocks noChangeAspect="1"/>
            </p:cNvPicPr>
            <p:nvPr/>
          </p:nvPicPr>
          <p:blipFill rotWithShape="1">
            <a:blip r:embed="rId7">
              <a:extLst>
                <a:ext uri="{28A0092B-C50C-407E-A947-70E740481C1C}">
                  <a14:useLocalDpi xmlns:a14="http://schemas.microsoft.com/office/drawing/2010/main" val="0"/>
                </a:ext>
              </a:extLst>
            </a:blip>
            <a:srcRect l="51034" t="12465" r="5523" b="58493"/>
            <a:stretch/>
          </p:blipFill>
          <p:spPr>
            <a:xfrm>
              <a:off x="7320411" y="1469790"/>
              <a:ext cx="2979388" cy="1991617"/>
            </a:xfrm>
            <a:prstGeom prst="rect">
              <a:avLst/>
            </a:prstGeom>
            <a:effectLst>
              <a:outerShdw blurRad="50800" dist="38100" dir="5400000" algn="t" rotWithShape="0">
                <a:prstClr val="black">
                  <a:alpha val="40000"/>
                </a:prstClr>
              </a:outerShdw>
            </a:effectLst>
          </p:spPr>
        </p:pic>
        <p:sp>
          <p:nvSpPr>
            <p:cNvPr id="28" name="TextBox 27">
              <a:extLst>
                <a:ext uri="{FF2B5EF4-FFF2-40B4-BE49-F238E27FC236}">
                  <a16:creationId xmlns:a16="http://schemas.microsoft.com/office/drawing/2014/main" id="{70318FC3-1387-4BC2-8673-0D9E2FD766DC}"/>
                </a:ext>
              </a:extLst>
            </p:cNvPr>
            <p:cNvSpPr txBox="1"/>
            <p:nvPr/>
          </p:nvSpPr>
          <p:spPr>
            <a:xfrm>
              <a:off x="7642029" y="1817790"/>
              <a:ext cx="2280885" cy="1295617"/>
            </a:xfrm>
            <a:prstGeom prst="rect">
              <a:avLst/>
            </a:prstGeom>
            <a:noFill/>
          </p:spPr>
          <p:txBody>
            <a:bodyPr wrap="square" rtlCol="0">
              <a:spAutoFit/>
            </a:bodyPr>
            <a:lstStyle/>
            <a:p>
              <a:pPr marL="0" marR="0" algn="ctr">
                <a:lnSpc>
                  <a:spcPct val="120000"/>
                </a:lnSpc>
                <a:spcBef>
                  <a:spcPts val="0"/>
                </a:spcBef>
                <a:spcAft>
                  <a:spcPts val="0"/>
                </a:spcAft>
              </a:pP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hỏi</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vi-VN"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thắc</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mắc</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một điều chưa biết</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hoặc</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nêu lên quan điểm của mình về hiện tượng, sự vật nhưng chưa chắc chắn.</a:t>
              </a:r>
              <a:endParaRPr kumimoji="0" lang="en-US" sz="2400" b="0" u="none" strike="noStrike" kern="1200" cap="none" spc="0" normalizeH="0" baseline="0" noProof="0" dirty="0">
                <a:ln>
                  <a:noFill/>
                </a:ln>
                <a:solidFill>
                  <a:srgbClr val="FF33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249302778"/>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999F70-AA20-4B2E-9067-E9A802403731}"/>
              </a:ext>
            </a:extLst>
          </p:cNvPr>
          <p:cNvGraphicFramePr>
            <a:graphicFrameLocks noGrp="1"/>
          </p:cNvGraphicFramePr>
          <p:nvPr>
            <p:extLst/>
          </p:nvPr>
        </p:nvGraphicFramePr>
        <p:xfrm>
          <a:off x="709613" y="612617"/>
          <a:ext cx="10772773" cy="4608576"/>
        </p:xfrm>
        <a:graphic>
          <a:graphicData uri="http://schemas.openxmlformats.org/drawingml/2006/table">
            <a:tbl>
              <a:tblPr firstRow="1" firstCol="1" bandRow="1">
                <a:tableStyleId>{5C22544A-7EE6-4342-B048-85BDC9FD1C3A}</a:tableStyleId>
              </a:tblPr>
              <a:tblGrid>
                <a:gridCol w="1952625">
                  <a:extLst>
                    <a:ext uri="{9D8B030D-6E8A-4147-A177-3AD203B41FA5}">
                      <a16:colId xmlns:a16="http://schemas.microsoft.com/office/drawing/2014/main" val="494456963"/>
                    </a:ext>
                  </a:extLst>
                </a:gridCol>
                <a:gridCol w="4562475">
                  <a:extLst>
                    <a:ext uri="{9D8B030D-6E8A-4147-A177-3AD203B41FA5}">
                      <a16:colId xmlns:a16="http://schemas.microsoft.com/office/drawing/2014/main" val="1789348938"/>
                    </a:ext>
                  </a:extLst>
                </a:gridCol>
                <a:gridCol w="4257673">
                  <a:extLst>
                    <a:ext uri="{9D8B030D-6E8A-4147-A177-3AD203B41FA5}">
                      <a16:colId xmlns:a16="http://schemas.microsoft.com/office/drawing/2014/main" val="1431731555"/>
                    </a:ext>
                  </a:extLst>
                </a:gridCol>
              </a:tblGrid>
              <a:tr h="0">
                <a:tc rowSpan="2">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Kiểu câu</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kể</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hỏi</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1559947"/>
                  </a:ext>
                </a:extLst>
              </a:tr>
              <a:tr h="0">
                <a:tc vMerge="1">
                  <a:txBody>
                    <a:bodyPr/>
                    <a:lstStyle/>
                    <a:p>
                      <a:endParaRPr lang="en-US"/>
                    </a:p>
                  </a:txBody>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b. Bút nâu là một người bạn tốt.</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 Bút nâu nhảy với  bút vàng, lắng nghe ước mơ của bút tím.</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a. Bút nâu trông thế nào?</a:t>
                      </a:r>
                    </a:p>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d. Bút nâu gắn bút đỏ bên cạnh mình để làm gì?</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1677539"/>
                  </a:ext>
                </a:extLst>
              </a:tr>
              <a:tr h="0">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Lí do</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kể dùng để giới thiệu, kể, tả sự vật, sự việc. Cuối câu có dấu chấm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hỏi nêu lên thắc mắc về điều chưa biết. Cuối câu có dấu chấm hỏi.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4103530"/>
                  </a:ext>
                </a:extLst>
              </a:tr>
            </a:tbl>
          </a:graphicData>
        </a:graphic>
      </p:graphicFrame>
    </p:spTree>
    <p:extLst>
      <p:ext uri="{BB962C8B-B14F-4D97-AF65-F5344CB8AC3E}">
        <p14:creationId xmlns:p14="http://schemas.microsoft.com/office/powerpoint/2010/main" val="2590496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748</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微软雅黑</vt:lpstr>
      <vt:lpstr>Arial</vt:lpstr>
      <vt:lpstr>Arial-Rounded</vt:lpstr>
      <vt:lpstr>Calibri</vt:lpstr>
      <vt:lpstr>等线</vt:lpstr>
      <vt:lpstr>等线 Light</vt:lpstr>
      <vt:lpstr>HP001 4 hàng</vt:lpstr>
      <vt:lpstr>Times New Roman</vt:lpstr>
      <vt:lpstr>字魂105号-简雅黑</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48</cp:revision>
  <dcterms:created xsi:type="dcterms:W3CDTF">2022-06-26T08:15:33Z</dcterms:created>
  <dcterms:modified xsi:type="dcterms:W3CDTF">2024-12-14T15:43:29Z</dcterms:modified>
</cp:coreProperties>
</file>