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686" r:id="rId4"/>
    <p:sldMasterId id="2147483712" r:id="rId5"/>
  </p:sldMasterIdLst>
  <p:notesMasterIdLst>
    <p:notesMasterId r:id="rId29"/>
  </p:notesMasterIdLst>
  <p:sldIdLst>
    <p:sldId id="257" r:id="rId6"/>
    <p:sldId id="283" r:id="rId7"/>
    <p:sldId id="284" r:id="rId8"/>
    <p:sldId id="285" r:id="rId9"/>
    <p:sldId id="286" r:id="rId10"/>
    <p:sldId id="287" r:id="rId11"/>
    <p:sldId id="258" r:id="rId12"/>
    <p:sldId id="259" r:id="rId13"/>
    <p:sldId id="261" r:id="rId14"/>
    <p:sldId id="263" r:id="rId15"/>
    <p:sldId id="288" r:id="rId16"/>
    <p:sldId id="289" r:id="rId17"/>
    <p:sldId id="302" r:id="rId18"/>
    <p:sldId id="303" r:id="rId19"/>
    <p:sldId id="290" r:id="rId20"/>
    <p:sldId id="304" r:id="rId21"/>
    <p:sldId id="268" r:id="rId22"/>
    <p:sldId id="291" r:id="rId23"/>
    <p:sldId id="305" r:id="rId24"/>
    <p:sldId id="292" r:id="rId25"/>
    <p:sldId id="293" r:id="rId26"/>
    <p:sldId id="269" r:id="rId27"/>
    <p:sldId id="28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1" autoAdjust="0"/>
    <p:restoredTop sz="94660"/>
  </p:normalViewPr>
  <p:slideViewPr>
    <p:cSldViewPr snapToGrid="0">
      <p:cViewPr varScale="1">
        <p:scale>
          <a:sx n="64" d="100"/>
          <a:sy n="64" d="100"/>
        </p:scale>
        <p:origin x="9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035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452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02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226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3C636E-6EFB-9DEF-ACDD-D8CD5681D4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F12E788-3C7F-5A6F-7CD8-ABBF8A7E10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A776773-B4CB-97AF-EEC6-3BA87F1BB0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C96D34A-208C-71F6-48D4-C72F79EF69B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2576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760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12/15/2024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2024/12/15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8.GIF"/><Relationship Id="rId18" Type="http://schemas.openxmlformats.org/officeDocument/2006/relationships/image" Target="../media/image41.png"/><Relationship Id="rId26" Type="http://schemas.openxmlformats.org/officeDocument/2006/relationships/image" Target="../media/image46.png"/><Relationship Id="rId3" Type="http://schemas.openxmlformats.org/officeDocument/2006/relationships/image" Target="../media/image32.GIF"/><Relationship Id="rId21" Type="http://schemas.microsoft.com/office/2007/relationships/hdphoto" Target="../media/hdphoto11.wdp"/><Relationship Id="rId7" Type="http://schemas.microsoft.com/office/2007/relationships/hdphoto" Target="../media/hdphoto6.wdp"/><Relationship Id="rId12" Type="http://schemas.openxmlformats.org/officeDocument/2006/relationships/image" Target="../media/image37.GIF"/><Relationship Id="rId17" Type="http://schemas.microsoft.com/office/2007/relationships/hdphoto" Target="../media/hdphoto10.wdp"/><Relationship Id="rId25" Type="http://schemas.microsoft.com/office/2007/relationships/hdphoto" Target="../media/hdphoto13.wdp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40.png"/><Relationship Id="rId20" Type="http://schemas.openxmlformats.org/officeDocument/2006/relationships/image" Target="../media/image43.png"/><Relationship Id="rId29" Type="http://schemas.microsoft.com/office/2007/relationships/hdphoto" Target="../media/hdphoto15.wdp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11" Type="http://schemas.microsoft.com/office/2007/relationships/hdphoto" Target="../media/hdphoto8.wdp"/><Relationship Id="rId24" Type="http://schemas.openxmlformats.org/officeDocument/2006/relationships/image" Target="../media/image45.png"/><Relationship Id="rId32" Type="http://schemas.microsoft.com/office/2007/relationships/hdphoto" Target="../media/hdphoto16.wdp"/><Relationship Id="rId5" Type="http://schemas.microsoft.com/office/2007/relationships/hdphoto" Target="../media/hdphoto5.wdp"/><Relationship Id="rId15" Type="http://schemas.microsoft.com/office/2007/relationships/hdphoto" Target="../media/hdphoto9.wdp"/><Relationship Id="rId23" Type="http://schemas.microsoft.com/office/2007/relationships/hdphoto" Target="../media/hdphoto12.wdp"/><Relationship Id="rId28" Type="http://schemas.openxmlformats.org/officeDocument/2006/relationships/image" Target="../media/image47.png"/><Relationship Id="rId10" Type="http://schemas.openxmlformats.org/officeDocument/2006/relationships/image" Target="../media/image36.png"/><Relationship Id="rId19" Type="http://schemas.openxmlformats.org/officeDocument/2006/relationships/image" Target="../media/image42.GIF"/><Relationship Id="rId31" Type="http://schemas.openxmlformats.org/officeDocument/2006/relationships/image" Target="../media/image49.png"/><Relationship Id="rId4" Type="http://schemas.openxmlformats.org/officeDocument/2006/relationships/image" Target="../media/image33.png"/><Relationship Id="rId9" Type="http://schemas.microsoft.com/office/2007/relationships/hdphoto" Target="../media/hdphoto7.wdp"/><Relationship Id="rId14" Type="http://schemas.openxmlformats.org/officeDocument/2006/relationships/image" Target="../media/image39.png"/><Relationship Id="rId22" Type="http://schemas.openxmlformats.org/officeDocument/2006/relationships/image" Target="../media/image44.png"/><Relationship Id="rId27" Type="http://schemas.microsoft.com/office/2007/relationships/hdphoto" Target="../media/hdphoto14.wdp"/><Relationship Id="rId30" Type="http://schemas.openxmlformats.org/officeDocument/2006/relationships/image" Target="../media/image48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4.png"/><Relationship Id="rId5" Type="http://schemas.openxmlformats.org/officeDocument/2006/relationships/audio" Target="NULL" TargetMode="External"/><Relationship Id="rId15" Type="http://schemas.openxmlformats.org/officeDocument/2006/relationships/image" Target="../media/image10.png"/><Relationship Id="rId10" Type="http://schemas.openxmlformats.org/officeDocument/2006/relationships/image" Target="../media/image13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jpe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1.png"/><Relationship Id="rId17" Type="http://schemas.microsoft.com/office/2007/relationships/hdphoto" Target="../media/hdphoto1.wdp"/><Relationship Id="rId2" Type="http://schemas.openxmlformats.org/officeDocument/2006/relationships/audio" Target="../media/media1.mp3"/><Relationship Id="rId16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microsoft.com/office/2007/relationships/media" Target="../media/media3.mp3"/><Relationship Id="rId11" Type="http://schemas.openxmlformats.org/officeDocument/2006/relationships/image" Target="../media/image10.png"/><Relationship Id="rId5" Type="http://schemas.openxmlformats.org/officeDocument/2006/relationships/audio" Target="NULL" TargetMode="External"/><Relationship Id="rId15" Type="http://schemas.microsoft.com/office/2007/relationships/hdphoto" Target="../media/hdphoto4.wdp"/><Relationship Id="rId10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3.xml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jpeg"/><Relationship Id="rId5" Type="http://schemas.openxmlformats.org/officeDocument/2006/relationships/slideLayout" Target="../slideLayouts/slideLayout13.xml"/><Relationship Id="rId10" Type="http://schemas.microsoft.com/office/2007/relationships/hdphoto" Target="../media/hdphoto1.wdp"/><Relationship Id="rId4" Type="http://schemas.microsoft.com/office/2007/relationships/media" Target="../media/media3.mp3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</p:spTree>
  </p:cSld>
  <p:clrMapOvr>
    <a:masterClrMapping/>
  </p:clrMapOvr>
  <p:transition advClick="0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charset="0"/>
                <a:cs typeface="Arial-Rounded" panose="020B0500000000000000" charset="0"/>
              </a:rPr>
              <a:t>Em học vẽ</a:t>
            </a:r>
          </a:p>
        </p:txBody>
      </p:sp>
      <p:sp>
        <p:nvSpPr>
          <p:cNvPr id="9" name="Cloud 8"/>
          <p:cNvSpPr/>
          <p:nvPr/>
        </p:nvSpPr>
        <p:spPr>
          <a:xfrm>
            <a:off x="10193655" y="5527040"/>
            <a:ext cx="1998345" cy="84518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Đọc mẫu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790" y="1195070"/>
            <a:ext cx="6873240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770" y="1282065"/>
            <a:ext cx="3558540" cy="39090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charset="0"/>
                <a:cs typeface="Arial-Rounded" panose="020B0500000000000000" charset="0"/>
              </a:rPr>
              <a:t>Em học vẽ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790" y="1195070"/>
            <a:ext cx="6873240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770" y="1282065"/>
            <a:ext cx="3558540" cy="390906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-81280" y="128206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0" y="316547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6893560" y="1195070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6964680" y="307149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4</a:t>
            </a:r>
          </a:p>
        </p:txBody>
      </p:sp>
      <p:sp>
        <p:nvSpPr>
          <p:cNvPr id="10" name="Cloud 9"/>
          <p:cNvSpPr/>
          <p:nvPr/>
        </p:nvSpPr>
        <p:spPr>
          <a:xfrm>
            <a:off x="9808210" y="5092506"/>
            <a:ext cx="1998345" cy="1414340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Luyện đọc theo khổ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charset="0"/>
                <a:cs typeface="Arial-Rounded" panose="020B0500000000000000" charset="0"/>
              </a:rPr>
              <a:t>Em học vẽ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790" y="1195070"/>
            <a:ext cx="6977868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5004" y="1237713"/>
            <a:ext cx="3558540" cy="390906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-81280" y="128206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0" y="3165475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7301523" y="1136551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7357794" y="3141662"/>
            <a:ext cx="537210" cy="527685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4</a:t>
            </a:r>
          </a:p>
        </p:txBody>
      </p:sp>
      <p:sp>
        <p:nvSpPr>
          <p:cNvPr id="9" name="Cloud 8"/>
          <p:cNvSpPr/>
          <p:nvPr/>
        </p:nvSpPr>
        <p:spPr>
          <a:xfrm>
            <a:off x="9779000" y="5146773"/>
            <a:ext cx="2078990" cy="143390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Thi đọc theo nhóm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  <p:bldP spid="5" grpId="0" bldLvl="0" animBg="1"/>
      <p:bldP spid="5" grpId="1" animBg="1"/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DBFAF-B918-37EE-D342-34556C5E6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>
            <a:extLst>
              <a:ext uri="{FF2B5EF4-FFF2-40B4-BE49-F238E27FC236}">
                <a16:creationId xmlns:a16="http://schemas.microsoft.com/office/drawing/2014/main" id="{A1FEEC1A-C982-C39E-8E5E-DA1E8FFBF82C}"/>
              </a:ext>
            </a:extLst>
          </p:cNvPr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Em học vẽ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E502CA6A-8E6B-0EAD-0619-C4407FE3DD42}"/>
              </a:ext>
            </a:extLst>
          </p:cNvPr>
          <p:cNvSpPr/>
          <p:nvPr/>
        </p:nvSpPr>
        <p:spPr>
          <a:xfrm>
            <a:off x="224791" y="239395"/>
            <a:ext cx="4688496" cy="964659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Trả lời câu hỏi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41CE2D0D-CF9D-0907-7143-A74444490B5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790" y="1195070"/>
            <a:ext cx="6873240" cy="49485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FFF827-8D3A-7CC7-F915-5432A637B1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770" y="1282065"/>
            <a:ext cx="3558540" cy="3909060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4956177-3900-065F-0FA0-FA3E0341EC75}"/>
              </a:ext>
            </a:extLst>
          </p:cNvPr>
          <p:cNvSpPr/>
          <p:nvPr/>
        </p:nvSpPr>
        <p:spPr>
          <a:xfrm>
            <a:off x="415289" y="5492750"/>
            <a:ext cx="8995995" cy="80073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1.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vẽ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gì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bức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trời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đêm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charset="0"/>
                <a:ea typeface="+mn-ea"/>
                <a:cs typeface="Arial-Rounded" panose="020B0500000000000000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7657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2" grpId="0" animBg="1"/>
      <p:bldP spid="2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0D78EB-0AF7-9EC4-A8D1-286F8884FD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420" y="1791374"/>
            <a:ext cx="10348105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147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charset="0"/>
                <a:cs typeface="Arial-Rounded" panose="020B0500000000000000" charset="0"/>
              </a:rPr>
              <a:t>Em học vẽ</a:t>
            </a:r>
          </a:p>
        </p:txBody>
      </p:sp>
      <p:sp>
        <p:nvSpPr>
          <p:cNvPr id="9" name="Cloud 8"/>
          <p:cNvSpPr/>
          <p:nvPr/>
        </p:nvSpPr>
        <p:spPr>
          <a:xfrm>
            <a:off x="869315" y="239395"/>
            <a:ext cx="3975735" cy="84518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Trả lời câu hỏi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790" y="1195070"/>
            <a:ext cx="6873240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770" y="1282065"/>
            <a:ext cx="3558540" cy="390906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347052" y="5833328"/>
            <a:ext cx="8995996" cy="80073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2.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Bức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tranh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cảnh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biển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nhỏ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đẹp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9" grpId="1" animBg="1"/>
      <p:bldP spid="10" grpId="0" bldLvl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68E6FBF-DEC1-BCCD-F9F9-24991048763A}"/>
              </a:ext>
            </a:extLst>
          </p:cNvPr>
          <p:cNvSpPr txBox="1"/>
          <p:nvPr/>
        </p:nvSpPr>
        <p:spPr>
          <a:xfrm>
            <a:off x="764498" y="2686588"/>
            <a:ext cx="110327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Bức tranh cảnh biển của bạn nhỏ có thuyền trắng</a:t>
            </a:r>
            <a:r>
              <a:rPr lang="en-US" sz="3200" dirty="0">
                <a:solidFill>
                  <a:srgbClr val="FF0000"/>
                </a:solidFill>
              </a:rPr>
              <a:t>,</a:t>
            </a:r>
            <a:r>
              <a:rPr lang="vi-VN" sz="3200" dirty="0">
                <a:solidFill>
                  <a:srgbClr val="FF0000"/>
                </a:solidFill>
              </a:rPr>
              <a:t> giương cánh buồm đỏ thắm</a:t>
            </a:r>
            <a:r>
              <a:rPr lang="en-US" sz="3200" dirty="0">
                <a:solidFill>
                  <a:srgbClr val="FF0000"/>
                </a:solidFill>
              </a:rPr>
              <a:t>,</a:t>
            </a:r>
            <a:r>
              <a:rPr lang="vi-VN" sz="3200" dirty="0">
                <a:solidFill>
                  <a:srgbClr val="FF0000"/>
                </a:solidFill>
              </a:rPr>
              <a:t> đang rẽ sóng ra khơi.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75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46505" y="713105"/>
            <a:ext cx="8886190" cy="38265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4430" y="4615180"/>
            <a:ext cx="3463925" cy="1746885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charset="0"/>
                <a:cs typeface="Arial-Rounded" panose="020B0500000000000000" charset="0"/>
              </a:rPr>
              <a:t>Em học vẽ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54771" y="1137604"/>
            <a:ext cx="6873240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770" y="1282065"/>
            <a:ext cx="3558540" cy="390906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15290" y="5128896"/>
            <a:ext cx="9598140" cy="116458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4.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Tìm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tiếng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cùng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vần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ở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cuối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các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dòng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thơ</a:t>
            </a:r>
            <a:r>
              <a:rPr lang="en-US" sz="2800" dirty="0">
                <a:solidFill>
                  <a:schemeClr val="bg1"/>
                </a:solidFill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cxnSp>
        <p:nvCxnSpPr>
          <p:cNvPr id="2" name="Straight Connector 1"/>
          <p:cNvCxnSpPr/>
          <p:nvPr/>
        </p:nvCxnSpPr>
        <p:spPr>
          <a:xfrm>
            <a:off x="2301875" y="2743835"/>
            <a:ext cx="314325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2301875" y="3585845"/>
            <a:ext cx="314325" cy="0"/>
          </a:xfrm>
          <a:prstGeom prst="line">
            <a:avLst/>
          </a:prstGeom>
          <a:ln w="57150"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916430" y="4802505"/>
            <a:ext cx="517525" cy="0"/>
          </a:xfrm>
          <a:prstGeom prst="line">
            <a:avLst/>
          </a:prstGeom>
          <a:ln w="6032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9239885" y="1617980"/>
            <a:ext cx="517525" cy="0"/>
          </a:xfrm>
          <a:prstGeom prst="line">
            <a:avLst/>
          </a:prstGeom>
          <a:ln w="6032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239885" y="2825115"/>
            <a:ext cx="517525" cy="0"/>
          </a:xfrm>
          <a:prstGeom prst="line">
            <a:avLst/>
          </a:prstGeom>
          <a:ln w="60325"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9077960" y="3585845"/>
            <a:ext cx="410814" cy="0"/>
          </a:xfrm>
          <a:prstGeom prst="line">
            <a:avLst/>
          </a:prstGeom>
          <a:ln w="60325">
            <a:solidFill>
              <a:srgbClr val="FFFF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FA1D3ACD-8D0D-7F5B-7675-B27CF8266E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1875" y="3991838"/>
            <a:ext cx="411473" cy="457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5D5357B-3F14-1ED7-C663-A63AC533BC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9723" y="4359568"/>
            <a:ext cx="411473" cy="45719"/>
          </a:xfrm>
          <a:prstGeom prst="rect">
            <a:avLst/>
          </a:prstGeom>
          <a:solidFill>
            <a:schemeClr val="accent2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C992F2-8C59-650A-F93D-262211B307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13430" y="3984214"/>
            <a:ext cx="445047" cy="60965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886084-FEA9-E679-782F-35972E974A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2215" y="4423473"/>
            <a:ext cx="445047" cy="609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13EE827-5F01-B847-0DBC-F163984028CC}"/>
              </a:ext>
            </a:extLst>
          </p:cNvPr>
          <p:cNvSpPr txBox="1"/>
          <p:nvPr/>
        </p:nvSpPr>
        <p:spPr>
          <a:xfrm>
            <a:off x="764498" y="1783590"/>
            <a:ext cx="104331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/>
              <a:t> Nội dung chính: Những hình ảnh đẹp về thiên nhiên được khắc họa trong bức vẽ của bạn nhỏ cũng như tình yêu thiên nhiên và cuộc sống của bạn nhỏ.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27003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3505200"/>
            <a:ext cx="12420600" cy="33274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-76200" y="97129"/>
            <a:ext cx="127254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3965536" y="3472269"/>
            <a:ext cx="4489528" cy="359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703385" y="27856"/>
            <a:ext cx="11641015" cy="83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742950" indent="-742950" algn="ctr">
              <a:buAutoNum type="arabicPeriod"/>
            </a:pPr>
            <a:r>
              <a:rPr lang="en-US" sz="3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Ôn và khởi động (Xe bus yêu thương)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6927" y="0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" y="6684209"/>
            <a:ext cx="12192000" cy="173791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4" rIns="91428" bIns="45714" spcCol="0"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542483" y="1510184"/>
            <a:ext cx="8483660" cy="58472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200" b="1" dirty="0"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Học thuộc lòng một khổ thơ  em thích</a:t>
            </a:r>
            <a:endParaRPr lang="en-US" sz="3200" b="1" dirty="0">
              <a:latin typeface="Arial Rounded MT Bold" panose="020F0704030504030204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1856" y="3715448"/>
            <a:ext cx="2088573" cy="18740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225" y="4043951"/>
            <a:ext cx="2438400" cy="14382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153" y="3957166"/>
            <a:ext cx="2514600" cy="13906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/>
          <p:nvPr/>
        </p:nvSpPr>
        <p:spPr>
          <a:xfrm>
            <a:off x="4378325" y="239395"/>
            <a:ext cx="40449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Arial-Rounded" panose="020B0500000000000000" charset="0"/>
                <a:cs typeface="Arial-Rounded" panose="020B0500000000000000" charset="0"/>
              </a:rPr>
              <a:t>Em học vẽ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24790" y="1195070"/>
            <a:ext cx="6873240" cy="49485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0770" y="1282065"/>
            <a:ext cx="3558540" cy="3909060"/>
          </a:xfrm>
          <a:prstGeom prst="rect">
            <a:avLst/>
          </a:prstGeom>
        </p:spPr>
      </p:pic>
      <p:sp>
        <p:nvSpPr>
          <p:cNvPr id="5" name="Cloud 4"/>
          <p:cNvSpPr/>
          <p:nvPr/>
        </p:nvSpPr>
        <p:spPr>
          <a:xfrm>
            <a:off x="0" y="5097780"/>
            <a:ext cx="11967210" cy="1419225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Tìm trong bài những từ chỉ sự vật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93140" y="1962785"/>
            <a:ext cx="84201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986915" y="1983105"/>
            <a:ext cx="84201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986915" y="1577340"/>
            <a:ext cx="84201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530985" y="2784475"/>
            <a:ext cx="1115695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871220" y="3575050"/>
            <a:ext cx="923290" cy="10795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2240915" y="3990975"/>
            <a:ext cx="446405" cy="9525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 flipV="1">
            <a:off x="993140" y="4342766"/>
            <a:ext cx="754335" cy="21722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1530985" y="4782185"/>
            <a:ext cx="273685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860665" y="1577340"/>
            <a:ext cx="425450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423275" y="1983105"/>
            <a:ext cx="998855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8423275" y="2378710"/>
            <a:ext cx="998855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8423275" y="2794635"/>
            <a:ext cx="390525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210550" y="3585845"/>
            <a:ext cx="1170940" cy="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624570" y="3990975"/>
            <a:ext cx="1325245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056245" y="4376420"/>
            <a:ext cx="1041400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944485" y="4782185"/>
            <a:ext cx="331470" cy="10160"/>
          </a:xfrm>
          <a:prstGeom prst="line">
            <a:avLst/>
          </a:prstGeom>
          <a:ln w="3810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8620FEB7-8532-11FD-94D1-A66740A2D7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V="1">
            <a:off x="2080215" y="4349498"/>
            <a:ext cx="446405" cy="45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75945"/>
            <a:ext cx="7838440" cy="1114743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369255" y="2847954"/>
            <a:ext cx="9453489" cy="19577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latin typeface="Arial-Rounded" panose="020B0500000000000000" charset="0"/>
                <a:cs typeface="Arial-Rounded" panose="020B0500000000000000" charset="0"/>
              </a:rPr>
              <a:t>Tiếng</a:t>
            </a:r>
            <a:r>
              <a:rPr lang="en-US" sz="40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dirty="0" err="1">
                <a:latin typeface="Arial-Rounded" panose="020B0500000000000000" charset="0"/>
                <a:cs typeface="Arial-Rounded" panose="020B0500000000000000" charset="0"/>
              </a:rPr>
              <a:t>sáo</a:t>
            </a:r>
            <a:r>
              <a:rPr lang="en-US" sz="40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dirty="0" err="1">
                <a:latin typeface="Arial-Rounded" panose="020B0500000000000000" charset="0"/>
                <a:cs typeface="Arial-Rounded" panose="020B0500000000000000" charset="0"/>
              </a:rPr>
              <a:t>diều</a:t>
            </a:r>
            <a:r>
              <a:rPr lang="en-US" sz="4000" dirty="0">
                <a:latin typeface="Arial-Rounded" panose="020B0500000000000000" charset="0"/>
                <a:cs typeface="Arial-Rounded" panose="020B0500000000000000" charset="0"/>
              </a:rPr>
              <a:t> vi vu.</a:t>
            </a:r>
          </a:p>
          <a:p>
            <a:pPr algn="ctr"/>
            <a:r>
              <a:rPr lang="en-US" sz="4000" dirty="0" err="1">
                <a:latin typeface="Arial-Rounded" panose="020B0500000000000000" charset="0"/>
                <a:cs typeface="Arial-Rounded" panose="020B0500000000000000" charset="0"/>
              </a:rPr>
              <a:t>Tiếng</a:t>
            </a:r>
            <a:r>
              <a:rPr lang="en-US" sz="40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dirty="0" err="1">
                <a:latin typeface="Arial-Rounded" panose="020B0500000000000000" charset="0"/>
                <a:cs typeface="Arial-Rounded" panose="020B0500000000000000" charset="0"/>
              </a:rPr>
              <a:t>ve</a:t>
            </a:r>
            <a:r>
              <a:rPr lang="en-US" sz="40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dirty="0" err="1">
                <a:latin typeface="Arial-Rounded" panose="020B0500000000000000" charset="0"/>
                <a:cs typeface="Arial-Rounded" panose="020B0500000000000000" charset="0"/>
              </a:rPr>
              <a:t>kêu</a:t>
            </a:r>
            <a:r>
              <a:rPr lang="en-US" sz="4000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4000" dirty="0" err="1">
                <a:latin typeface="Arial-Rounded" panose="020B0500000000000000" charset="0"/>
                <a:cs typeface="Arial-Rounded" panose="020B0500000000000000" charset="0"/>
              </a:rPr>
              <a:t>râm</a:t>
            </a:r>
            <a:r>
              <a:rPr lang="en-US" sz="4000" dirty="0">
                <a:latin typeface="Arial-Rounded" panose="020B0500000000000000" charset="0"/>
                <a:cs typeface="Arial-Rounded" panose="020B0500000000000000" charset="0"/>
              </a:rPr>
              <a:t> ran.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>
            <a:fillRect/>
          </a:stretch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>
            <a:fillRect/>
          </a:stretch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0199" y="2313474"/>
            <a:ext cx="1257300" cy="18253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>
            <a:fillRect/>
          </a:stretch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>
            <a:fillRect/>
          </a:stretch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0000" b="90000" l="0" r="90000">
                        <a14:foregroundMark x1="39538" y1="17248" x2="37769" y2="288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79" t="11468" r="52891" b="10549"/>
          <a:stretch>
            <a:fillRect/>
          </a:stretch>
        </p:blipFill>
        <p:spPr>
          <a:xfrm>
            <a:off x="1677769" y="4409208"/>
            <a:ext cx="1398310" cy="155170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10000" r="98231">
                        <a14:foregroundMark x1="78692" y1="13119" x2="66462" y2="610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45" t="8716" r="5770" b="2294"/>
          <a:stretch>
            <a:fillRect/>
          </a:stretch>
        </p:blipFill>
        <p:spPr>
          <a:xfrm>
            <a:off x="3829413" y="4458566"/>
            <a:ext cx="1228718" cy="164590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6619" y="6015373"/>
            <a:ext cx="12150436" cy="92333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Lớp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2A</a:t>
            </a:r>
            <a:r>
              <a:rPr lang="vi-VN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6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hẹn gặp lại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các</a:t>
            </a:r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bạn</a:t>
            </a:r>
            <a:r>
              <a:rPr lang="vi-VN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2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355" b="25080"/>
          <a:stretch>
            <a:fillRect/>
          </a:stretch>
        </p:blipFill>
        <p:spPr bwMode="auto">
          <a:xfrm>
            <a:off x="0" y="2"/>
            <a:ext cx="12649200" cy="457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941206" y="152402"/>
            <a:ext cx="10134679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 Yêu lắm trường em đã học, có mấy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khổ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thơ</a:t>
            </a:r>
            <a:r>
              <a:rPr lang="en-US" sz="32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?</a:t>
            </a:r>
            <a:endParaRPr lang="en-US" sz="3600" b="1" dirty="0">
              <a:solidFill>
                <a:prstClr val="black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41207" y="1685926"/>
            <a:ext cx="2821837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489934" y="1643062"/>
            <a:ext cx="3092466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3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365734" y="1685926"/>
            <a:ext cx="2711466" cy="5334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2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1"/>
            <a:ext cx="12191999" cy="2285999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6267" r="942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805"/>
          <a:stretch>
            <a:fillRect/>
          </a:stretch>
        </p:blipFill>
        <p:spPr bwMode="auto">
          <a:xfrm>
            <a:off x="2362199" y="2362200"/>
            <a:ext cx="1830153" cy="2482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72"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395" l="6550" r="92652">
                        <a14:foregroundMark x1="30192" y1="95130" x2="43291" y2="87542"/>
                        <a14:foregroundMark x1="37220" y1="86070" x2="26198" y2="93318"/>
                        <a14:foregroundMark x1="61182" y1="86636" x2="73003" y2="94224"/>
                        <a14:foregroundMark x1="57987" y1="89921" x2="61661" y2="921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133600" y="3352800"/>
            <a:ext cx="2003681" cy="2292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159657" y="152402"/>
            <a:ext cx="11161486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 yêu mái trường</a:t>
            </a:r>
          </a:p>
          <a:p>
            <a:pPr algn="ctr"/>
            <a:r>
              <a:rPr lang="en-US" sz="36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 hàng.... </a:t>
            </a:r>
            <a:r>
              <a:rPr lang="en-US" sz="3600" b="1" dirty="0" err="1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mát</a:t>
            </a:r>
            <a:r>
              <a:rPr lang="en-US" sz="3600" b="1" dirty="0">
                <a:solidFill>
                  <a:schemeClr val="tx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78785" y="1756400"/>
            <a:ext cx="2894894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bàng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942040" y="1846888"/>
            <a:ext cx="2487960" cy="150591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cây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60184" y="1752600"/>
            <a:ext cx="3369415" cy="160020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tre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3733800"/>
            <a:ext cx="5486400" cy="3023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68333 0.00325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0.25 1.48148E-6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5 L -1.69167 0.01297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05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" b="10145"/>
          <a:stretch>
            <a:fillRect/>
          </a:stretch>
        </p:blipFill>
        <p:spPr bwMode="auto">
          <a:xfrm>
            <a:off x="64765" y="85725"/>
            <a:ext cx="121920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689697" y="137452"/>
            <a:ext cx="11273703" cy="11429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black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Vào mùa nào, các em không phải đến trường?</a:t>
            </a:r>
          </a:p>
        </p:txBody>
      </p:sp>
      <p:sp>
        <p:nvSpPr>
          <p:cNvPr id="10" name="Rectangle 9"/>
          <p:cNvSpPr/>
          <p:nvPr/>
        </p:nvSpPr>
        <p:spPr>
          <a:xfrm>
            <a:off x="2067445" y="1660972"/>
            <a:ext cx="1797066" cy="100602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A. mùa thu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322360" y="1551435"/>
            <a:ext cx="2641040" cy="1165673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C. mùa hè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620294" y="1562100"/>
            <a:ext cx="1797066" cy="11049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B. mùa đông</a:t>
            </a:r>
          </a:p>
        </p:txBody>
      </p:sp>
      <p:pic>
        <p:nvPicPr>
          <p:cNvPr id="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514600" y="114300"/>
            <a:ext cx="609600" cy="609600"/>
          </a:xfrm>
          <a:prstGeom prst="rect">
            <a:avLst/>
          </a:prstGeom>
        </p:spPr>
      </p:pic>
      <p:pic>
        <p:nvPicPr>
          <p:cNvPr id="14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324100" y="1485900"/>
            <a:ext cx="609600" cy="609600"/>
          </a:xfrm>
          <a:prstGeom prst="rect">
            <a:avLst/>
          </a:prstGeom>
        </p:spPr>
      </p:pic>
      <p:pic>
        <p:nvPicPr>
          <p:cNvPr id="16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8" name="Bus Sound Effects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440" end="1567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8" name="Am-thanh-tra-loi-dung-www_yeualo_com_cut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4953000" y="2819400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4724400"/>
            <a:ext cx="12268199" cy="2133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19" b="92037" l="9787" r="93191">
                        <a14:foregroundMark x1="43688" y1="28519" x2="51915" y2="34444"/>
                        <a14:foregroundMark x1="57730" y1="28519" x2="57730" y2="35463"/>
                        <a14:foregroundMark x1="31773" y1="15556" x2="29220" y2="19352"/>
                        <a14:foregroundMark x1="49078" y1="69907" x2="49078" y2="71852"/>
                        <a14:foregroundMark x1="46950" y1="75833" x2="44539" y2="85000"/>
                        <a14:foregroundMark x1="43262" y1="84167" x2="36738" y2="89907"/>
                        <a14:foregroundMark x1="69645" y1="76944" x2="74610" y2="88796"/>
                        <a14:foregroundMark x1="74184" y1="84167" x2="77872" y2="86667"/>
                        <a14:foregroundMark x1="36738" y1="85278" x2="36738" y2="86389"/>
                        <a14:foregroundMark x1="43948" y1="74574" x2="40968" y2="80049"/>
                        <a14:foregroundMark x1="51769" y1="22141" x2="45810" y2="367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87" b="7407"/>
          <a:stretch>
            <a:fillRect/>
          </a:stretch>
        </p:blipFill>
        <p:spPr bwMode="auto">
          <a:xfrm flipH="1">
            <a:off x="2590800" y="2667000"/>
            <a:ext cx="1687656" cy="1584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0287000" y="2362201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85185E-6 L 0.25 1.85185E-6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95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014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333 0.00324 L -1.69166 0.01296 " pathEditMode="relative" rAng="0" ptsTypes="AA">
                                      <p:cBhvr>
                                        <p:cTn id="48" dur="6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417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3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10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9" grpId="0" bldLvl="0" animBg="1"/>
      <p:bldP spid="10" grpId="0" bldLvl="0" animBg="1"/>
      <p:bldP spid="11" grpId="0" bldLvl="0" animBg="1"/>
      <p:bldP spid="12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Document 17"/>
          <p:cNvSpPr/>
          <p:nvPr/>
        </p:nvSpPr>
        <p:spPr>
          <a:xfrm>
            <a:off x="-43199" y="10758"/>
            <a:ext cx="12235199" cy="177722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3505200" y="2966085"/>
            <a:ext cx="7910830" cy="1295400"/>
            <a:chOff x="9566064" y="964372"/>
            <a:chExt cx="5446164" cy="698253"/>
          </a:xfrm>
        </p:grpSpPr>
        <p:sp>
          <p:nvSpPr>
            <p:cNvPr id="12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0"/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7"/>
          <p:cNvSpPr/>
          <p:nvPr/>
        </p:nvSpPr>
        <p:spPr>
          <a:xfrm>
            <a:off x="1873593" y="3158147"/>
            <a:ext cx="1750345" cy="1205899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chemeClr val="accent6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6"/>
          <p:cNvSpPr/>
          <p:nvPr/>
        </p:nvSpPr>
        <p:spPr>
          <a:xfrm>
            <a:off x="2193050" y="3261097"/>
            <a:ext cx="1258009" cy="999997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815797" y="2822865"/>
            <a:ext cx="1378806" cy="1412343"/>
            <a:chOff x="1149549" y="1066515"/>
            <a:chExt cx="992332" cy="992332"/>
          </a:xfrm>
          <a:solidFill>
            <a:schemeClr val="accent6">
              <a:lumMod val="75000"/>
            </a:schemeClr>
          </a:solidFill>
        </p:grpSpPr>
        <p:sp>
          <p:nvSpPr>
            <p:cNvPr id="18" name="Oval 17"/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655570" y="2872105"/>
            <a:ext cx="1539240" cy="141351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Bài</a:t>
            </a:r>
          </a:p>
          <a:p>
            <a:pPr algn="ctr"/>
            <a:r>
              <a:rPr lang="en-US" sz="5400" b="1" dirty="0">
                <a:solidFill>
                  <a:schemeClr val="bg1"/>
                </a:solidFill>
                <a:latin typeface="Arial Rounded MT Bold" panose="020F0704030504030204" charset="0"/>
                <a:ea typeface="Arial-Rounded" panose="020B0500000000000000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668234" y="3120066"/>
            <a:ext cx="7176770" cy="1013460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Em học vẽ</a:t>
            </a:r>
          </a:p>
        </p:txBody>
      </p:sp>
    </p:spTree>
  </p:cSld>
  <p:clrMapOvr>
    <a:masterClrMapping/>
  </p:clrMapOvr>
  <p:transition advClick="0">
    <p:wedg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67660" y="1442085"/>
            <a:ext cx="645668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692" y="365126"/>
            <a:ext cx="11840308" cy="1325563"/>
          </a:xfrm>
        </p:spPr>
        <p:txBody>
          <a:bodyPr>
            <a:normAutofit/>
          </a:bodyPr>
          <a:lstStyle/>
          <a:p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Giới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thiệu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với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bạn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một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bức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tranh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mà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em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dirty="0" err="1">
                <a:latin typeface="Arial-Rounded" panose="020B0500000000000000" charset="0"/>
                <a:cs typeface="Arial-Rounded" panose="020B0500000000000000" charset="0"/>
              </a:rPr>
              <a:t>thích</a:t>
            </a:r>
            <a:r>
              <a:rPr lang="en-US" dirty="0">
                <a:latin typeface="Arial-Rounded" panose="020B0500000000000000" charset="0"/>
                <a:cs typeface="Arial-Rounded" panose="020B0500000000000000" charset="0"/>
              </a:rPr>
              <a:t>.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59654" y="1420838"/>
            <a:ext cx="10832123" cy="5072036"/>
          </a:xfrm>
          <a:prstGeom prst="rect">
            <a:avLst/>
          </a:prstGeom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367</Words>
  <Application>Microsoft Office PowerPoint</Application>
  <PresentationFormat>Widescreen</PresentationFormat>
  <Paragraphs>68</Paragraphs>
  <Slides>23</Slides>
  <Notes>13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Microsoft YaHei</vt:lpstr>
      <vt:lpstr>Arial</vt:lpstr>
      <vt:lpstr>Arial Rounded MT Bold</vt:lpstr>
      <vt:lpstr>Arial-Rounded</vt:lpstr>
      <vt:lpstr>Calibri</vt:lpstr>
      <vt:lpstr>Calibri Light</vt:lpstr>
      <vt:lpstr>1_Office Theme</vt:lpstr>
      <vt:lpstr>5_Office Theme</vt:lpstr>
      <vt:lpstr>2_Office Theme</vt:lpstr>
      <vt:lpstr>2_Office 主题​​</vt:lpstr>
      <vt:lpstr>7_Office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Giới thiệu với bạn một bức tranh mà em thích.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>ad</dc:creator>
  <cp:lastModifiedBy>ad</cp:lastModifiedBy>
  <cp:revision>56</cp:revision>
  <dcterms:created xsi:type="dcterms:W3CDTF">2021-05-25T05:02:22Z</dcterms:created>
  <dcterms:modified xsi:type="dcterms:W3CDTF">2024-12-15T10:16:27Z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