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87" r:id="rId3"/>
    <p:sldMasterId id="2147483692" r:id="rId4"/>
  </p:sldMasterIdLst>
  <p:notesMasterIdLst>
    <p:notesMasterId r:id="rId21"/>
  </p:notesMasterIdLst>
  <p:sldIdLst>
    <p:sldId id="289" r:id="rId5"/>
    <p:sldId id="290" r:id="rId6"/>
    <p:sldId id="292" r:id="rId7"/>
    <p:sldId id="285" r:id="rId8"/>
    <p:sldId id="293" r:id="rId9"/>
    <p:sldId id="295" r:id="rId10"/>
    <p:sldId id="260" r:id="rId11"/>
    <p:sldId id="296" r:id="rId12"/>
    <p:sldId id="297" r:id="rId13"/>
    <p:sldId id="266" r:id="rId14"/>
    <p:sldId id="287" r:id="rId15"/>
    <p:sldId id="261" r:id="rId16"/>
    <p:sldId id="262" r:id="rId17"/>
    <p:sldId id="291" r:id="rId18"/>
    <p:sldId id="294" r:id="rId19"/>
    <p:sldId id="275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1" autoAdjust="0"/>
    <p:restoredTop sz="94660"/>
  </p:normalViewPr>
  <p:slideViewPr>
    <p:cSldViewPr snapToGrid="0">
      <p:cViewPr varScale="1">
        <p:scale>
          <a:sx n="64" d="100"/>
          <a:sy n="64" d="100"/>
        </p:scale>
        <p:origin x="94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9284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/>
            <a:endParaRPr dirty="0"/>
          </a:p>
        </p:txBody>
      </p:sp>
      <p:sp>
        <p:nvSpPr>
          <p:cNvPr id="4100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eaLnBrk="1" hangingPunct="1"/>
            <a:fld id="{9A0DB2DC-4C9A-4742-B13C-FB6460FD3503}" type="slidenum">
              <a:rPr lang="en-US" sz="1200" dirty="0">
                <a:latin typeface="Calibri" panose="020F0502020204030204" charset="0"/>
              </a:rPr>
              <a:t>1</a:t>
            </a:fld>
            <a:endParaRPr lang="en-US" sz="1200" dirty="0">
              <a:latin typeface="Calibri" panose="020F050202020403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64964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19897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2584283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12/15/2024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12/15/2024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12/15/2024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12/15/2024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12/15/2024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12/15/2024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12/15/2024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12/15/2024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12/15/2024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rand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12/15/2024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rand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12/15/2024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rand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8627067"/>
      </p:ext>
    </p:extLst>
  </p:cSld>
  <p:clrMapOvr>
    <a:masterClrMapping/>
  </p:clrMapOvr>
  <p:transition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12/15/2024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rand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.jpe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06" r:id="rId12"/>
  </p:sldLayoutIdLst>
  <p:transition>
    <p:random/>
  </p:transition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12/15/2024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705" r:id="rId14"/>
  </p:sldLayoutIdLst>
  <p:transition>
    <p:random/>
  </p:transition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</p:sldLayoutIdLst>
  <p:transition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FF9D3E-4EA2-4F72-8A82-588E2BC4C7DF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6.xml"/><Relationship Id="rId5" Type="http://schemas.microsoft.com/office/2007/relationships/hdphoto" Target="../media/hdphoto2.wdp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19" Type="http://schemas.openxmlformats.org/officeDocument/2006/relationships/image" Target="../media/image20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12.xml"/><Relationship Id="rId7" Type="http://schemas.microsoft.com/office/2007/relationships/hdphoto" Target="../media/hdphoto2.wdp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23.png"/><Relationship Id="rId5" Type="http://schemas.microsoft.com/office/2007/relationships/hdphoto" Target="../media/hdphoto1.wdp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3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1600" y="0"/>
            <a:ext cx="122936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77" name="TextBox 5"/>
          <p:cNvSpPr txBox="1"/>
          <p:nvPr/>
        </p:nvSpPr>
        <p:spPr>
          <a:xfrm>
            <a:off x="0" y="1529783"/>
            <a:ext cx="12090400" cy="2339098"/>
          </a:xfrm>
          <a:prstGeom prst="rect">
            <a:avLst/>
          </a:prstGeom>
          <a:noFill/>
          <a:ln w="9525">
            <a:noFill/>
          </a:ln>
        </p:spPr>
        <p:txBody>
          <a:bodyPr lIns="121917" tIns="60958" rIns="121917" bIns="60958">
            <a:spAutoFit/>
          </a:bodyPr>
          <a:lstStyle/>
          <a:p>
            <a:pPr algn="ctr" defTabSz="913130" eaLnBrk="1" hangingPunct="1">
              <a:buNone/>
            </a:pPr>
            <a:r>
              <a:rPr sz="7200" b="1" dirty="0">
                <a:solidFill>
                  <a:srgbClr val="FF0000"/>
                </a:solidFill>
                <a:latin typeface="UTM Avo" panose="02040603050506020204"/>
              </a:rPr>
              <a:t>Chào mừng </a:t>
            </a:r>
            <a:r>
              <a:rPr sz="7200" b="1">
                <a:solidFill>
                  <a:srgbClr val="FF0000"/>
                </a:solidFill>
                <a:latin typeface="UTM Avo" panose="02040603050506020204"/>
              </a:rPr>
              <a:t>các </a:t>
            </a:r>
            <a:r>
              <a:rPr lang="en-US" sz="7200" b="1">
                <a:solidFill>
                  <a:srgbClr val="FF0000"/>
                </a:solidFill>
                <a:latin typeface="UTM Avo" panose="02040603050506020204"/>
              </a:rPr>
              <a:t>thầy cô giáo về dự giờ thăm lớp.</a:t>
            </a:r>
            <a:endParaRPr lang="en-US" sz="7200" b="1" dirty="0">
              <a:solidFill>
                <a:srgbClr val="FF0000"/>
              </a:solidFill>
              <a:latin typeface="UTM Avo" panose="02040603050506020204"/>
            </a:endParaRPr>
          </a:p>
        </p:txBody>
      </p:sp>
    </p:spTree>
    <p:extLst>
      <p:ext uri="{BB962C8B-B14F-4D97-AF65-F5344CB8AC3E}">
        <p14:creationId xmlns:p14="http://schemas.microsoft.com/office/powerpoint/2010/main" val="2402392150"/>
      </p:ext>
    </p:extLst>
  </p:cSld>
  <p:clrMapOvr>
    <a:masterClrMapping/>
  </p:clrMapOvr>
  <p:transition>
    <p:rand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85963" y="404261"/>
            <a:ext cx="7948412" cy="61409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5963" y="404261"/>
            <a:ext cx="10663160" cy="5977288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88836" y="2704384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856383" y="2279375"/>
            <a:ext cx="5500268" cy="2173357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7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Luyện</a:t>
            </a:r>
            <a:r>
              <a:rPr lang="en-US" sz="7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7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tập</a:t>
            </a:r>
            <a:endParaRPr lang="en-US" sz="7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2752138" y="2604052"/>
            <a:ext cx="1616765" cy="1524000"/>
          </a:xfrm>
          <a:prstGeom prst="ellipse">
            <a:avLst/>
          </a:prstGeom>
          <a:solidFill>
            <a:srgbClr val="FC9102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endParaRPr lang="en-US" sz="6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2" y="1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522" y="-47206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1014897"/>
      </p:ext>
    </p:extLst>
  </p:cSld>
  <p:clrMapOvr>
    <a:masterClrMapping/>
  </p:clrMapOvr>
  <p:transition>
    <p:random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7818" y="0"/>
            <a:ext cx="12192000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4156364" y="5737474"/>
            <a:ext cx="928475" cy="716100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2 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0737274" y="5737474"/>
            <a:ext cx="678871" cy="716100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3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078182" y="471055"/>
            <a:ext cx="24245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CN - CĐ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7" grpId="0" animBg="1"/>
      <p:bldP spid="7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4841"/>
            <a:ext cx="10680569" cy="3271101"/>
          </a:xfrm>
          <a:prstGeom prst="rect">
            <a:avLst/>
          </a:prstGeom>
        </p:spPr>
      </p:pic>
      <p:sp>
        <p:nvSpPr>
          <p:cNvPr id="7" name="Text Box 3"/>
          <p:cNvSpPr txBox="1"/>
          <p:nvPr/>
        </p:nvSpPr>
        <p:spPr>
          <a:xfrm>
            <a:off x="4376648" y="2037304"/>
            <a:ext cx="141141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=24 kg</a:t>
            </a:r>
          </a:p>
        </p:txBody>
      </p:sp>
      <p:sp>
        <p:nvSpPr>
          <p:cNvPr id="8" name="Text Box 3"/>
          <p:cNvSpPr txBox="1"/>
          <p:nvPr/>
        </p:nvSpPr>
        <p:spPr>
          <a:xfrm>
            <a:off x="10496215" y="1963461"/>
            <a:ext cx="141141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=8 kg</a:t>
            </a:r>
          </a:p>
        </p:txBody>
      </p:sp>
      <p:sp>
        <p:nvSpPr>
          <p:cNvPr id="10" name="Text Box 3"/>
          <p:cNvSpPr txBox="1"/>
          <p:nvPr/>
        </p:nvSpPr>
        <p:spPr>
          <a:xfrm>
            <a:off x="4384758" y="2697893"/>
            <a:ext cx="141141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=19 kg</a:t>
            </a:r>
          </a:p>
        </p:txBody>
      </p:sp>
      <p:sp>
        <p:nvSpPr>
          <p:cNvPr id="11" name="Text Box 3"/>
          <p:cNvSpPr txBox="1"/>
          <p:nvPr/>
        </p:nvSpPr>
        <p:spPr>
          <a:xfrm>
            <a:off x="10650972" y="2771167"/>
            <a:ext cx="141141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=29 kg</a:t>
            </a:r>
          </a:p>
        </p:txBody>
      </p:sp>
      <p:sp>
        <p:nvSpPr>
          <p:cNvPr id="2" name="Rectangle 1"/>
          <p:cNvSpPr/>
          <p:nvPr/>
        </p:nvSpPr>
        <p:spPr>
          <a:xfrm>
            <a:off x="4208848" y="332509"/>
            <a:ext cx="23443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CN - CĐ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2964873" y="2868343"/>
            <a:ext cx="6913418" cy="78751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Huy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nặng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lô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gam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2866950" y="3757208"/>
            <a:ext cx="7801050" cy="78751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 +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32(kg 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4442490" y="4544720"/>
            <a:ext cx="4265340" cy="77589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Đáp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</a:t>
            </a:r>
            <a:r>
              <a:rPr lang="en-US" sz="320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32 kg.  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442490" y="1979478"/>
            <a:ext cx="3191364" cy="77589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u="sng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200" u="sng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u="sng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endParaRPr lang="en-US" sz="3200" u="sng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60618"/>
            <a:ext cx="11566689" cy="170588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874327" y="1080655"/>
            <a:ext cx="30618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CN- C Đ- L</a:t>
            </a:r>
          </a:p>
        </p:txBody>
      </p:sp>
    </p:spTree>
    <p:extLst>
      <p:ext uri="{BB962C8B-B14F-4D97-AF65-F5344CB8AC3E}">
        <p14:creationId xmlns:p14="http://schemas.microsoft.com/office/powerpoint/2010/main" val="897111781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 animBg="1"/>
      <p:bldP spid="10" grpId="1" animBg="1"/>
      <p:bldP spid="15" grpId="0" animBg="1"/>
      <p:bldP spid="15" grpId="1" animBg="1"/>
      <p:bldP spid="8" grpId="0" animBg="1"/>
      <p:bldP spid="8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96983"/>
            <a:ext cx="11333017" cy="3338944"/>
          </a:xfrm>
        </p:spPr>
        <p:txBody>
          <a:bodyPr>
            <a:normAutofit/>
          </a:bodyPr>
          <a:lstStyle/>
          <a:p>
            <a:pPr algn="l"/>
            <a:r>
              <a:rPr lang="nl-NL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tập phát triển:</a:t>
            </a:r>
            <a:b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nl-NL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Nga cân  nặng 31 kg, Nga nặng hơn Huệ 4 kg. Hỏi Huệ nặng bao nhiêu kg?</a:t>
            </a:r>
            <a:b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14400" y="2757055"/>
            <a:ext cx="1066800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giải</a:t>
            </a:r>
          </a:p>
          <a:p>
            <a:pPr algn="ctr"/>
            <a:r>
              <a:rPr lang="en-US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Huệ cân nặng số ki-lô-gam là:</a:t>
            </a:r>
          </a:p>
          <a:p>
            <a:pPr algn="ctr"/>
            <a:r>
              <a:rPr lang="en-US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 – 4 = 27 kg</a:t>
            </a:r>
          </a:p>
          <a:p>
            <a:pPr algn="ctr"/>
            <a:r>
              <a:rPr lang="en-US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số: 27 kg</a:t>
            </a:r>
          </a:p>
        </p:txBody>
      </p:sp>
    </p:spTree>
    <p:extLst>
      <p:ext uri="{BB962C8B-B14F-4D97-AF65-F5344CB8AC3E}">
        <p14:creationId xmlns:p14="http://schemas.microsoft.com/office/powerpoint/2010/main" val="128841003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-226083" y="589889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:a16="http://schemas.microsoft.com/office/drawing/2014/main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:a16="http://schemas.microsoft.com/office/drawing/2014/main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>
            <a:extLst>
              <a:ext uri="{FF2B5EF4-FFF2-40B4-BE49-F238E27FC236}">
                <a16:creationId xmlns:a16="http://schemas.microsoft.com/office/drawing/2014/main" id="{69EDCC80-346C-4884-9166-D0F22B545D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:a16="http://schemas.microsoft.com/office/drawing/2014/main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:a16="http://schemas.microsoft.com/office/drawing/2014/main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>
            <a:extLst>
              <a:ext uri="{FF2B5EF4-FFF2-40B4-BE49-F238E27FC236}">
                <a16:creationId xmlns:a16="http://schemas.microsoft.com/office/drawing/2014/main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>
            <a:extLst>
              <a:ext uri="{FF2B5EF4-FFF2-40B4-BE49-F238E27FC236}">
                <a16:creationId xmlns:a16="http://schemas.microsoft.com/office/drawing/2014/main" id="{30300982-5E8F-4BCF-AF90-200D63E722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>
            <a:extLst>
              <a:ext uri="{FF2B5EF4-FFF2-40B4-BE49-F238E27FC236}">
                <a16:creationId xmlns:a16="http://schemas.microsoft.com/office/drawing/2014/main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>
            <a:extLst>
              <a:ext uri="{FF2B5EF4-FFF2-40B4-BE49-F238E27FC236}">
                <a16:creationId xmlns:a16="http://schemas.microsoft.com/office/drawing/2014/main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>
            <a:extLst>
              <a:ext uri="{FF2B5EF4-FFF2-40B4-BE49-F238E27FC236}">
                <a16:creationId xmlns:a16="http://schemas.microsoft.com/office/drawing/2014/main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:a16="http://schemas.microsoft.com/office/drawing/2014/main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:a16="http://schemas.microsoft.com/office/drawing/2014/main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:a16="http://schemas.microsoft.com/office/drawing/2014/main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3069951" y="2362965"/>
            <a:ext cx="6517204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微软雅黑"/>
                <a:cs typeface="+mn-cs"/>
                <a:sym typeface="微软雅黑"/>
              </a:rPr>
              <a:t>Khởi</a:t>
            </a:r>
            <a:r>
              <a:rPr kumimoji="0" lang="en-US" altLang="zh-CN" sz="8800" b="0" i="0" u="none" strike="noStrike" kern="1200" cap="none" spc="0" normalizeH="0" baseline="0" noProof="0" dirty="0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微软雅黑"/>
                <a:cs typeface="+mn-cs"/>
                <a:sym typeface="微软雅黑"/>
              </a:rPr>
              <a:t> </a:t>
            </a: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微软雅黑"/>
                <a:cs typeface="+mn-cs"/>
                <a:sym typeface="微软雅黑"/>
              </a:rPr>
              <a:t>động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79C245"/>
              </a:solidFill>
              <a:effectLst/>
              <a:uLnTx/>
              <a:uFillTx/>
              <a:latin typeface="Montserrat ExtraBold" panose="00000900000000000000" pitchFamily="2" charset="0"/>
              <a:ea typeface="微软雅黑"/>
              <a:cs typeface="+mn-cs"/>
              <a:sym typeface="微软雅黑"/>
            </a:endParaRPr>
          </a:p>
        </p:txBody>
      </p:sp>
      <p:pic>
        <p:nvPicPr>
          <p:cNvPr id="13" name="1">
            <a:extLst>
              <a:ext uri="{FF2B5EF4-FFF2-40B4-BE49-F238E27FC236}">
                <a16:creationId xmlns:a16="http://schemas.microsoft.com/office/drawing/2014/main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657865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250"/>
                            </p:stCondLst>
                            <p:childTnLst>
                              <p:par>
                                <p:cTn id="4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88836" y="2704384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4562573" y="1"/>
            <a:ext cx="7494309" cy="1217265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CÙNG</a:t>
            </a:r>
            <a:r>
              <a:rPr lang="en-US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HÁT</a:t>
            </a:r>
            <a:r>
              <a:rPr lang="en-US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ƠI</a:t>
            </a:r>
            <a:endParaRPr lang="en-US" sz="4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2" y="1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9857" y="-704680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thỏ tắm nắng(11-21-2020 2-47-08 P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61166" y="1294767"/>
            <a:ext cx="8915400" cy="4579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90490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89300"/>
            <a:ext cx="12192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7"/>
          <p:cNvSpPr txBox="1"/>
          <p:nvPr/>
        </p:nvSpPr>
        <p:spPr>
          <a:xfrm>
            <a:off x="3840163" y="2501900"/>
            <a:ext cx="2447925" cy="43497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algn="ctr">
              <a:defRPr/>
            </a:pPr>
            <a:endParaRPr lang="en-US" sz="48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1388" y="4054475"/>
            <a:ext cx="3498850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4225636" y="1548444"/>
            <a:ext cx="4862946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6600" b="1" u="sng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6600" b="1" u="sng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78872" y="3052654"/>
            <a:ext cx="1079269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440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38:</a:t>
            </a:r>
            <a:r>
              <a:rPr kumimoji="0" lang="en-US" sz="4400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Ki-</a:t>
            </a:r>
            <a:r>
              <a:rPr kumimoji="0" lang="en-US" sz="4400" i="0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100" normalizeH="0" baseline="0" noProof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lô</a:t>
            </a:r>
            <a:r>
              <a:rPr kumimoji="0" lang="en-US" sz="4400" i="0" u="none" strike="noStrike" kern="1200" cap="none" spc="100" normalizeH="0" noProof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– gam ( tiết 1)</a:t>
            </a:r>
            <a:endParaRPr kumimoji="0" lang="en-US" sz="4400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939636" y="467020"/>
            <a:ext cx="88114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</a:p>
        </p:txBody>
      </p:sp>
    </p:spTree>
    <p:extLst>
      <p:ext uri="{BB962C8B-B14F-4D97-AF65-F5344CB8AC3E}">
        <p14:creationId xmlns:p14="http://schemas.microsoft.com/office/powerpoint/2010/main" val="396602279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526" y="429491"/>
            <a:ext cx="10293929" cy="6289964"/>
          </a:xfrm>
        </p:spPr>
      </p:pic>
      <p:pic>
        <p:nvPicPr>
          <p:cNvPr id="6" name="Picture 11" descr="image04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764" y="-218209"/>
            <a:ext cx="9144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1" descr="image04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7600" y="0"/>
            <a:ext cx="9144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914570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3749675"/>
          </a:xfrm>
        </p:spPr>
        <p:txBody>
          <a:bodyPr>
            <a:no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Ki-lô gam là đơn vị đo khối lượng.</a:t>
            </a:r>
            <a:b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Ki-lô-gam viết tắt là kg</a:t>
            </a:r>
          </a:p>
        </p:txBody>
      </p:sp>
    </p:spTree>
    <p:extLst>
      <p:ext uri="{BB962C8B-B14F-4D97-AF65-F5344CB8AC3E}">
        <p14:creationId xmlns:p14="http://schemas.microsoft.com/office/powerpoint/2010/main" val="113105615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649" y="442762"/>
            <a:ext cx="9326879" cy="4918510"/>
          </a:xfrm>
          <a:prstGeom prst="rect">
            <a:avLst/>
          </a:prstGeom>
        </p:spPr>
      </p:pic>
      <p:pic>
        <p:nvPicPr>
          <p:cNvPr id="5" name="Content Placeholder 2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33649" y="279132"/>
            <a:ext cx="10393761" cy="5929460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Na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" y="98425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8799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Đăng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600" y="387927"/>
            <a:ext cx="11277600" cy="5777345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67231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</TotalTime>
  <Words>163</Words>
  <Application>Microsoft Office PowerPoint</Application>
  <PresentationFormat>Widescreen</PresentationFormat>
  <Paragraphs>32</Paragraphs>
  <Slides>16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16</vt:i4>
      </vt:variant>
    </vt:vector>
  </HeadingPairs>
  <TitlesOfParts>
    <vt:vector size="28" baseType="lpstr">
      <vt:lpstr>Arial</vt:lpstr>
      <vt:lpstr>Arial-Rounded</vt:lpstr>
      <vt:lpstr>Calibri</vt:lpstr>
      <vt:lpstr>Calibri Light</vt:lpstr>
      <vt:lpstr>ITC Avant Garde Std Bk</vt:lpstr>
      <vt:lpstr>Montserrat ExtraBold</vt:lpstr>
      <vt:lpstr>Times New Roman</vt:lpstr>
      <vt:lpstr>UTM Avo</vt:lpstr>
      <vt:lpstr>2_Office Theme</vt:lpstr>
      <vt:lpstr>1_Office Theme</vt:lpstr>
      <vt:lpstr>4_Office 主题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Ki-lô gam là đơn vị đo khối lượng.  Ki-lô-gam viết tắt là kg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tập phát triển: Nga cân  nặng 31 kg, Nga nặng hơn Huệ 4 kg. Hỏi Huệ nặng bao nhiêu kg?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ad</cp:lastModifiedBy>
  <cp:revision>40</cp:revision>
  <dcterms:created xsi:type="dcterms:W3CDTF">2021-05-13T04:17:00Z</dcterms:created>
  <dcterms:modified xsi:type="dcterms:W3CDTF">2024-12-15T10:09:50Z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