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10" r:id="rId4"/>
    <p:sldMasterId id="2147483712" r:id="rId5"/>
    <p:sldMasterId id="2147483741" r:id="rId6"/>
    <p:sldMasterId id="2147483753" r:id="rId7"/>
  </p:sldMasterIdLst>
  <p:notesMasterIdLst>
    <p:notesMasterId r:id="rId46"/>
  </p:notesMasterIdLst>
  <p:sldIdLst>
    <p:sldId id="317" r:id="rId8"/>
    <p:sldId id="318" r:id="rId9"/>
    <p:sldId id="257" r:id="rId10"/>
    <p:sldId id="262" r:id="rId11"/>
    <p:sldId id="265" r:id="rId12"/>
    <p:sldId id="264" r:id="rId13"/>
    <p:sldId id="266" r:id="rId14"/>
    <p:sldId id="267" r:id="rId15"/>
    <p:sldId id="320" r:id="rId16"/>
    <p:sldId id="321" r:id="rId17"/>
    <p:sldId id="349" r:id="rId18"/>
    <p:sldId id="274" r:id="rId19"/>
    <p:sldId id="322" r:id="rId20"/>
    <p:sldId id="324" r:id="rId21"/>
    <p:sldId id="323" r:id="rId22"/>
    <p:sldId id="325" r:id="rId23"/>
    <p:sldId id="326" r:id="rId24"/>
    <p:sldId id="276" r:id="rId25"/>
    <p:sldId id="347" r:id="rId26"/>
    <p:sldId id="279" r:id="rId27"/>
    <p:sldId id="259" r:id="rId28"/>
    <p:sldId id="327" r:id="rId29"/>
    <p:sldId id="328" r:id="rId30"/>
    <p:sldId id="348" r:id="rId31"/>
    <p:sldId id="285" r:id="rId32"/>
    <p:sldId id="339" r:id="rId33"/>
    <p:sldId id="340" r:id="rId34"/>
    <p:sldId id="341" r:id="rId35"/>
    <p:sldId id="342" r:id="rId36"/>
    <p:sldId id="350" r:id="rId37"/>
    <p:sldId id="332" r:id="rId38"/>
    <p:sldId id="343" r:id="rId39"/>
    <p:sldId id="351" r:id="rId40"/>
    <p:sldId id="344" r:id="rId41"/>
    <p:sldId id="352" r:id="rId42"/>
    <p:sldId id="336" r:id="rId43"/>
    <p:sldId id="345" r:id="rId44"/>
    <p:sldId id="34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4" d="100"/>
          <a:sy n="64" d="100"/>
        </p:scale>
        <p:origin x="9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4FF6-0C19-4085-A24B-D7CC56FA1061}"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ED00-B1CD-41CE-8CCC-0E16A0702E6A}" type="slidenum">
              <a:rPr lang="en-US" smtClean="0"/>
              <a:t>‹#›</a:t>
            </a:fld>
            <a:endParaRPr lang="en-US"/>
          </a:p>
        </p:txBody>
      </p:sp>
    </p:spTree>
    <p:extLst>
      <p:ext uri="{BB962C8B-B14F-4D97-AF65-F5344CB8AC3E}">
        <p14:creationId xmlns:p14="http://schemas.microsoft.com/office/powerpoint/2010/main" val="10809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21</a:t>
            </a:fld>
            <a:endParaRPr lang="en-US"/>
          </a:p>
        </p:txBody>
      </p:sp>
    </p:spTree>
    <p:extLst>
      <p:ext uri="{BB962C8B-B14F-4D97-AF65-F5344CB8AC3E}">
        <p14:creationId xmlns:p14="http://schemas.microsoft.com/office/powerpoint/2010/main" val="411608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22</a:t>
            </a:fld>
            <a:endParaRPr lang="en-US"/>
          </a:p>
        </p:txBody>
      </p:sp>
    </p:spTree>
    <p:extLst>
      <p:ext uri="{BB962C8B-B14F-4D97-AF65-F5344CB8AC3E}">
        <p14:creationId xmlns:p14="http://schemas.microsoft.com/office/powerpoint/2010/main" val="33512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23</a:t>
            </a:fld>
            <a:endParaRPr lang="en-US"/>
          </a:p>
        </p:txBody>
      </p:sp>
    </p:spTree>
    <p:extLst>
      <p:ext uri="{BB962C8B-B14F-4D97-AF65-F5344CB8AC3E}">
        <p14:creationId xmlns:p14="http://schemas.microsoft.com/office/powerpoint/2010/main" val="196696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27</a:t>
            </a:fld>
            <a:endParaRPr lang="en-US"/>
          </a:p>
        </p:txBody>
      </p:sp>
    </p:spTree>
    <p:extLst>
      <p:ext uri="{BB962C8B-B14F-4D97-AF65-F5344CB8AC3E}">
        <p14:creationId xmlns:p14="http://schemas.microsoft.com/office/powerpoint/2010/main" val="327094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28</a:t>
            </a:fld>
            <a:endParaRPr lang="en-US"/>
          </a:p>
        </p:txBody>
      </p:sp>
    </p:spTree>
    <p:extLst>
      <p:ext uri="{BB962C8B-B14F-4D97-AF65-F5344CB8AC3E}">
        <p14:creationId xmlns:p14="http://schemas.microsoft.com/office/powerpoint/2010/main" val="76474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37</a:t>
            </a:fld>
            <a:endParaRPr lang="en-US"/>
          </a:p>
        </p:txBody>
      </p:sp>
    </p:spTree>
    <p:extLst>
      <p:ext uri="{BB962C8B-B14F-4D97-AF65-F5344CB8AC3E}">
        <p14:creationId xmlns:p14="http://schemas.microsoft.com/office/powerpoint/2010/main" val="35277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53520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63780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4878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92487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9191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902581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7529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1342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89750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54154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0752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85562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60243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01180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395163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81276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5345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910246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34081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290892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48887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071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330016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03947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90511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22729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72321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158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228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59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1751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682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99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442887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291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3901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6544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380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051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120371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5356879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081025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28564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5073204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365913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02247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031611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897673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6381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604481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49712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43189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45676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74206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348650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356461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28716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515227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96619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628362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342037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315035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51411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830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77578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7550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extLst>
      <p:ext uri="{BB962C8B-B14F-4D97-AF65-F5344CB8AC3E}">
        <p14:creationId xmlns:p14="http://schemas.microsoft.com/office/powerpoint/2010/main" val="32808376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9209236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7575266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513863"/>
      </p:ext>
    </p:extLst>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9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12/11/2024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14094636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70666222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jp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9.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6.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8.png"/><Relationship Id="rId5" Type="http://schemas.openxmlformats.org/officeDocument/2006/relationships/audio" Target="NULL" TargetMode="External"/><Relationship Id="rId15" Type="http://schemas.microsoft.com/office/2007/relationships/hdphoto" Target="../media/hdphoto2.wdp"/><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slideLayout" Target="../slideLayouts/slideLayout47.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63.xml"/><Relationship Id="rId5" Type="http://schemas.openxmlformats.org/officeDocument/2006/relationships/image" Target="../media/image33.GIF"/><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6.png"/><Relationship Id="rId3" Type="http://schemas.microsoft.com/office/2007/relationships/media" Target="../media/media2.mp3"/><Relationship Id="rId7" Type="http://schemas.microsoft.com/office/2007/relationships/media" Target="../media/media4.mp3"/><Relationship Id="rId12"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9.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2.png"/><Relationship Id="rId5" Type="http://schemas.openxmlformats.org/officeDocument/2006/relationships/audio" Target="NULL" TargetMode="External"/><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slideLayout" Target="../slideLayouts/slideLayout47.xml"/><Relationship Id="rId1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3.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jp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9.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6.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8.png"/><Relationship Id="rId5" Type="http://schemas.openxmlformats.org/officeDocument/2006/relationships/audio" Target="NULL" TargetMode="External"/><Relationship Id="rId15" Type="http://schemas.microsoft.com/office/2007/relationships/hdphoto" Target="../media/hdphoto4.wdp"/><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slideLayout" Target="../slideLayouts/slideLayout47.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05200"/>
            <a:ext cx="12420600" cy="3327400"/>
          </a:xfrm>
          <a:prstGeom prst="rect">
            <a:avLst/>
          </a:prstGeom>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0124" r="-2133" b="21481"/>
          <a:stretch/>
        </p:blipFill>
        <p:spPr bwMode="auto">
          <a:xfrm>
            <a:off x="-76200" y="97129"/>
            <a:ext cx="127254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3965536" y="3472269"/>
            <a:ext cx="4489528" cy="359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17936" y="27856"/>
            <a:ext cx="8226464"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Ôn và khởi động (Xe bus yêu thương)</a:t>
            </a:r>
          </a:p>
        </p:txBody>
      </p:sp>
    </p:spTree>
    <p:extLst>
      <p:ext uri="{BB962C8B-B14F-4D97-AF65-F5344CB8AC3E}">
        <p14:creationId xmlns:p14="http://schemas.microsoft.com/office/powerpoint/2010/main" val="247617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AE4C-83C9-4CDD-B844-D1E98F1422BE}"/>
              </a:ext>
            </a:extLst>
          </p:cNvPr>
          <p:cNvSpPr txBox="1"/>
          <p:nvPr/>
        </p:nvSpPr>
        <p:spPr>
          <a:xfrm>
            <a:off x="3097530" y="80010"/>
            <a:ext cx="5989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A1C389F-9E9A-4B0B-AA3A-BE94F5B7DEF0}"/>
              </a:ext>
            </a:extLst>
          </p:cNvPr>
          <p:cNvSpPr txBox="1"/>
          <p:nvPr/>
        </p:nvSpPr>
        <p:spPr>
          <a:xfrm>
            <a:off x="605790" y="653236"/>
            <a:ext cx="380619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Bên thềm gió mát,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đồ chơi.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nằm vẫy đuôi,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Tròn xoe đôi mắt.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thị,</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na,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mẹ,</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cha.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chiếc cối nhỏ</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thật tròn,</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Biếu bà đấy nhé,</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Giã trầu thêm ngon.</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5A99B854-BE98-483D-BD88-FA2B845B5908}"/>
              </a:ext>
            </a:extLst>
          </p:cNvPr>
          <p:cNvSpPr txBox="1"/>
          <p:nvPr/>
        </p:nvSpPr>
        <p:spPr>
          <a:xfrm>
            <a:off x="4122420" y="710882"/>
            <a:ext cx="380619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thằng chuột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 riêng chú mèo,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ta thích chí</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Vểnh râu “meo meo”!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Ngoài hiên đã nắng,</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xong rồi.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 sờ vào đấy,</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còn đang phơi.</a:t>
            </a:r>
            <a:endPar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8846385-2AAA-413A-9946-10D257EA992D}"/>
              </a:ext>
            </a:extLst>
          </p:cNvPr>
          <p:cNvPicPr>
            <a:picLocks noChangeAspect="1"/>
          </p:cNvPicPr>
          <p:nvPr/>
        </p:nvPicPr>
        <p:blipFill>
          <a:blip r:embed="rId3"/>
          <a:stretch>
            <a:fillRect/>
          </a:stretch>
        </p:blipFill>
        <p:spPr>
          <a:xfrm>
            <a:off x="7780022" y="1357213"/>
            <a:ext cx="3943350" cy="3333750"/>
          </a:xfrm>
          <a:prstGeom prst="rect">
            <a:avLst/>
          </a:prstGeom>
        </p:spPr>
      </p:pic>
      <p:sp>
        <p:nvSpPr>
          <p:cNvPr id="7" name="Cloud 6">
            <a:extLst>
              <a:ext uri="{FF2B5EF4-FFF2-40B4-BE49-F238E27FC236}">
                <a16:creationId xmlns:a16="http://schemas.microsoft.com/office/drawing/2014/main" id="{668F2950-BBB3-4C6F-B692-C68D72670589}"/>
              </a:ext>
            </a:extLst>
          </p:cNvPr>
          <p:cNvSpPr/>
          <p:nvPr/>
        </p:nvSpPr>
        <p:spPr>
          <a:xfrm>
            <a:off x="6195060" y="5394960"/>
            <a:ext cx="3429000"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513661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3917F-672B-9367-59C1-1EE47D0054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DAF66D-69B1-63EC-ACA9-496F648BC707}"/>
              </a:ext>
            </a:extLst>
          </p:cNvPr>
          <p:cNvSpPr txBox="1"/>
          <p:nvPr/>
        </p:nvSpPr>
        <p:spPr>
          <a:xfrm>
            <a:off x="254832" y="224852"/>
            <a:ext cx="1182723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Thứ</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Tư</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ngày</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11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tháng</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12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năm</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2024</a:t>
            </a:r>
          </a:p>
        </p:txBody>
      </p:sp>
      <p:sp>
        <p:nvSpPr>
          <p:cNvPr id="4" name="TextBox 3">
            <a:extLst>
              <a:ext uri="{FF2B5EF4-FFF2-40B4-BE49-F238E27FC236}">
                <a16:creationId xmlns:a16="http://schemas.microsoft.com/office/drawing/2014/main" id="{547039FE-5A89-EA7A-550B-6FB00FED6077}"/>
              </a:ext>
            </a:extLst>
          </p:cNvPr>
          <p:cNvSpPr txBox="1"/>
          <p:nvPr/>
        </p:nvSpPr>
        <p:spPr>
          <a:xfrm>
            <a:off x="3717559" y="1409075"/>
            <a:ext cx="7824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Tiếng</a:t>
            </a:r>
            <a:r>
              <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Việt</a:t>
            </a:r>
            <a:endPar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
        <p:nvSpPr>
          <p:cNvPr id="5" name="TextBox 4">
            <a:extLst>
              <a:ext uri="{FF2B5EF4-FFF2-40B4-BE49-F238E27FC236}">
                <a16:creationId xmlns:a16="http://schemas.microsoft.com/office/drawing/2014/main" id="{BE7CA2F8-836D-94F6-FD05-08DA5472ABCE}"/>
              </a:ext>
            </a:extLst>
          </p:cNvPr>
          <p:cNvSpPr txBox="1"/>
          <p:nvPr/>
        </p:nvSpPr>
        <p:spPr>
          <a:xfrm>
            <a:off x="1019326" y="3072984"/>
            <a:ext cx="12396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Bài</a:t>
            </a:r>
            <a:r>
              <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24</a:t>
            </a:r>
            <a:r>
              <a:rPr kumimoji="0" lang="en-US" sz="66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Nặn</a:t>
            </a:r>
            <a:r>
              <a:rPr kumimoji="0" lang="en-US" sz="66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đồ</a:t>
            </a:r>
            <a:r>
              <a:rPr kumimoji="0" lang="en-US" sz="66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chơi</a:t>
            </a:r>
            <a:r>
              <a:rPr kumimoji="0" lang="en-US" sz="66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tiết</a:t>
            </a:r>
            <a:r>
              <a:rPr kumimoji="0" lang="en-US" sz="66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a:t>
            </a:r>
          </a:p>
        </p:txBody>
      </p:sp>
    </p:spTree>
    <p:extLst>
      <p:ext uri="{BB962C8B-B14F-4D97-AF65-F5344CB8AC3E}">
        <p14:creationId xmlns:p14="http://schemas.microsoft.com/office/powerpoint/2010/main" val="26470482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AE4C-83C9-4CDD-B844-D1E98F1422BE}"/>
              </a:ext>
            </a:extLst>
          </p:cNvPr>
          <p:cNvSpPr txBox="1"/>
          <p:nvPr/>
        </p:nvSpPr>
        <p:spPr>
          <a:xfrm>
            <a:off x="3097530" y="80010"/>
            <a:ext cx="5989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A1C389F-9E9A-4B0B-AA3A-BE94F5B7DEF0}"/>
              </a:ext>
            </a:extLst>
          </p:cNvPr>
          <p:cNvSpPr txBox="1"/>
          <p:nvPr/>
        </p:nvSpPr>
        <p:spPr>
          <a:xfrm>
            <a:off x="605790" y="653236"/>
            <a:ext cx="380619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Bên thềm gió mát,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đồ chơi.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nằm vẫy đuôi,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Tròn xoe đôi mắt.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thị,</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na,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mẹ,</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cha.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chiếc cối nhỏ</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thật tròn,</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Biếu bà đấy nhé,</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Giã trầu thêm ngon.</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5A99B854-BE98-483D-BD88-FA2B845B5908}"/>
              </a:ext>
            </a:extLst>
          </p:cNvPr>
          <p:cNvSpPr txBox="1"/>
          <p:nvPr/>
        </p:nvSpPr>
        <p:spPr>
          <a:xfrm>
            <a:off x="4122420" y="710882"/>
            <a:ext cx="380619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thằng chuột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 riêng chú mèo,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ta thích chí</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Vểnh râu “meo meo”!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Ngoài hiên đã nắng,</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xong rồi.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 sờ vào đấy,</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còn đang phơi.</a:t>
            </a:r>
            <a:endPar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8846385-2AAA-413A-9946-10D257EA992D}"/>
              </a:ext>
            </a:extLst>
          </p:cNvPr>
          <p:cNvPicPr>
            <a:picLocks noChangeAspect="1"/>
          </p:cNvPicPr>
          <p:nvPr/>
        </p:nvPicPr>
        <p:blipFill>
          <a:blip r:embed="rId3"/>
          <a:stretch>
            <a:fillRect/>
          </a:stretch>
        </p:blipFill>
        <p:spPr>
          <a:xfrm>
            <a:off x="7780022" y="1357213"/>
            <a:ext cx="3943350" cy="3333750"/>
          </a:xfrm>
          <a:prstGeom prst="rect">
            <a:avLst/>
          </a:prstGeom>
        </p:spPr>
      </p:pic>
      <p:sp>
        <p:nvSpPr>
          <p:cNvPr id="7" name="Rectangle: Rounded Corners 6">
            <a:extLst>
              <a:ext uri="{FF2B5EF4-FFF2-40B4-BE49-F238E27FC236}">
                <a16:creationId xmlns:a16="http://schemas.microsoft.com/office/drawing/2014/main" id="{668F2950-BBB3-4C6F-B692-C68D72670589}"/>
              </a:ext>
            </a:extLst>
          </p:cNvPr>
          <p:cNvSpPr/>
          <p:nvPr/>
        </p:nvSpPr>
        <p:spPr>
          <a:xfrm>
            <a:off x="3989070" y="5394960"/>
            <a:ext cx="7734302" cy="1162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1947D52-AB99-4E4E-AE12-C1AEE49F0D54}"/>
              </a:ext>
            </a:extLst>
          </p:cNvPr>
          <p:cNvCxnSpPr/>
          <p:nvPr/>
        </p:nvCxnSpPr>
        <p:spPr>
          <a:xfrm>
            <a:off x="1714500" y="3223815"/>
            <a:ext cx="106299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4CE1EED5-4966-4B24-ABF0-53874E831830}"/>
              </a:ext>
            </a:extLst>
          </p:cNvPr>
          <p:cNvCxnSpPr/>
          <p:nvPr/>
        </p:nvCxnSpPr>
        <p:spPr>
          <a:xfrm>
            <a:off x="1783080" y="3669585"/>
            <a:ext cx="106299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39BFA8F8-FE6F-442E-90F3-13E9301313E8}"/>
              </a:ext>
            </a:extLst>
          </p:cNvPr>
          <p:cNvCxnSpPr>
            <a:cxnSpLocks/>
          </p:cNvCxnSpPr>
          <p:nvPr/>
        </p:nvCxnSpPr>
        <p:spPr>
          <a:xfrm>
            <a:off x="1440180" y="5394960"/>
            <a:ext cx="19088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Straight Connector 12">
            <a:extLst>
              <a:ext uri="{FF2B5EF4-FFF2-40B4-BE49-F238E27FC236}">
                <a16:creationId xmlns:a16="http://schemas.microsoft.com/office/drawing/2014/main" id="{6EBACA82-2C43-4093-BD1F-BEB6C56BB364}"/>
              </a:ext>
            </a:extLst>
          </p:cNvPr>
          <p:cNvCxnSpPr>
            <a:cxnSpLocks/>
          </p:cNvCxnSpPr>
          <p:nvPr/>
        </p:nvCxnSpPr>
        <p:spPr>
          <a:xfrm>
            <a:off x="5223510" y="1177290"/>
            <a:ext cx="190881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2228150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AE4C-83C9-4CDD-B844-D1E98F1422BE}"/>
              </a:ext>
            </a:extLst>
          </p:cNvPr>
          <p:cNvSpPr txBox="1"/>
          <p:nvPr/>
        </p:nvSpPr>
        <p:spPr>
          <a:xfrm>
            <a:off x="3097530" y="80010"/>
            <a:ext cx="5989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A1C389F-9E9A-4B0B-AA3A-BE94F5B7DEF0}"/>
              </a:ext>
            </a:extLst>
          </p:cNvPr>
          <p:cNvSpPr txBox="1"/>
          <p:nvPr/>
        </p:nvSpPr>
        <p:spPr>
          <a:xfrm>
            <a:off x="605790" y="653236"/>
            <a:ext cx="380619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Bên thềm gió mát,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đồ chơi.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nằm vẫy đuôi,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Tròn xoe đôi mắt.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thị,</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na,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mẹ,</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cha.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chiếc cối nhỏ</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thật tròn,</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Biếu bà đấy nhé,</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Giã trầu thêm ngon.</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5A99B854-BE98-483D-BD88-FA2B845B5908}"/>
              </a:ext>
            </a:extLst>
          </p:cNvPr>
          <p:cNvSpPr txBox="1"/>
          <p:nvPr/>
        </p:nvSpPr>
        <p:spPr>
          <a:xfrm>
            <a:off x="4122420" y="710882"/>
            <a:ext cx="380619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thằng chuột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 riêng chú mèo,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ta thích chí</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Vểnh râu “meo meo”!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Ngoài hiên đã nắng,</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xong rồi.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 sờ vào đấy,</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còn đang phơi.</a:t>
            </a:r>
            <a:endPar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8846385-2AAA-413A-9946-10D257EA992D}"/>
              </a:ext>
            </a:extLst>
          </p:cNvPr>
          <p:cNvPicPr>
            <a:picLocks noChangeAspect="1"/>
          </p:cNvPicPr>
          <p:nvPr/>
        </p:nvPicPr>
        <p:blipFill>
          <a:blip r:embed="rId3"/>
          <a:stretch>
            <a:fillRect/>
          </a:stretch>
        </p:blipFill>
        <p:spPr>
          <a:xfrm>
            <a:off x="7780022" y="1357213"/>
            <a:ext cx="3943350" cy="3333750"/>
          </a:xfrm>
          <a:prstGeom prst="rect">
            <a:avLst/>
          </a:prstGeom>
        </p:spPr>
      </p:pic>
      <p:sp>
        <p:nvSpPr>
          <p:cNvPr id="8" name="Rectangle: Rounded Corners 7">
            <a:extLst>
              <a:ext uri="{FF2B5EF4-FFF2-40B4-BE49-F238E27FC236}">
                <a16:creationId xmlns:a16="http://schemas.microsoft.com/office/drawing/2014/main" id="{98A8359A-75A0-4DEB-B0ED-255435F29EA8}"/>
              </a:ext>
            </a:extLst>
          </p:cNvPr>
          <p:cNvSpPr/>
          <p:nvPr/>
        </p:nvSpPr>
        <p:spPr>
          <a:xfrm>
            <a:off x="3989070" y="5394960"/>
            <a:ext cx="7734302" cy="1162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0E143876-62A8-4648-BD8F-605DA8A2232D}"/>
              </a:ext>
            </a:extLst>
          </p:cNvPr>
          <p:cNvCxnSpPr/>
          <p:nvPr/>
        </p:nvCxnSpPr>
        <p:spPr>
          <a:xfrm>
            <a:off x="2880360" y="4080510"/>
            <a:ext cx="5829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23A0ED89-F537-4982-8A70-1A8D6332B638}"/>
              </a:ext>
            </a:extLst>
          </p:cNvPr>
          <p:cNvCxnSpPr/>
          <p:nvPr/>
        </p:nvCxnSpPr>
        <p:spPr>
          <a:xfrm>
            <a:off x="2948940" y="4514850"/>
            <a:ext cx="5829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42BB7FED-A4D4-46A4-A85E-0CA1D779D42D}"/>
              </a:ext>
            </a:extLst>
          </p:cNvPr>
          <p:cNvCxnSpPr/>
          <p:nvPr/>
        </p:nvCxnSpPr>
        <p:spPr>
          <a:xfrm>
            <a:off x="1383030" y="6229350"/>
            <a:ext cx="5829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47DBABD-C056-45C6-8DD8-C877C5DF1E97}"/>
              </a:ext>
            </a:extLst>
          </p:cNvPr>
          <p:cNvCxnSpPr/>
          <p:nvPr/>
        </p:nvCxnSpPr>
        <p:spPr>
          <a:xfrm>
            <a:off x="6595110" y="1623060"/>
            <a:ext cx="58293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9112650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AE4C-83C9-4CDD-B844-D1E98F1422BE}"/>
              </a:ext>
            </a:extLst>
          </p:cNvPr>
          <p:cNvSpPr txBox="1"/>
          <p:nvPr/>
        </p:nvSpPr>
        <p:spPr>
          <a:xfrm>
            <a:off x="3097530" y="80010"/>
            <a:ext cx="5989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A1C389F-9E9A-4B0B-AA3A-BE94F5B7DEF0}"/>
              </a:ext>
            </a:extLst>
          </p:cNvPr>
          <p:cNvSpPr txBox="1"/>
          <p:nvPr/>
        </p:nvSpPr>
        <p:spPr>
          <a:xfrm>
            <a:off x="605790" y="653236"/>
            <a:ext cx="380619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Bên thềm gió mát,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đồ chơi.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nằm vẫy đuôi,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Tròn xoe đôi mắt.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thị,</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na,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mẹ,</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cha.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chiếc cối nhỏ</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thật tròn,</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Biếu bà đấy nhé,</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Giã trầu thêm ngon.</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5A99B854-BE98-483D-BD88-FA2B845B5908}"/>
              </a:ext>
            </a:extLst>
          </p:cNvPr>
          <p:cNvSpPr txBox="1"/>
          <p:nvPr/>
        </p:nvSpPr>
        <p:spPr>
          <a:xfrm>
            <a:off x="4122420" y="710882"/>
            <a:ext cx="380619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thằng chuột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 riêng chú mèo,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ta thích chí</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Vểnh râu “meo meo”!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Ngoài hiên đã nắng,</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xong rồi.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 sờ vào đấy,</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còn đang phơi.</a:t>
            </a:r>
            <a:endPar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8846385-2AAA-413A-9946-10D257EA992D}"/>
              </a:ext>
            </a:extLst>
          </p:cNvPr>
          <p:cNvPicPr>
            <a:picLocks noChangeAspect="1"/>
          </p:cNvPicPr>
          <p:nvPr/>
        </p:nvPicPr>
        <p:blipFill>
          <a:blip r:embed="rId3"/>
          <a:stretch>
            <a:fillRect/>
          </a:stretch>
        </p:blipFill>
        <p:spPr>
          <a:xfrm>
            <a:off x="7780022" y="1357213"/>
            <a:ext cx="3943350" cy="3333750"/>
          </a:xfrm>
          <a:prstGeom prst="rect">
            <a:avLst/>
          </a:prstGeom>
        </p:spPr>
      </p:pic>
      <p:sp>
        <p:nvSpPr>
          <p:cNvPr id="8" name="Rectangle: Rounded Corners 7">
            <a:extLst>
              <a:ext uri="{FF2B5EF4-FFF2-40B4-BE49-F238E27FC236}">
                <a16:creationId xmlns:a16="http://schemas.microsoft.com/office/drawing/2014/main" id="{98A8359A-75A0-4DEB-B0ED-255435F29EA8}"/>
              </a:ext>
            </a:extLst>
          </p:cNvPr>
          <p:cNvSpPr/>
          <p:nvPr/>
        </p:nvSpPr>
        <p:spPr>
          <a:xfrm>
            <a:off x="3989070" y="5394960"/>
            <a:ext cx="7734302" cy="1162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mọi</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hought Bubble: Cloud 3">
            <a:extLst>
              <a:ext uri="{FF2B5EF4-FFF2-40B4-BE49-F238E27FC236}">
                <a16:creationId xmlns:a16="http://schemas.microsoft.com/office/drawing/2014/main" id="{F5586EB6-D6F8-413B-AED3-AD0BF95E3220}"/>
              </a:ext>
            </a:extLst>
          </p:cNvPr>
          <p:cNvSpPr/>
          <p:nvPr/>
        </p:nvSpPr>
        <p:spPr>
          <a:xfrm>
            <a:off x="7928610" y="653236"/>
            <a:ext cx="3101340" cy="19642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thể hiện lòng hiếu thảo, quan tâm mọi người của bé</a:t>
            </a:r>
            <a:endPar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7375071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CAF886-D6DA-0226-A8DB-08153EDDAE05}"/>
              </a:ext>
            </a:extLst>
          </p:cNvPr>
          <p:cNvSpPr txBox="1"/>
          <p:nvPr/>
        </p:nvSpPr>
        <p:spPr>
          <a:xfrm>
            <a:off x="1394084" y="2563312"/>
            <a:ext cx="9773587" cy="1015663"/>
          </a:xfrm>
          <a:prstGeom prst="rect">
            <a:avLst/>
          </a:prstGeom>
          <a:noFill/>
        </p:spPr>
        <p:txBody>
          <a:bodyPr wrap="square" rtlCol="0">
            <a:spAutoFit/>
          </a:bodyPr>
          <a:lstStyle/>
          <a:p>
            <a:r>
              <a:rPr lang="en-US" sz="6000" dirty="0" err="1">
                <a:latin typeface="Times New Roman" panose="02020603050405020304" pitchFamily="18" charset="0"/>
                <a:cs typeface="Times New Roman" panose="02020603050405020304" pitchFamily="18" charset="0"/>
              </a:rPr>
              <a:t>Hoạt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động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thực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hành</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647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AE4C-83C9-4CDD-B844-D1E98F1422BE}"/>
              </a:ext>
            </a:extLst>
          </p:cNvPr>
          <p:cNvSpPr txBox="1"/>
          <p:nvPr/>
        </p:nvSpPr>
        <p:spPr>
          <a:xfrm>
            <a:off x="3097530" y="80010"/>
            <a:ext cx="5989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A1C389F-9E9A-4B0B-AA3A-BE94F5B7DEF0}"/>
              </a:ext>
            </a:extLst>
          </p:cNvPr>
          <p:cNvSpPr txBox="1"/>
          <p:nvPr/>
        </p:nvSpPr>
        <p:spPr>
          <a:xfrm>
            <a:off x="605790" y="653236"/>
            <a:ext cx="380619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Bên thềm gió mát,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đồ chơi.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nằm vẫy đuôi,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Tròn xoe đôi mắt.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thị,</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na,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mẹ,</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cha.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chiếc cối nhỏ</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thật tròn,</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Biếu bà đấy nhé,</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Giã trầu thêm ngon.</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5A99B854-BE98-483D-BD88-FA2B845B5908}"/>
              </a:ext>
            </a:extLst>
          </p:cNvPr>
          <p:cNvSpPr txBox="1"/>
          <p:nvPr/>
        </p:nvSpPr>
        <p:spPr>
          <a:xfrm>
            <a:off x="4122420" y="710882"/>
            <a:ext cx="380619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thằng chuột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 riêng chú mèo,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ta thích chí</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Vểnh râu “meo meo”!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Ngoài hiên đã nắng,</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xong rồi.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 sờ vào đấy,</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còn đang phơi.</a:t>
            </a:r>
            <a:endPar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8846385-2AAA-413A-9946-10D257EA992D}"/>
              </a:ext>
            </a:extLst>
          </p:cNvPr>
          <p:cNvPicPr>
            <a:picLocks noChangeAspect="1"/>
          </p:cNvPicPr>
          <p:nvPr/>
        </p:nvPicPr>
        <p:blipFill>
          <a:blip r:embed="rId3"/>
          <a:stretch>
            <a:fillRect/>
          </a:stretch>
        </p:blipFill>
        <p:spPr>
          <a:xfrm>
            <a:off x="7780022" y="1357213"/>
            <a:ext cx="3943350" cy="3333750"/>
          </a:xfrm>
          <a:prstGeom prst="rect">
            <a:avLst/>
          </a:prstGeom>
        </p:spPr>
      </p:pic>
      <p:sp>
        <p:nvSpPr>
          <p:cNvPr id="7" name="Rectangle: Rounded Corners 6">
            <a:extLst>
              <a:ext uri="{FF2B5EF4-FFF2-40B4-BE49-F238E27FC236}">
                <a16:creationId xmlns:a16="http://schemas.microsoft.com/office/drawing/2014/main" id="{668F2950-BBB3-4C6F-B692-C68D72670589}"/>
              </a:ext>
            </a:extLst>
          </p:cNvPr>
          <p:cNvSpPr/>
          <p:nvPr/>
        </p:nvSpPr>
        <p:spPr>
          <a:xfrm>
            <a:off x="3960400" y="5409950"/>
            <a:ext cx="7882892" cy="1162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1. </a:t>
            </a:r>
            <a:r>
              <a:rPr lang="vi-VN"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Tìm từ ngữ cho biết chú mèo rất vui vì được bé tặng quà</a:t>
            </a:r>
            <a:r>
              <a:rPr lang="en-US"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6EBACA82-2C43-4093-BD1F-BEB6C56BB364}"/>
              </a:ext>
            </a:extLst>
          </p:cNvPr>
          <p:cNvCxnSpPr>
            <a:cxnSpLocks/>
          </p:cNvCxnSpPr>
          <p:nvPr/>
        </p:nvCxnSpPr>
        <p:spPr>
          <a:xfrm>
            <a:off x="5372100" y="2023110"/>
            <a:ext cx="125730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885703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4473"/>
            <a:ext cx="10972800" cy="1143000"/>
          </a:xfrm>
        </p:spPr>
        <p:txBody>
          <a:bodyPr>
            <a:normAutofit/>
          </a:bodyPr>
          <a:lstStyle/>
          <a:p>
            <a:r>
              <a:rPr lang="en-US" dirty="0">
                <a:latin typeface="Arial-Rounded" panose="020B0500000000000000" pitchFamily="34" charset="0"/>
                <a:ea typeface="Arial-Rounded" panose="020B0500000000000000" pitchFamily="34" charset="0"/>
                <a:cs typeface="Arial-Rounded" panose="020B0500000000000000" pitchFamily="34" charset="0"/>
              </a:rPr>
              <a:t>2. </a:t>
            </a:r>
            <a:r>
              <a:rPr lang="en-US" dirty="0" err="1">
                <a:latin typeface="Arial-Rounded" panose="020B0500000000000000" pitchFamily="34" charset="0"/>
                <a:ea typeface="Arial-Rounded" panose="020B0500000000000000" pitchFamily="34" charset="0"/>
                <a:cs typeface="Arial-Rounded" panose="020B0500000000000000" pitchFamily="34" charset="0"/>
              </a:rPr>
              <a:t>Tìm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thêm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từ</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ngữ</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chỉ</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xúc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vui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mừng</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Rectangle: Rounded Corners 9">
            <a:extLst>
              <a:ext uri="{FF2B5EF4-FFF2-40B4-BE49-F238E27FC236}">
                <a16:creationId xmlns:a16="http://schemas.microsoft.com/office/drawing/2014/main" id="{497129B2-4A57-43C2-A395-5A36EECBF574}"/>
              </a:ext>
            </a:extLst>
          </p:cNvPr>
          <p:cNvSpPr/>
          <p:nvPr/>
        </p:nvSpPr>
        <p:spPr>
          <a:xfrm>
            <a:off x="2160270" y="1954530"/>
            <a:ext cx="8422786" cy="14744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háo</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hức</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mừng</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rỡ</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thú</a:t>
            </a:r>
            <a:r>
              <a:rPr lang="en-US"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2D59F-1AE7-8F1D-EB63-CB43363DA0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5E872B-7537-772D-A65F-2173423ED21C}"/>
              </a:ext>
            </a:extLst>
          </p:cNvPr>
          <p:cNvSpPr txBox="1"/>
          <p:nvPr/>
        </p:nvSpPr>
        <p:spPr>
          <a:xfrm>
            <a:off x="254832" y="224852"/>
            <a:ext cx="1182723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Thứ</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Tư</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ngày</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11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tháng</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12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năm</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2024</a:t>
            </a:r>
          </a:p>
        </p:txBody>
      </p:sp>
      <p:sp>
        <p:nvSpPr>
          <p:cNvPr id="4" name="TextBox 3">
            <a:extLst>
              <a:ext uri="{FF2B5EF4-FFF2-40B4-BE49-F238E27FC236}">
                <a16:creationId xmlns:a16="http://schemas.microsoft.com/office/drawing/2014/main" id="{416EA947-A736-E96C-527E-886C2134C76C}"/>
              </a:ext>
            </a:extLst>
          </p:cNvPr>
          <p:cNvSpPr txBox="1"/>
          <p:nvPr/>
        </p:nvSpPr>
        <p:spPr>
          <a:xfrm>
            <a:off x="3717559" y="1409075"/>
            <a:ext cx="7824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Tiếng</a:t>
            </a:r>
            <a:r>
              <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Việt</a:t>
            </a:r>
            <a:endPar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
        <p:nvSpPr>
          <p:cNvPr id="5" name="TextBox 4">
            <a:extLst>
              <a:ext uri="{FF2B5EF4-FFF2-40B4-BE49-F238E27FC236}">
                <a16:creationId xmlns:a16="http://schemas.microsoft.com/office/drawing/2014/main" id="{2BFBC965-6870-F86A-4321-7CEAD1152AF1}"/>
              </a:ext>
            </a:extLst>
          </p:cNvPr>
          <p:cNvSpPr txBox="1"/>
          <p:nvPr/>
        </p:nvSpPr>
        <p:spPr>
          <a:xfrm>
            <a:off x="209860" y="3072984"/>
            <a:ext cx="134161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Bài</a:t>
            </a:r>
            <a:r>
              <a:rPr kumimoji="0" lang="en-US" sz="60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24</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Nghe -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viết</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Nặn</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đồ</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chơi</a:t>
            </a:r>
            <a:endPar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Tree>
    <p:extLst>
      <p:ext uri="{BB962C8B-B14F-4D97-AF65-F5344CB8AC3E}">
        <p14:creationId xmlns:p14="http://schemas.microsoft.com/office/powerpoint/2010/main" val="16902014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p:blipFill>
        <p:spPr bwMode="auto">
          <a:xfrm>
            <a:off x="0" y="2"/>
            <a:ext cx="126492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650929" y="152402"/>
            <a:ext cx="10445518"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190501" y="1685926"/>
            <a:ext cx="4572544" cy="533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sz="4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44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400" b="1"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diều</a:t>
            </a:r>
            <a:endParaRPr kumimoji="0" lang="en-US" sz="4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10"/>
          <p:cNvSpPr/>
          <p:nvPr/>
        </p:nvSpPr>
        <p:spPr>
          <a:xfrm>
            <a:off x="8489934" y="1643062"/>
            <a:ext cx="3092466" cy="125437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 </a:t>
            </a:r>
            <a:r>
              <a:rPr lang="en-US" sz="4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R</a:t>
            </a:r>
            <a:r>
              <a:rPr kumimoji="0" lang="en-US" sz="4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ồng</a:t>
            </a:r>
            <a:r>
              <a:rPr kumimoji="0" lang="en-US" sz="40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40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40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4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5365734" y="1685926"/>
            <a:ext cx="2711466" cy="125437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 </a:t>
            </a:r>
            <a:r>
              <a:rPr kumimoji="0" lang="en-US" sz="4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Tớ</a:t>
            </a:r>
            <a:r>
              <a:rPr kumimoji="0" lang="en-US" sz="44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lê-gô</a:t>
            </a:r>
            <a:endParaRPr kumimoji="0" lang="en-US" sz="4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6267" r="94278"/>
                    </a14:imgEffect>
                  </a14:imgLayer>
                </a14:imgProps>
              </a:ext>
              <a:ext uri="{28A0092B-C50C-407E-A947-70E740481C1C}">
                <a14:useLocalDpi xmlns:a14="http://schemas.microsoft.com/office/drawing/2010/main" val="0"/>
              </a:ext>
            </a:extLst>
          </a:blip>
          <a:srcRect b="7805"/>
          <a:stretch/>
        </p:blipFill>
        <p:spPr bwMode="auto">
          <a:xfrm>
            <a:off x="2362199" y="2362200"/>
            <a:ext cx="1830153" cy="24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0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withEffect">
                                  <p:stCondLst>
                                    <p:cond delay="0"/>
                                  </p:stCondLst>
                                  <p:childTnLst>
                                    <p:cmd type="call" cmd="playFrom(0.0)">
                                      <p:cBhvr>
                                        <p:cTn id="34" dur="9027" fill="hold"/>
                                        <p:tgtEl>
                                          <p:spTgt spid="8"/>
                                        </p:tgtEl>
                                      </p:cBhvr>
                                    </p:cmd>
                                  </p:childTnLst>
                                </p:cTn>
                              </p:par>
                              <p:par>
                                <p:cTn id="35" presetID="63" presetClass="path" presetSubtype="0" accel="50000" decel="50000" fill="hold" nodeType="withEffect">
                                  <p:stCondLst>
                                    <p:cond delay="0"/>
                                  </p:stCondLst>
                                  <p:childTnLst>
                                    <p:animMotion origin="layout" path="M 0 0 L 0.25 0 E" pathEditMode="relative" ptsTypes="">
                                      <p:cBhvr>
                                        <p:cTn id="36" dur="2000" fill="hold"/>
                                        <p:tgtEl>
                                          <p:spTgt spid="7170"/>
                                        </p:tgtEl>
                                        <p:attrNameLst>
                                          <p:attrName>ppt_x</p:attrName>
                                          <p:attrName>ppt_y</p:attrName>
                                        </p:attrNameLst>
                                      </p:cBhvr>
                                    </p:animMotion>
                                  </p:childTnLst>
                                </p:cTn>
                              </p:par>
                            </p:childTnLst>
                          </p:cTn>
                        </p:par>
                        <p:par>
                          <p:cTn id="37" fill="hold">
                            <p:stCondLst>
                              <p:cond delay="9027"/>
                            </p:stCondLst>
                            <p:childTnLst>
                              <p:par>
                                <p:cTn id="38" presetID="53" presetClass="exit" presetSubtype="32" fill="hold" nodeType="afterEffect">
                                  <p:stCondLst>
                                    <p:cond delay="0"/>
                                  </p:stCondLst>
                                  <p:childTnLst>
                                    <p:anim calcmode="lin" valueType="num">
                                      <p:cBhvr>
                                        <p:cTn id="39" dur="500"/>
                                        <p:tgtEl>
                                          <p:spTgt spid="7170"/>
                                        </p:tgtEl>
                                        <p:attrNameLst>
                                          <p:attrName>ppt_w</p:attrName>
                                        </p:attrNameLst>
                                      </p:cBhvr>
                                      <p:tavLst>
                                        <p:tav tm="0">
                                          <p:val>
                                            <p:strVal val="ppt_w"/>
                                          </p:val>
                                        </p:tav>
                                        <p:tav tm="100000">
                                          <p:val>
                                            <p:fltVal val="0"/>
                                          </p:val>
                                        </p:tav>
                                      </p:tavLst>
                                    </p:anim>
                                    <p:anim calcmode="lin" valueType="num">
                                      <p:cBhvr>
                                        <p:cTn id="40" dur="500"/>
                                        <p:tgtEl>
                                          <p:spTgt spid="7170"/>
                                        </p:tgtEl>
                                        <p:attrNameLst>
                                          <p:attrName>ppt_h</p:attrName>
                                        </p:attrNameLst>
                                      </p:cBhvr>
                                      <p:tavLst>
                                        <p:tav tm="0">
                                          <p:val>
                                            <p:strVal val="ppt_h"/>
                                          </p:val>
                                        </p:tav>
                                        <p:tav tm="100000">
                                          <p:val>
                                            <p:fltVal val="0"/>
                                          </p:val>
                                        </p:tav>
                                      </p:tavLst>
                                    </p:anim>
                                    <p:animEffect transition="out" filter="fade">
                                      <p:cBhvr>
                                        <p:cTn id="41" dur="500"/>
                                        <p:tgtEl>
                                          <p:spTgt spid="7170"/>
                                        </p:tgtEl>
                                      </p:cBhvr>
                                    </p:animEffect>
                                    <p:set>
                                      <p:cBhvr>
                                        <p:cTn id="42" dur="1" fill="hold">
                                          <p:stCondLst>
                                            <p:cond delay="499"/>
                                          </p:stCondLst>
                                        </p:cTn>
                                        <p:tgtEl>
                                          <p:spTgt spid="7170"/>
                                        </p:tgtEl>
                                        <p:attrNameLst>
                                          <p:attrName>style.visibility</p:attrName>
                                        </p:attrNameLst>
                                      </p:cBhvr>
                                      <p:to>
                                        <p:strVal val="hidden"/>
                                      </p:to>
                                    </p:set>
                                  </p:childTnLst>
                                </p:cTn>
                              </p:par>
                            </p:childTnLst>
                          </p:cTn>
                        </p:par>
                        <p:par>
                          <p:cTn id="43" fill="hold">
                            <p:stCondLst>
                              <p:cond delay="9527"/>
                            </p:stCondLst>
                            <p:childTnLst>
                              <p:par>
                                <p:cTn id="44" presetID="1" presetClass="mediacall" presetSubtype="0" fill="hold" nodeType="afterEffect">
                                  <p:stCondLst>
                                    <p:cond delay="0"/>
                                  </p:stCondLst>
                                  <p:childTnLst>
                                    <p:cmd type="call" cmd="playFrom(0.0)">
                                      <p:cBhvr>
                                        <p:cTn id="45" dur="10140" fill="hold"/>
                                        <p:tgtEl>
                                          <p:spTgt spid="18"/>
                                        </p:tgtEl>
                                      </p:cBhvr>
                                    </p:cmd>
                                  </p:childTnLst>
                                </p:cTn>
                              </p:par>
                              <p:par>
                                <p:cTn id="46" presetID="35" presetClass="path" presetSubtype="0" accel="50000" decel="50000" fill="hold" nodeType="withEffect">
                                  <p:stCondLst>
                                    <p:cond delay="0"/>
                                  </p:stCondLst>
                                  <p:childTnLst>
                                    <p:animMotion origin="layout" path="M -0.68333 0.00324 L -1.69166 0.01296 " pathEditMode="relative" rAng="0" ptsTypes="AA">
                                      <p:cBhvr>
                                        <p:cTn id="47"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8" fill="hold" display="0">
                  <p:stCondLst>
                    <p:cond delay="indefinite"/>
                  </p:stCondLst>
                  <p:endCondLst>
                    <p:cond evt="onStopAudio" delay="0">
                      <p:tgtEl>
                        <p:sldTgt/>
                      </p:tgtEl>
                    </p:cond>
                  </p:endCondLst>
                </p:cTn>
                <p:tgtEl>
                  <p:spTgt spid="4"/>
                </p:tgtEl>
              </p:cMediaNode>
            </p:audio>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0584" fill="hold"/>
                                        <p:tgtEl>
                                          <p:spTgt spid="4"/>
                                        </p:tgtEl>
                                      </p:cBhvr>
                                    </p:cmd>
                                  </p:childTnLst>
                                </p:cTn>
                              </p:par>
                            </p:childTnLst>
                          </p:cTn>
                        </p:par>
                      </p:childTnLst>
                    </p:cTn>
                  </p:par>
                </p:childTnLst>
              </p:cTn>
              <p:nextCondLst>
                <p:cond evt="onClick" delay="0">
                  <p:tgtEl>
                    <p:spTgt spid="10"/>
                  </p:tgtEl>
                </p:cond>
              </p:nextCondLst>
            </p:seq>
            <p:audio>
              <p:cMediaNode vol="80000">
                <p:cTn id="54" fill="hold" display="0">
                  <p:stCondLst>
                    <p:cond delay="indefinite"/>
                  </p:stCondLst>
                  <p:endCondLst>
                    <p:cond evt="onStopAudio" delay="0">
                      <p:tgtEl>
                        <p:sldTgt/>
                      </p:tgtEl>
                    </p:cond>
                  </p:endCondLst>
                </p:cTn>
                <p:tgtEl>
                  <p:spTgt spid="14"/>
                </p:tgtEl>
              </p:cMediaNode>
            </p:audio>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0584" fill="hold"/>
                                        <p:tgtEl>
                                          <p:spTgt spid="14"/>
                                        </p:tgtEl>
                                      </p:cBhvr>
                                    </p:cmd>
                                  </p:childTnLst>
                                </p:cTn>
                              </p:par>
                            </p:childTnLst>
                          </p:cTn>
                        </p:par>
                      </p:childTnLst>
                    </p:cTn>
                  </p:par>
                </p:childTnLst>
              </p:cTn>
              <p:nextCondLst>
                <p:cond evt="onClick" delay="0">
                  <p:tgtEl>
                    <p:spTgt spid="12"/>
                  </p:tgtEl>
                </p:cond>
              </p:nextCondLst>
            </p:seq>
            <p:audio>
              <p:cMediaNode vol="80000">
                <p:cTn id="60" fill="hold" display="0">
                  <p:stCondLst>
                    <p:cond delay="indefinite"/>
                  </p:stCondLst>
                  <p:endCondLst>
                    <p:cond evt="onStopAudio" delay="0">
                      <p:tgtEl>
                        <p:sldTgt/>
                      </p:tgtEl>
                    </p:cond>
                  </p:endCondLst>
                </p:cTn>
                <p:tgtEl>
                  <p:spTgt spid="16"/>
                </p:tgtEl>
              </p:cMediaNode>
            </p:audio>
            <p:audio>
              <p:cMediaNode vol="80000">
                <p:cTn id="61" fill="hold" display="0">
                  <p:stCondLst>
                    <p:cond delay="indefinite"/>
                  </p:stCondLst>
                  <p:endCondLst>
                    <p:cond evt="onStopAudio" delay="0">
                      <p:tgtEl>
                        <p:sldTgt/>
                      </p:tgtEl>
                    </p:cond>
                  </p:endCondLst>
                </p:cTn>
                <p:tgtEl>
                  <p:spTgt spid="18"/>
                </p:tgtEl>
              </p:cMediaNode>
            </p:audio>
            <p:audio>
              <p:cMediaNode vol="80000">
                <p:cTn id="62"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229677" y="1585758"/>
            <a:ext cx="3982403" cy="2246769"/>
          </a:xfrm>
          <a:prstGeom prst="rect">
            <a:avLst/>
          </a:prstGeom>
          <a:noFill/>
        </p:spPr>
        <p:txBody>
          <a:bodyPr wrap="square" rtlCol="0">
            <a:spAutoFit/>
          </a:bodyPr>
          <a:lstStyle/>
          <a:p>
            <a:pPr lvl="0">
              <a:defRPr/>
            </a:pPr>
            <a:r>
              <a:rPr lang="vi-VN" sz="2800" dirty="0">
                <a:solidFill>
                  <a:srgbClr val="000000"/>
                </a:solidFill>
                <a:latin typeface="HP001 4 hang 1 ô ly" panose="020B0603050302020204" charset="0"/>
                <a:cs typeface="HP001 4 hang 1 ô ly" panose="020B0603050302020204" charset="0"/>
              </a:rPr>
              <a:t>Bên</a:t>
            </a:r>
            <a:r>
              <a:rPr lang="en-US" sz="2800" dirty="0">
                <a:solidFill>
                  <a:srgbClr val="000000"/>
                </a:solidFill>
                <a:latin typeface="HP001 4 hang 1 ô ly" panose="020B0603050302020204" charset="0"/>
                <a:cs typeface="HP001 4 hang 1 ô ly" panose="020B0603050302020204" charset="0"/>
              </a:rPr>
              <a:t> </a:t>
            </a:r>
            <a:r>
              <a:rPr lang="vi-VN" sz="2800" dirty="0">
                <a:solidFill>
                  <a:srgbClr val="000000"/>
                </a:solidFill>
                <a:latin typeface="HP001 4 hang 1 ô ly" panose="020B0603050302020204" charset="0"/>
                <a:cs typeface="HP001 4 hang 1 ô ly" panose="020B0603050302020204" charset="0"/>
              </a:rPr>
              <a:t>thềm gió mát,</a:t>
            </a:r>
            <a:br>
              <a:rPr lang="vi-VN" sz="2800" dirty="0">
                <a:solidFill>
                  <a:srgbClr val="000000"/>
                </a:solidFill>
                <a:latin typeface="HP001 4 hang 1 ô ly" panose="020B0603050302020204" charset="0"/>
                <a:cs typeface="HP001 4 hang 1 ô ly" panose="020B0603050302020204" charset="0"/>
              </a:rPr>
            </a:br>
            <a:r>
              <a:rPr lang="vi-VN" sz="2800" dirty="0">
                <a:solidFill>
                  <a:srgbClr val="000000"/>
                </a:solidFill>
                <a:latin typeface="HP001 4 hang 1 ô ly" panose="020B0603050302020204" charset="0"/>
                <a:cs typeface="HP001 4 hang 1 ô ly" panose="020B0603050302020204" charset="0"/>
              </a:rPr>
              <a:t>Bé nặn đồ chơi.</a:t>
            </a:r>
            <a:br>
              <a:rPr lang="vi-VN" sz="2800" dirty="0">
                <a:solidFill>
                  <a:srgbClr val="000000"/>
                </a:solidFill>
                <a:latin typeface="HP001 4 hang 1 ô ly" panose="020B0603050302020204" charset="0"/>
                <a:cs typeface="HP001 4 hang 1 ô ly" panose="020B0603050302020204" charset="0"/>
              </a:rPr>
            </a:br>
            <a:r>
              <a:rPr lang="vi-VN" sz="2800" dirty="0">
                <a:solidFill>
                  <a:srgbClr val="000000"/>
                </a:solidFill>
                <a:latin typeface="HP001 4 hang 1 ô ly" panose="020B0603050302020204" charset="0"/>
                <a:cs typeface="HP001 4 hang 1 ô ly" panose="020B0603050302020204" charset="0"/>
              </a:rPr>
              <a:t>Mèo nằm vẫy đuôi,</a:t>
            </a:r>
            <a:br>
              <a:rPr lang="vi-VN" sz="2800" dirty="0">
                <a:solidFill>
                  <a:srgbClr val="000000"/>
                </a:solidFill>
                <a:latin typeface="HP001 4 hang 1 ô ly" panose="020B0603050302020204" charset="0"/>
                <a:cs typeface="HP001 4 hang 1 ô ly" panose="020B0603050302020204" charset="0"/>
              </a:rPr>
            </a:br>
            <a:r>
              <a:rPr lang="vi-VN" sz="2800" dirty="0">
                <a:solidFill>
                  <a:srgbClr val="000000"/>
                </a:solidFill>
                <a:latin typeface="HP001 4 hang 1 ô ly" panose="020B0603050302020204" charset="0"/>
                <a:cs typeface="HP001 4 hang 1 ô ly" panose="020B0603050302020204" charset="0"/>
              </a:rPr>
              <a:t>Tròn xoe đôi mắt.</a:t>
            </a:r>
            <a:br>
              <a:rPr lang="vi-VN" sz="2800" dirty="0">
                <a:solidFill>
                  <a:srgbClr val="000000"/>
                </a:solidFill>
                <a:latin typeface="HP001 4 hang 1 ô ly" panose="020B0603050302020204" charset="0"/>
                <a:cs typeface="HP001 4 hang 1 ô ly" panose="020B0603050302020204" charset="0"/>
              </a:rPr>
            </a:br>
            <a:endParaRPr kumimoji="0" lang="en-US"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375158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 Box 1">
            <a:extLst>
              <a:ext uri="{FF2B5EF4-FFF2-40B4-BE49-F238E27FC236}">
                <a16:creationId xmlns:a16="http://schemas.microsoft.com/office/drawing/2014/main" id="{76EF36D0-842C-41F6-AD8E-3C64BCA59C85}"/>
              </a:ext>
            </a:extLst>
          </p:cNvPr>
          <p:cNvSpPr txBox="1"/>
          <p:nvPr/>
        </p:nvSpPr>
        <p:spPr>
          <a:xfrm>
            <a:off x="1229677" y="3832527"/>
            <a:ext cx="3982403" cy="1815882"/>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Đây là quả thị,</a:t>
            </a:r>
            <a:br>
              <a:rPr lang="vi-VN" sz="2800">
                <a:solidFill>
                  <a:srgbClr val="000000"/>
                </a:solidFill>
                <a:latin typeface="HP001 4 hang 1 ô ly" panose="020B0603050302020204" charset="0"/>
                <a:cs typeface="HP001 4 hang 1 ô ly" panose="020B0603050302020204" charset="0"/>
              </a:rPr>
            </a:br>
            <a:r>
              <a:rPr lang="vi-VN" sz="2800">
                <a:solidFill>
                  <a:srgbClr val="000000"/>
                </a:solidFill>
                <a:latin typeface="HP001 4 hang 1 ô ly" panose="020B0603050302020204" charset="0"/>
                <a:cs typeface="HP001 4 hang 1 ô ly" panose="020B0603050302020204" charset="0"/>
              </a:rPr>
              <a:t>Đây là quả na,</a:t>
            </a:r>
            <a:br>
              <a:rPr lang="vi-VN" sz="2800">
                <a:solidFill>
                  <a:srgbClr val="000000"/>
                </a:solidFill>
                <a:latin typeface="HP001 4 hang 1 ô ly" panose="020B0603050302020204" charset="0"/>
                <a:cs typeface="HP001 4 hang 1 ô ly" panose="020B0603050302020204" charset="0"/>
              </a:rPr>
            </a:br>
            <a:r>
              <a:rPr lang="vi-VN" sz="2800">
                <a:solidFill>
                  <a:srgbClr val="000000"/>
                </a:solidFill>
                <a:latin typeface="HP001 4 hang 1 ô ly" panose="020B0603050302020204" charset="0"/>
                <a:cs typeface="HP001 4 hang 1 ô ly" panose="020B0603050302020204" charset="0"/>
              </a:rPr>
              <a:t>Quả này phần mẹ,</a:t>
            </a:r>
            <a:br>
              <a:rPr lang="vi-VN" sz="2800">
                <a:solidFill>
                  <a:srgbClr val="000000"/>
                </a:solidFill>
                <a:latin typeface="HP001 4 hang 1 ô ly" panose="020B0603050302020204" charset="0"/>
                <a:cs typeface="HP001 4 hang 1 ô ly" panose="020B0603050302020204" charset="0"/>
              </a:rPr>
            </a:br>
            <a:r>
              <a:rPr lang="vi-VN" sz="2800">
                <a:solidFill>
                  <a:srgbClr val="000000"/>
                </a:solidFill>
                <a:latin typeface="HP001 4 hang 1 ô ly" panose="020B0603050302020204" charset="0"/>
                <a:cs typeface="HP001 4 hang 1 ô ly" panose="020B0603050302020204" charset="0"/>
              </a:rPr>
              <a:t>Quả này phần cha</a:t>
            </a:r>
            <a:endParaRPr kumimoji="0" lang="en-US"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5" name="Text Box 1">
            <a:extLst>
              <a:ext uri="{FF2B5EF4-FFF2-40B4-BE49-F238E27FC236}">
                <a16:creationId xmlns:a16="http://schemas.microsoft.com/office/drawing/2014/main" id="{4926EDC6-D125-4165-8057-656680048553}"/>
              </a:ext>
            </a:extLst>
          </p:cNvPr>
          <p:cNvSpPr txBox="1"/>
          <p:nvPr/>
        </p:nvSpPr>
        <p:spPr>
          <a:xfrm>
            <a:off x="5641657" y="1585758"/>
            <a:ext cx="3982403" cy="1815882"/>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Đây chiếc cối nhỏ</a:t>
            </a:r>
            <a:br>
              <a:rPr lang="vi-VN" sz="2800">
                <a:solidFill>
                  <a:srgbClr val="000000"/>
                </a:solidFill>
                <a:latin typeface="HP001 4 hang 1 ô ly" panose="020B0603050302020204" charset="0"/>
                <a:cs typeface="HP001 4 hang 1 ô ly" panose="020B0603050302020204" charset="0"/>
              </a:rPr>
            </a:br>
            <a:r>
              <a:rPr lang="vi-VN" sz="2800">
                <a:solidFill>
                  <a:srgbClr val="000000"/>
                </a:solidFill>
                <a:latin typeface="HP001 4 hang 1 ô ly" panose="020B0603050302020204" charset="0"/>
                <a:cs typeface="HP001 4 hang 1 ô ly" panose="020B0603050302020204" charset="0"/>
              </a:rPr>
              <a:t>Bé nặn thật tròn,</a:t>
            </a:r>
            <a:br>
              <a:rPr lang="vi-VN" sz="2800">
                <a:solidFill>
                  <a:srgbClr val="000000"/>
                </a:solidFill>
                <a:latin typeface="HP001 4 hang 1 ô ly" panose="020B0603050302020204" charset="0"/>
                <a:cs typeface="HP001 4 hang 1 ô ly" panose="020B0603050302020204" charset="0"/>
              </a:rPr>
            </a:br>
            <a:r>
              <a:rPr lang="vi-VN" sz="2800">
                <a:solidFill>
                  <a:srgbClr val="000000"/>
                </a:solidFill>
                <a:latin typeface="HP001 4 hang 1 ô ly" panose="020B0603050302020204" charset="0"/>
                <a:cs typeface="HP001 4 hang 1 ô ly" panose="020B0603050302020204" charset="0"/>
              </a:rPr>
              <a:t>Biếu bà đấy nhé,</a:t>
            </a:r>
            <a:br>
              <a:rPr lang="vi-VN" sz="2800">
                <a:solidFill>
                  <a:srgbClr val="000000"/>
                </a:solidFill>
                <a:latin typeface="HP001 4 hang 1 ô ly" panose="020B0603050302020204" charset="0"/>
                <a:cs typeface="HP001 4 hang 1 ô ly" panose="020B0603050302020204" charset="0"/>
              </a:rPr>
            </a:br>
            <a:r>
              <a:rPr lang="vi-VN" sz="2800">
                <a:solidFill>
                  <a:srgbClr val="000000"/>
                </a:solidFill>
                <a:latin typeface="HP001 4 hang 1 ô ly" panose="020B0603050302020204" charset="0"/>
                <a:cs typeface="HP001 4 hang 1 ô ly" panose="020B0603050302020204" charset="0"/>
              </a:rPr>
              <a:t>Giã trầu thêm ngon.</a:t>
            </a:r>
            <a:endParaRPr kumimoji="0" lang="en-US"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DEBEF-CDBD-42DA-A2F2-8AA90D7A326C}"/>
              </a:ext>
            </a:extLst>
          </p:cNvPr>
          <p:cNvPicPr>
            <a:picLocks noChangeAspect="1"/>
          </p:cNvPicPr>
          <p:nvPr/>
        </p:nvPicPr>
        <p:blipFill>
          <a:blip r:embed="rId4"/>
          <a:stretch>
            <a:fillRect/>
          </a:stretch>
        </p:blipFill>
        <p:spPr>
          <a:xfrm>
            <a:off x="1252537" y="911542"/>
            <a:ext cx="9240203" cy="3168968"/>
          </a:xfrm>
          <a:prstGeom prst="rect">
            <a:avLst/>
          </a:prstGeom>
        </p:spPr>
      </p:pic>
      <p:cxnSp>
        <p:nvCxnSpPr>
          <p:cNvPr id="5" name="Straight Arrow Connector 4">
            <a:extLst>
              <a:ext uri="{FF2B5EF4-FFF2-40B4-BE49-F238E27FC236}">
                <a16:creationId xmlns:a16="http://schemas.microsoft.com/office/drawing/2014/main" id="{74362BEC-C010-43D5-9A4C-176345B23B67}"/>
              </a:ext>
            </a:extLst>
          </p:cNvPr>
          <p:cNvCxnSpPr>
            <a:cxnSpLocks/>
          </p:cNvCxnSpPr>
          <p:nvPr/>
        </p:nvCxnSpPr>
        <p:spPr>
          <a:xfrm flipV="1">
            <a:off x="5872638" y="2308860"/>
            <a:ext cx="356712" cy="3771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74DC7148-6492-4C0F-8E7F-3D9D1CE7D3A9}"/>
              </a:ext>
            </a:extLst>
          </p:cNvPr>
          <p:cNvCxnSpPr/>
          <p:nvPr/>
        </p:nvCxnSpPr>
        <p:spPr>
          <a:xfrm>
            <a:off x="4343400" y="2308860"/>
            <a:ext cx="617220" cy="3771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29F4FF62-89CC-45E5-A116-79D12E63D23B}"/>
              </a:ext>
            </a:extLst>
          </p:cNvPr>
          <p:cNvCxnSpPr/>
          <p:nvPr/>
        </p:nvCxnSpPr>
        <p:spPr>
          <a:xfrm flipH="1">
            <a:off x="4560570" y="2834640"/>
            <a:ext cx="1108710" cy="228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8CF994FA-6548-436A-91B4-EFB1DD729B05}"/>
              </a:ext>
            </a:extLst>
          </p:cNvPr>
          <p:cNvCxnSpPr/>
          <p:nvPr/>
        </p:nvCxnSpPr>
        <p:spPr>
          <a:xfrm>
            <a:off x="5114925" y="2834640"/>
            <a:ext cx="1571625" cy="5943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055AE461-CF7F-4912-ADEF-8AA050A10A15}"/>
              </a:ext>
            </a:extLst>
          </p:cNvPr>
          <p:cNvCxnSpPr/>
          <p:nvPr/>
        </p:nvCxnSpPr>
        <p:spPr>
          <a:xfrm flipV="1">
            <a:off x="5872638" y="2686050"/>
            <a:ext cx="1796892" cy="1485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19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A2487-73CC-40CF-A721-8BEF4C0FA0BE}"/>
              </a:ext>
            </a:extLst>
          </p:cNvPr>
          <p:cNvSpPr txBox="1"/>
          <p:nvPr/>
        </p:nvSpPr>
        <p:spPr>
          <a:xfrm>
            <a:off x="597877" y="0"/>
            <a:ext cx="6002215" cy="646331"/>
          </a:xfrm>
          <a:prstGeom prst="rect">
            <a:avLst/>
          </a:prstGeom>
          <a:noFill/>
        </p:spPr>
        <p:txBody>
          <a:bodyPr wrap="squar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3.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600" dirty="0">
                <a:latin typeface="Arial-Rounded" panose="020B0500000000000000" pitchFamily="34" charset="0"/>
                <a:ea typeface="Arial-Rounded" panose="020B0500000000000000" pitchFamily="34" charset="0"/>
                <a:cs typeface="Arial-Rounded" panose="020B0500000000000000" pitchFamily="34" charset="0"/>
              </a:rPr>
              <a:t> a </a:t>
            </a:r>
            <a:r>
              <a:rPr lang="en-US" sz="36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600" dirty="0">
                <a:latin typeface="Arial-Rounded" panose="020B0500000000000000" pitchFamily="34" charset="0"/>
                <a:ea typeface="Arial-Rounded" panose="020B0500000000000000" pitchFamily="34" charset="0"/>
                <a:cs typeface="Arial-Rounded" panose="020B0500000000000000" pitchFamily="34" charset="0"/>
              </a:rPr>
              <a:t> b</a:t>
            </a:r>
          </a:p>
        </p:txBody>
      </p:sp>
      <p:pic>
        <p:nvPicPr>
          <p:cNvPr id="5" name="Picture 4">
            <a:extLst>
              <a:ext uri="{FF2B5EF4-FFF2-40B4-BE49-F238E27FC236}">
                <a16:creationId xmlns:a16="http://schemas.microsoft.com/office/drawing/2014/main" id="{DFECA04D-7D98-41E7-A546-9285C7A68086}"/>
              </a:ext>
            </a:extLst>
          </p:cNvPr>
          <p:cNvPicPr>
            <a:picLocks noChangeAspect="1"/>
          </p:cNvPicPr>
          <p:nvPr/>
        </p:nvPicPr>
        <p:blipFill>
          <a:blip r:embed="rId4"/>
          <a:stretch>
            <a:fillRect/>
          </a:stretch>
        </p:blipFill>
        <p:spPr>
          <a:xfrm>
            <a:off x="1922584" y="880793"/>
            <a:ext cx="8346831" cy="3316898"/>
          </a:xfrm>
          <a:prstGeom prst="rect">
            <a:avLst/>
          </a:prstGeom>
        </p:spPr>
      </p:pic>
      <p:sp>
        <p:nvSpPr>
          <p:cNvPr id="6" name="Oval 5">
            <a:extLst>
              <a:ext uri="{FF2B5EF4-FFF2-40B4-BE49-F238E27FC236}">
                <a16:creationId xmlns:a16="http://schemas.microsoft.com/office/drawing/2014/main" id="{FF83E25A-FF47-4A84-A435-407D6A3BFA38}"/>
              </a:ext>
            </a:extLst>
          </p:cNvPr>
          <p:cNvSpPr/>
          <p:nvPr/>
        </p:nvSpPr>
        <p:spPr>
          <a:xfrm>
            <a:off x="4992686" y="3577461"/>
            <a:ext cx="1043354" cy="575260"/>
          </a:xfrm>
          <a:prstGeom prst="ellipse">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2A3F33A-A790-4366-9F69-D14762F1A134}"/>
              </a:ext>
            </a:extLst>
          </p:cNvPr>
          <p:cNvSpPr/>
          <p:nvPr/>
        </p:nvSpPr>
        <p:spPr>
          <a:xfrm>
            <a:off x="8182708" y="3622431"/>
            <a:ext cx="562707" cy="575260"/>
          </a:xfrm>
          <a:prstGeom prst="ellipse">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1B4F4C-1C00-4FB4-A12B-3E020D3969AA}"/>
              </a:ext>
            </a:extLst>
          </p:cNvPr>
          <p:cNvSpPr txBox="1"/>
          <p:nvPr/>
        </p:nvSpPr>
        <p:spPr>
          <a:xfrm>
            <a:off x="2368061" y="5215988"/>
            <a:ext cx="8159262" cy="954107"/>
          </a:xfrm>
          <a:prstGeom prst="rect">
            <a:avLst/>
          </a:prstGeom>
          <a:noFill/>
        </p:spPr>
        <p:txBody>
          <a:bodyPr wrap="square">
            <a:spAutoFit/>
          </a:bodyP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đường uốn lượn quanh sườn núi.</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Hoa hướng dương vươn mình đón ánh mặt trời.</a:t>
            </a:r>
          </a:p>
        </p:txBody>
      </p:sp>
      <p:sp>
        <p:nvSpPr>
          <p:cNvPr id="12" name="TextBox 11">
            <a:extLst>
              <a:ext uri="{FF2B5EF4-FFF2-40B4-BE49-F238E27FC236}">
                <a16:creationId xmlns:a16="http://schemas.microsoft.com/office/drawing/2014/main" id="{3935E971-CB3A-40A5-9D33-6D40C1ED1F92}"/>
              </a:ext>
            </a:extLst>
          </p:cNvPr>
          <p:cNvSpPr txBox="1"/>
          <p:nvPr/>
        </p:nvSpPr>
        <p:spPr>
          <a:xfrm>
            <a:off x="1664677" y="4302369"/>
            <a:ext cx="6002215" cy="553998"/>
          </a:xfrm>
          <a:prstGeom prst="rect">
            <a:avLst/>
          </a:prstGeom>
          <a:noFill/>
        </p:spPr>
        <p:txBody>
          <a:bodyPr wrap="square" rtlCol="0">
            <a:spAutoFit/>
          </a:bodyPr>
          <a:lstStyle/>
          <a:p>
            <a:r>
              <a:rPr lang="en-US" sz="3000" dirty="0">
                <a:latin typeface="Arial-Rounded" panose="020B0500000000000000" pitchFamily="34" charset="0"/>
                <a:ea typeface="Arial-Rounded" panose="020B0500000000000000" pitchFamily="34" charset="0"/>
                <a:cs typeface="Arial-Rounded" panose="020B0500000000000000" pitchFamily="34" charset="0"/>
              </a:rPr>
              <a:t>b. </a:t>
            </a:r>
            <a:r>
              <a:rPr lang="en-US" sz="30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ươn</a:t>
            </a:r>
            <a:r>
              <a:rPr lang="en-US" sz="3000" dirty="0">
                <a:latin typeface="Arial-Rounded" panose="020B0500000000000000" pitchFamily="34" charset="0"/>
                <a:ea typeface="Arial-Rounded" panose="020B0500000000000000" pitchFamily="34" charset="0"/>
                <a:cs typeface="Arial-Rounded" panose="020B0500000000000000" pitchFamily="34" charset="0"/>
              </a:rPr>
              <a:t> hay </a:t>
            </a:r>
            <a:r>
              <a:rPr lang="en-US" sz="3000" dirty="0" err="1">
                <a:latin typeface="Arial-Rounded" panose="020B0500000000000000" pitchFamily="34" charset="0"/>
                <a:ea typeface="Arial-Rounded" panose="020B0500000000000000" pitchFamily="34" charset="0"/>
                <a:cs typeface="Arial-Rounded" panose="020B0500000000000000" pitchFamily="34" charset="0"/>
              </a:rPr>
              <a:t>ương</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Content Placeholder 8" descr="0083">
            <a:extLst>
              <a:ext uri="{FF2B5EF4-FFF2-40B4-BE49-F238E27FC236}">
                <a16:creationId xmlns:a16="http://schemas.microsoft.com/office/drawing/2014/main" id="{CB29CF91-03CA-4FE1-BAA6-66E0FFC01A71}"/>
              </a:ext>
            </a:extLst>
          </p:cNvPr>
          <p:cNvPicPr>
            <a:picLocks noChangeAspect="1"/>
          </p:cNvPicPr>
          <p:nvPr/>
        </p:nvPicPr>
        <p:blipFill>
          <a:blip r:embed="rId5"/>
          <a:stretch>
            <a:fillRect/>
          </a:stretch>
        </p:blipFill>
        <p:spPr>
          <a:xfrm>
            <a:off x="3688924" y="5215988"/>
            <a:ext cx="726831" cy="507033"/>
          </a:xfrm>
          <a:prstGeom prst="rect">
            <a:avLst/>
          </a:prstGeom>
        </p:spPr>
      </p:pic>
      <p:pic>
        <p:nvPicPr>
          <p:cNvPr id="14" name="Content Placeholder 8" descr="0083">
            <a:extLst>
              <a:ext uri="{FF2B5EF4-FFF2-40B4-BE49-F238E27FC236}">
                <a16:creationId xmlns:a16="http://schemas.microsoft.com/office/drawing/2014/main" id="{91196559-674D-4C15-BEAE-DC0EC2094265}"/>
              </a:ext>
            </a:extLst>
          </p:cNvPr>
          <p:cNvPicPr>
            <a:picLocks noChangeAspect="1"/>
          </p:cNvPicPr>
          <p:nvPr/>
        </p:nvPicPr>
        <p:blipFill>
          <a:blip r:embed="rId5"/>
          <a:stretch>
            <a:fillRect/>
          </a:stretch>
        </p:blipFill>
        <p:spPr>
          <a:xfrm>
            <a:off x="5193322" y="5264599"/>
            <a:ext cx="609601" cy="426625"/>
          </a:xfrm>
          <a:prstGeom prst="rect">
            <a:avLst/>
          </a:prstGeom>
        </p:spPr>
      </p:pic>
      <p:pic>
        <p:nvPicPr>
          <p:cNvPr id="15" name="Content Placeholder 8" descr="0083">
            <a:extLst>
              <a:ext uri="{FF2B5EF4-FFF2-40B4-BE49-F238E27FC236}">
                <a16:creationId xmlns:a16="http://schemas.microsoft.com/office/drawing/2014/main" id="{14388E54-B618-47C5-A28A-4379C45EF7B0}"/>
              </a:ext>
            </a:extLst>
          </p:cNvPr>
          <p:cNvPicPr>
            <a:picLocks noChangeAspect="1"/>
          </p:cNvPicPr>
          <p:nvPr/>
        </p:nvPicPr>
        <p:blipFill>
          <a:blip r:embed="rId5"/>
          <a:stretch>
            <a:fillRect/>
          </a:stretch>
        </p:blipFill>
        <p:spPr>
          <a:xfrm>
            <a:off x="3673934" y="5723021"/>
            <a:ext cx="835605" cy="582163"/>
          </a:xfrm>
          <a:prstGeom prst="rect">
            <a:avLst/>
          </a:prstGeom>
        </p:spPr>
      </p:pic>
      <p:pic>
        <p:nvPicPr>
          <p:cNvPr id="16" name="Content Placeholder 8" descr="0083">
            <a:extLst>
              <a:ext uri="{FF2B5EF4-FFF2-40B4-BE49-F238E27FC236}">
                <a16:creationId xmlns:a16="http://schemas.microsoft.com/office/drawing/2014/main" id="{2DB7A307-A559-4084-85A4-D8232BD6799B}"/>
              </a:ext>
            </a:extLst>
          </p:cNvPr>
          <p:cNvPicPr>
            <a:picLocks noChangeAspect="1"/>
          </p:cNvPicPr>
          <p:nvPr/>
        </p:nvPicPr>
        <p:blipFill>
          <a:blip r:embed="rId5"/>
          <a:stretch>
            <a:fillRect/>
          </a:stretch>
        </p:blipFill>
        <p:spPr>
          <a:xfrm>
            <a:off x="4841053" y="5691224"/>
            <a:ext cx="835605" cy="630558"/>
          </a:xfrm>
          <a:prstGeom prst="rect">
            <a:avLst/>
          </a:prstGeom>
        </p:spPr>
      </p:pic>
      <p:pic>
        <p:nvPicPr>
          <p:cNvPr id="17" name="Content Placeholder 8" descr="0083">
            <a:extLst>
              <a:ext uri="{FF2B5EF4-FFF2-40B4-BE49-F238E27FC236}">
                <a16:creationId xmlns:a16="http://schemas.microsoft.com/office/drawing/2014/main" id="{610754DD-C197-43FB-8ACD-437397A4A5E5}"/>
              </a:ext>
            </a:extLst>
          </p:cNvPr>
          <p:cNvPicPr>
            <a:picLocks noChangeAspect="1"/>
          </p:cNvPicPr>
          <p:nvPr/>
        </p:nvPicPr>
        <p:blipFill>
          <a:blip r:embed="rId5"/>
          <a:stretch>
            <a:fillRect/>
          </a:stretch>
        </p:blipFill>
        <p:spPr>
          <a:xfrm>
            <a:off x="5965311" y="5723021"/>
            <a:ext cx="609601" cy="557155"/>
          </a:xfrm>
          <a:prstGeom prst="rect">
            <a:avLst/>
          </a:prstGeom>
        </p:spPr>
      </p:pic>
    </p:spTree>
    <p:extLst>
      <p:ext uri="{BB962C8B-B14F-4D97-AF65-F5344CB8AC3E}">
        <p14:creationId xmlns:p14="http://schemas.microsoft.com/office/powerpoint/2010/main" val="14522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Vertical)">
                                      <p:cBhvr>
                                        <p:cTn id="31" dur="500"/>
                                        <p:tgtEl>
                                          <p:spTgt spid="12">
                                            <p:txEl>
                                              <p:pRg st="0" end="0"/>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14"/>
                                        </p:tgtEl>
                                        <p:attrNameLst>
                                          <p:attrName>ppt_x</p:attrName>
                                        </p:attrNameLst>
                                      </p:cBhvr>
                                      <p:tavLst>
                                        <p:tav tm="0">
                                          <p:val>
                                            <p:strVal val="ppt_x"/>
                                          </p:val>
                                        </p:tav>
                                        <p:tav tm="100000">
                                          <p:val>
                                            <p:strVal val="ppt_x"/>
                                          </p:val>
                                        </p:tav>
                                      </p:tavLst>
                                    </p:anim>
                                    <p:anim calcmode="lin" valueType="num">
                                      <p:cBhvr additive="base">
                                        <p:cTn id="60" dur="500"/>
                                        <p:tgtEl>
                                          <p:spTgt spid="14"/>
                                        </p:tgtEl>
                                        <p:attrNameLst>
                                          <p:attrName>ppt_y</p:attrName>
                                        </p:attrNameLst>
                                      </p:cBhvr>
                                      <p:tavLst>
                                        <p:tav tm="0">
                                          <p:val>
                                            <p:strVal val="ppt_y"/>
                                          </p:val>
                                        </p:tav>
                                        <p:tav tm="100000">
                                          <p:val>
                                            <p:strVal val="1+ppt_h/2"/>
                                          </p:val>
                                        </p:tav>
                                      </p:tavLst>
                                    </p:anim>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15"/>
                                        </p:tgtEl>
                                        <p:attrNameLst>
                                          <p:attrName>ppt_x</p:attrName>
                                        </p:attrNameLst>
                                      </p:cBhvr>
                                      <p:tavLst>
                                        <p:tav tm="0">
                                          <p:val>
                                            <p:strVal val="ppt_x"/>
                                          </p:val>
                                        </p:tav>
                                        <p:tav tm="100000">
                                          <p:val>
                                            <p:strVal val="ppt_x"/>
                                          </p:val>
                                        </p:tav>
                                      </p:tavLst>
                                    </p:anim>
                                    <p:anim calcmode="lin" valueType="num">
                                      <p:cBhvr additive="base">
                                        <p:cTn id="66" dur="500"/>
                                        <p:tgtEl>
                                          <p:spTgt spid="15"/>
                                        </p:tgtEl>
                                        <p:attrNameLst>
                                          <p:attrName>ppt_y</p:attrName>
                                        </p:attrNameLst>
                                      </p:cBhvr>
                                      <p:tavLst>
                                        <p:tav tm="0">
                                          <p:val>
                                            <p:strVal val="ppt_y"/>
                                          </p:val>
                                        </p:tav>
                                        <p:tav tm="100000">
                                          <p:val>
                                            <p:strVal val="1+ppt_h/2"/>
                                          </p:val>
                                        </p:tav>
                                      </p:tavLst>
                                    </p:anim>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6"/>
                                        </p:tgtEl>
                                        <p:attrNameLst>
                                          <p:attrName>ppt_x</p:attrName>
                                        </p:attrNameLst>
                                      </p:cBhvr>
                                      <p:tavLst>
                                        <p:tav tm="0">
                                          <p:val>
                                            <p:strVal val="ppt_x"/>
                                          </p:val>
                                        </p:tav>
                                        <p:tav tm="100000">
                                          <p:val>
                                            <p:strVal val="ppt_x"/>
                                          </p:val>
                                        </p:tav>
                                      </p:tavLst>
                                    </p:anim>
                                    <p:anim calcmode="lin" valueType="num">
                                      <p:cBhvr additive="base">
                                        <p:cTn id="72" dur="500"/>
                                        <p:tgtEl>
                                          <p:spTgt spid="16"/>
                                        </p:tgtEl>
                                        <p:attrNameLst>
                                          <p:attrName>ppt_y</p:attrName>
                                        </p:attrNameLst>
                                      </p:cBhvr>
                                      <p:tavLst>
                                        <p:tav tm="0">
                                          <p:val>
                                            <p:strVal val="ppt_y"/>
                                          </p:val>
                                        </p:tav>
                                        <p:tav tm="100000">
                                          <p:val>
                                            <p:strVal val="1+ppt_h/2"/>
                                          </p:val>
                                        </p:tav>
                                      </p:tavLst>
                                    </p:anim>
                                    <p:set>
                                      <p:cBhvr>
                                        <p:cTn id="73" dur="1" fill="hold">
                                          <p:stCondLst>
                                            <p:cond delay="499"/>
                                          </p:stCondLst>
                                        </p:cTn>
                                        <p:tgtEl>
                                          <p:spTgt spid="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nodeType="clickEffect">
                                  <p:stCondLst>
                                    <p:cond delay="0"/>
                                  </p:stCondLst>
                                  <p:childTnLst>
                                    <p:anim calcmode="lin" valueType="num">
                                      <p:cBhvr additive="base">
                                        <p:cTn id="77" dur="500"/>
                                        <p:tgtEl>
                                          <p:spTgt spid="17"/>
                                        </p:tgtEl>
                                        <p:attrNameLst>
                                          <p:attrName>ppt_x</p:attrName>
                                        </p:attrNameLst>
                                      </p:cBhvr>
                                      <p:tavLst>
                                        <p:tav tm="0">
                                          <p:val>
                                            <p:strVal val="ppt_x"/>
                                          </p:val>
                                        </p:tav>
                                        <p:tav tm="100000">
                                          <p:val>
                                            <p:strVal val="ppt_x"/>
                                          </p:val>
                                        </p:tav>
                                      </p:tavLst>
                                    </p:anim>
                                    <p:anim calcmode="lin" valueType="num">
                                      <p:cBhvr additive="base">
                                        <p:cTn id="78" dur="500"/>
                                        <p:tgtEl>
                                          <p:spTgt spid="17"/>
                                        </p:tgtEl>
                                        <p:attrNameLst>
                                          <p:attrName>ppt_y</p:attrName>
                                        </p:attrNameLst>
                                      </p:cBhvr>
                                      <p:tavLst>
                                        <p:tav tm="0">
                                          <p:val>
                                            <p:strVal val="ppt_y"/>
                                          </p:val>
                                        </p:tav>
                                        <p:tav tm="100000">
                                          <p:val>
                                            <p:strVal val="1+ppt_h/2"/>
                                          </p:val>
                                        </p:tav>
                                      </p:tavLst>
                                    </p:anim>
                                    <p:set>
                                      <p:cBhvr>
                                        <p:cTn id="7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90F5-9EAB-AC44-3334-70F9350C1E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384DB7-17C6-83AF-0B83-6EAD13A0B889}"/>
              </a:ext>
            </a:extLst>
          </p:cNvPr>
          <p:cNvSpPr txBox="1"/>
          <p:nvPr/>
        </p:nvSpPr>
        <p:spPr>
          <a:xfrm>
            <a:off x="254832" y="224852"/>
            <a:ext cx="1229193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Thứ</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Năm</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ngày</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12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tháng</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12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năm</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2024</a:t>
            </a:r>
          </a:p>
        </p:txBody>
      </p:sp>
      <p:sp>
        <p:nvSpPr>
          <p:cNvPr id="4" name="TextBox 3">
            <a:extLst>
              <a:ext uri="{FF2B5EF4-FFF2-40B4-BE49-F238E27FC236}">
                <a16:creationId xmlns:a16="http://schemas.microsoft.com/office/drawing/2014/main" id="{A3C6F845-8B68-5B77-DEA0-3294B1E9EEBA}"/>
              </a:ext>
            </a:extLst>
          </p:cNvPr>
          <p:cNvSpPr txBox="1"/>
          <p:nvPr/>
        </p:nvSpPr>
        <p:spPr>
          <a:xfrm>
            <a:off x="3777520" y="1528996"/>
            <a:ext cx="7824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Tiếng</a:t>
            </a:r>
            <a:r>
              <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Việt</a:t>
            </a:r>
            <a:endPar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
        <p:nvSpPr>
          <p:cNvPr id="5" name="TextBox 4">
            <a:extLst>
              <a:ext uri="{FF2B5EF4-FFF2-40B4-BE49-F238E27FC236}">
                <a16:creationId xmlns:a16="http://schemas.microsoft.com/office/drawing/2014/main" id="{79297051-A9B7-DD3E-096D-16ED86755DAF}"/>
              </a:ext>
            </a:extLst>
          </p:cNvPr>
          <p:cNvSpPr txBox="1"/>
          <p:nvPr/>
        </p:nvSpPr>
        <p:spPr>
          <a:xfrm>
            <a:off x="0" y="3072984"/>
            <a:ext cx="134161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Bài</a:t>
            </a:r>
            <a:r>
              <a:rPr kumimoji="0" lang="en-US" sz="60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24</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Luyện</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tập</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Mở</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rộng</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vốn</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từ</a:t>
            </a:r>
            <a:endPar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về</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đồ</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chơi</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Dấu</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phẩy</a:t>
            </a:r>
            <a:endPar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Tree>
    <p:extLst>
      <p:ext uri="{BB962C8B-B14F-4D97-AF65-F5344CB8AC3E}">
        <p14:creationId xmlns:p14="http://schemas.microsoft.com/office/powerpoint/2010/main" val="21868661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Luyện</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758612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9A370-DEC8-46B5-8E14-5409DF8F1F53}"/>
              </a:ext>
            </a:extLst>
          </p:cNvPr>
          <p:cNvSpPr txBox="1"/>
          <p:nvPr/>
        </p:nvSpPr>
        <p:spPr>
          <a:xfrm>
            <a:off x="1004711" y="126107"/>
            <a:ext cx="9572978" cy="584775"/>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Giới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1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hình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mẫu</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7BC1A32-CD95-410B-A809-8A0A27126ACE}"/>
              </a:ext>
            </a:extLst>
          </p:cNvPr>
          <p:cNvPicPr>
            <a:picLocks noChangeAspect="1"/>
          </p:cNvPicPr>
          <p:nvPr/>
        </p:nvPicPr>
        <p:blipFill>
          <a:blip r:embed="rId2"/>
          <a:stretch>
            <a:fillRect/>
          </a:stretch>
        </p:blipFill>
        <p:spPr>
          <a:xfrm>
            <a:off x="764498" y="1510029"/>
            <a:ext cx="10732958" cy="3987659"/>
          </a:xfrm>
          <a:prstGeom prst="rect">
            <a:avLst/>
          </a:prstGeom>
        </p:spPr>
      </p:pic>
    </p:spTree>
    <p:extLst>
      <p:ext uri="{BB962C8B-B14F-4D97-AF65-F5344CB8AC3E}">
        <p14:creationId xmlns:p14="http://schemas.microsoft.com/office/powerpoint/2010/main" val="143944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49D155-92AA-4B11-ABE9-CF484DC35522}"/>
              </a:ext>
            </a:extLst>
          </p:cNvPr>
          <p:cNvGraphicFramePr>
            <a:graphicFrameLocks noGrp="1"/>
          </p:cNvGraphicFramePr>
          <p:nvPr>
            <p:extLst>
              <p:ext uri="{D42A27DB-BD31-4B8C-83A1-F6EECF244321}">
                <p14:modId xmlns:p14="http://schemas.microsoft.com/office/powerpoint/2010/main" val="1862671371"/>
              </p:ext>
            </p:extLst>
          </p:nvPr>
        </p:nvGraphicFramePr>
        <p:xfrm>
          <a:off x="179882" y="359764"/>
          <a:ext cx="11887199" cy="5854770"/>
        </p:xfrm>
        <a:graphic>
          <a:graphicData uri="http://schemas.openxmlformats.org/drawingml/2006/table">
            <a:tbl>
              <a:tblPr>
                <a:tableStyleId>{284E427A-3D55-4303-BF80-6455036E1DE7}</a:tableStyleId>
              </a:tblPr>
              <a:tblGrid>
                <a:gridCol w="5684706">
                  <a:extLst>
                    <a:ext uri="{9D8B030D-6E8A-4147-A177-3AD203B41FA5}">
                      <a16:colId xmlns:a16="http://schemas.microsoft.com/office/drawing/2014/main" val="4027742681"/>
                    </a:ext>
                  </a:extLst>
                </a:gridCol>
                <a:gridCol w="6202493">
                  <a:extLst>
                    <a:ext uri="{9D8B030D-6E8A-4147-A177-3AD203B41FA5}">
                      <a16:colId xmlns:a16="http://schemas.microsoft.com/office/drawing/2014/main" val="3628480543"/>
                    </a:ext>
                  </a:extLst>
                </a:gridCol>
              </a:tblGrid>
              <a:tr h="585477">
                <a:tc>
                  <a:txBody>
                    <a:bodyPr/>
                    <a:lstStyle/>
                    <a:p>
                      <a:pPr algn="ctr" fontAlgn="t"/>
                      <a:r>
                        <a:rPr lang="vi-VN" sz="28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Đồ chơi</a:t>
                      </a:r>
                      <a:endPar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ctr" fontAlgn="t"/>
                      <a:r>
                        <a:rPr lang="en-US" sz="2800" b="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Đặc điểm</a:t>
                      </a:r>
                      <a:endParaRPr lang="en-US" sz="280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132868768"/>
                  </a:ext>
                </a:extLst>
              </a:tr>
              <a:tr h="585477">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quả</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bóng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pha</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3978308413"/>
                  </a:ext>
                </a:extLst>
              </a:tr>
              <a:tr h="585477">
                <a:tc>
                  <a:txBody>
                    <a:bodyPr/>
                    <a:lstStyle/>
                    <a:p>
                      <a:pPr algn="l" fontAlgn="t"/>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Con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diều</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đỏ</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pha</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vàng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p>
                  </a:txBody>
                  <a:tcPr marL="47502" marR="47502" marT="47502" marB="47502"/>
                </a:tc>
                <a:extLst>
                  <a:ext uri="{0D108BD9-81ED-4DB2-BD59-A6C34878D82A}">
                    <a16:rowId xmlns:a16="http://schemas.microsoft.com/office/drawing/2014/main" val="3479132057"/>
                  </a:ext>
                </a:extLst>
              </a:tr>
              <a:tr h="585477">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sao</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pt-BR"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đỏ pha xanh lá cây</a:t>
                      </a:r>
                    </a:p>
                  </a:txBody>
                  <a:tcPr marL="47502" marR="47502" marT="47502" marB="47502"/>
                </a:tc>
                <a:extLst>
                  <a:ext uri="{0D108BD9-81ED-4DB2-BD59-A6C34878D82A}">
                    <a16:rowId xmlns:a16="http://schemas.microsoft.com/office/drawing/2014/main" val="1274981149"/>
                  </a:ext>
                </a:extLst>
              </a:tr>
              <a:tr h="585477">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chong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chóng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4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sắc</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pha</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trộn</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757310827"/>
                  </a:ext>
                </a:extLst>
              </a:tr>
              <a:tr h="585477">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gấu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bông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rắng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pha</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vàng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1336806195"/>
                  </a:ext>
                </a:extLst>
              </a:tr>
              <a:tr h="585477">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búp</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bê</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hồng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pha</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4227065397"/>
                  </a:ext>
                </a:extLst>
              </a:tr>
              <a:tr h="585477">
                <a:tc>
                  <a:txBody>
                    <a:bodyPr/>
                    <a:lstStyle/>
                    <a:p>
                      <a:pPr algn="l" fontAlgn="t"/>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tô</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vàng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pha</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ngọc</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1805847418"/>
                  </a:ext>
                </a:extLst>
              </a:tr>
              <a:tr h="585477">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máy</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bay</a:t>
                      </a:r>
                    </a:p>
                  </a:txBody>
                  <a:tcPr marL="47502" marR="47502" marT="47502" marB="47502"/>
                </a:tc>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lá</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extLst>
                  <a:ext uri="{0D108BD9-81ED-4DB2-BD59-A6C34878D82A}">
                    <a16:rowId xmlns:a16="http://schemas.microsoft.com/office/drawing/2014/main" val="2359473560"/>
                  </a:ext>
                </a:extLst>
              </a:tr>
              <a:tr h="585477">
                <a:tc>
                  <a:txBody>
                    <a:bodyPr/>
                    <a:lstStyle/>
                    <a:p>
                      <a:pPr algn="l" fontAlgn="t"/>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nạ</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47502" marR="47502" marT="47502" marB="47502"/>
                </a:tc>
                <a:tc>
                  <a:txBody>
                    <a:bodyPr/>
                    <a:lstStyle/>
                    <a:p>
                      <a:pPr algn="l" fontAlgn="t"/>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Màu xanh dương</a:t>
                      </a:r>
                    </a:p>
                  </a:txBody>
                  <a:tcPr marL="47502" marR="47502" marT="47502" marB="47502"/>
                </a:tc>
                <a:extLst>
                  <a:ext uri="{0D108BD9-81ED-4DB2-BD59-A6C34878D82A}">
                    <a16:rowId xmlns:a16="http://schemas.microsoft.com/office/drawing/2014/main" val="1510721850"/>
                  </a:ext>
                </a:extLst>
              </a:tr>
            </a:tbl>
          </a:graphicData>
        </a:graphic>
      </p:graphicFrame>
    </p:spTree>
    <p:extLst>
      <p:ext uri="{BB962C8B-B14F-4D97-AF65-F5344CB8AC3E}">
        <p14:creationId xmlns:p14="http://schemas.microsoft.com/office/powerpoint/2010/main" val="28114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9F3E92-0227-4124-ACDE-3CACE15EE2EA}"/>
              </a:ext>
            </a:extLst>
          </p:cNvPr>
          <p:cNvSpPr txBox="1"/>
          <p:nvPr/>
        </p:nvSpPr>
        <p:spPr>
          <a:xfrm>
            <a:off x="866898" y="498763"/>
            <a:ext cx="8942120" cy="523220"/>
          </a:xfrm>
          <a:prstGeom prst="rect">
            <a:avLst/>
          </a:prstGeom>
          <a:noFill/>
        </p:spPr>
        <p:txBody>
          <a:bodyPr wrap="square" rtlCol="0">
            <a:spAutoFit/>
          </a:bodyPr>
          <a:lstStyle/>
          <a:p>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Cần</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đặt</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phẩy</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vị</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trí</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714428F-99E1-40CE-A283-9CF3C5B0560D}"/>
              </a:ext>
            </a:extLst>
          </p:cNvPr>
          <p:cNvPicPr>
            <a:picLocks noChangeAspect="1"/>
          </p:cNvPicPr>
          <p:nvPr/>
        </p:nvPicPr>
        <p:blipFill>
          <a:blip r:embed="rId4"/>
          <a:stretch>
            <a:fillRect/>
          </a:stretch>
        </p:blipFill>
        <p:spPr>
          <a:xfrm>
            <a:off x="866898" y="1154243"/>
            <a:ext cx="10450286" cy="1873223"/>
          </a:xfrm>
          <a:prstGeom prst="rect">
            <a:avLst/>
          </a:prstGeom>
        </p:spPr>
      </p:pic>
      <p:sp>
        <p:nvSpPr>
          <p:cNvPr id="4" name="TextBox 3">
            <a:extLst>
              <a:ext uri="{FF2B5EF4-FFF2-40B4-BE49-F238E27FC236}">
                <a16:creationId xmlns:a16="http://schemas.microsoft.com/office/drawing/2014/main" id="{7BB97C25-A9F4-4EAF-9947-50BB4B3B1F1C}"/>
              </a:ext>
            </a:extLst>
          </p:cNvPr>
          <p:cNvSpPr txBox="1"/>
          <p:nvPr/>
        </p:nvSpPr>
        <p:spPr>
          <a:xfrm>
            <a:off x="866899" y="3429000"/>
            <a:ext cx="10450286" cy="1754326"/>
          </a:xfrm>
          <a:prstGeom prst="rect">
            <a:avLst/>
          </a:prstGeom>
          <a:noFill/>
        </p:spPr>
        <p:txBody>
          <a:bodyPr wrap="square" rtlCol="0">
            <a:spAutoFit/>
          </a:bodyPr>
          <a:lstStyle/>
          <a:p>
            <a:pPr algn="l"/>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Em thích đồ chơi ô tô, máy bay</a:t>
            </a:r>
          </a:p>
          <a:p>
            <a:pPr algn="l"/>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Bố dạy em làm đèn ông sao</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diều giấy</a:t>
            </a:r>
          </a:p>
          <a:p>
            <a:pPr algn="l"/>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Các bạn đá bóng</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đá cầu</a:t>
            </a: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nhảy dây trên sân trường</a:t>
            </a:r>
          </a:p>
        </p:txBody>
      </p:sp>
    </p:spTree>
    <p:extLst>
      <p:ext uri="{BB962C8B-B14F-4D97-AF65-F5344CB8AC3E}">
        <p14:creationId xmlns:p14="http://schemas.microsoft.com/office/powerpoint/2010/main" val="25850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B1592-40D3-4F68-B8C0-7B2396E5707A}"/>
              </a:ext>
            </a:extLst>
          </p:cNvPr>
          <p:cNvSpPr txBox="1"/>
          <p:nvPr/>
        </p:nvSpPr>
        <p:spPr>
          <a:xfrm>
            <a:off x="866898" y="498763"/>
            <a:ext cx="10510636" cy="523220"/>
          </a:xfrm>
          <a:prstGeom prst="rect">
            <a:avLst/>
          </a:prstGeom>
          <a:noFill/>
        </p:spPr>
        <p:txBody>
          <a:bodyPr wrap="square" rtlCol="0">
            <a:spAutoFit/>
          </a:bodyPr>
          <a:lstStyle/>
          <a:p>
            <a:pPr lvl="0"/>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dấu</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phẩy</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trí</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in </a:t>
            </a:r>
            <a:r>
              <a:rPr lang="en-US" sz="28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nghiêng</a:t>
            </a:r>
            <a:r>
              <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2968AE5D-9841-4A09-8F69-4875D4664055}"/>
              </a:ext>
            </a:extLst>
          </p:cNvPr>
          <p:cNvPicPr>
            <a:picLocks noChangeAspect="1"/>
          </p:cNvPicPr>
          <p:nvPr/>
        </p:nvPicPr>
        <p:blipFill>
          <a:blip r:embed="rId3"/>
          <a:stretch>
            <a:fillRect/>
          </a:stretch>
        </p:blipFill>
        <p:spPr>
          <a:xfrm>
            <a:off x="669560" y="1707703"/>
            <a:ext cx="10852879" cy="1350290"/>
          </a:xfrm>
          <a:prstGeom prst="rect">
            <a:avLst/>
          </a:prstGeom>
        </p:spPr>
      </p:pic>
      <p:sp>
        <p:nvSpPr>
          <p:cNvPr id="5" name="TextBox 4">
            <a:extLst>
              <a:ext uri="{FF2B5EF4-FFF2-40B4-BE49-F238E27FC236}">
                <a16:creationId xmlns:a16="http://schemas.microsoft.com/office/drawing/2014/main" id="{28B86FCF-A59C-49FA-B6F6-F477B07FB418}"/>
              </a:ext>
            </a:extLst>
          </p:cNvPr>
          <p:cNvSpPr txBox="1"/>
          <p:nvPr/>
        </p:nvSpPr>
        <p:spPr>
          <a:xfrm>
            <a:off x="669560" y="3688359"/>
            <a:ext cx="10852879" cy="954107"/>
          </a:xfrm>
          <a:prstGeom prst="rect">
            <a:avLst/>
          </a:prstGeom>
          <a:noFill/>
        </p:spPr>
        <p:txBody>
          <a:bodyPr wrap="square" rtlCol="0">
            <a:spAutoFit/>
          </a:bodyPr>
          <a:lstStyle/>
          <a:p>
            <a:pPr lvl="0"/>
            <a:r>
              <a:rPr lang="en-US" sz="2800" dirty="0">
                <a:latin typeface="Arial-Rounded" panose="020B0500000000000000" pitchFamily="34" charset="0"/>
                <a:ea typeface="Arial-Rounded" panose="020B0500000000000000" pitchFamily="34" charset="0"/>
                <a:cs typeface="Arial-Rounded" panose="020B0500000000000000" pitchFamily="34" charset="0"/>
              </a:rPr>
              <a:t>C</a:t>
            </a:r>
            <a:r>
              <a:rPr lang="vi-VN" sz="2800" dirty="0">
                <a:latin typeface="Arial-Rounded" panose="020B0500000000000000" pitchFamily="34" charset="0"/>
                <a:ea typeface="Arial-Rounded" panose="020B0500000000000000" pitchFamily="34" charset="0"/>
                <a:cs typeface="Arial-Rounded" panose="020B0500000000000000" pitchFamily="34" charset="0"/>
              </a:rPr>
              <a:t>hi nhận được bao nhiêu là quà: búp bê, hộp đựng bút, đồng hồ báo thức và chiếc nơ hồng</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78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9372"/>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0" y="152402"/>
            <a:ext cx="12192000"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Điền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tiếp</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lên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mây</a:t>
            </a:r>
            <a:endPar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Thấy</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Rectangle 9"/>
          <p:cNvSpPr/>
          <p:nvPr/>
        </p:nvSpPr>
        <p:spPr>
          <a:xfrm>
            <a:off x="1278785" y="1756400"/>
            <a:ext cx="2894894"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lúc</a:t>
            </a:r>
            <a:r>
              <a:rPr kumimoji="0" lang="en-US" sz="28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lắc</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10"/>
          <p:cNvSpPr/>
          <p:nvPr/>
        </p:nvSpPr>
        <p:spPr>
          <a:xfrm>
            <a:off x="8942040" y="1846888"/>
            <a:ext cx="2487960" cy="133542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 </a:t>
            </a:r>
            <a:r>
              <a:rPr kumimoji="0" lang="en-US"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3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4860184" y="1994052"/>
            <a:ext cx="3369415" cy="114299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lúc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lác</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2" name="Picture 4"/>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3733800"/>
            <a:ext cx="5486400" cy="302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Tree>
    <p:extLst>
      <p:ext uri="{BB962C8B-B14F-4D97-AF65-F5344CB8AC3E}">
        <p14:creationId xmlns:p14="http://schemas.microsoft.com/office/powerpoint/2010/main" val="250651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1.45833E-6 1.48148E-6 L 0.25 1.48148E-6 " pathEditMode="relative" rAng="0" ptsTypes="AA">
                                      <p:cBhvr>
                                        <p:cTn id="37" dur="3000" fill="hold"/>
                                        <p:tgtEl>
                                          <p:spTgt spid="2053"/>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10"/>
                                        <p:tgtEl>
                                          <p:spTgt spid="2053"/>
                                        </p:tgtEl>
                                        <p:attrNameLst>
                                          <p:attrName>ppt_w</p:attrName>
                                        </p:attrNameLst>
                                      </p:cBhvr>
                                      <p:tavLst>
                                        <p:tav tm="0">
                                          <p:val>
                                            <p:strVal val="ppt_w"/>
                                          </p:val>
                                        </p:tav>
                                        <p:tav tm="100000">
                                          <p:val>
                                            <p:fltVal val="0"/>
                                          </p:val>
                                        </p:tav>
                                      </p:tavLst>
                                    </p:anim>
                                    <p:anim calcmode="lin" valueType="num">
                                      <p:cBhvr>
                                        <p:cTn id="41" dur="10"/>
                                        <p:tgtEl>
                                          <p:spTgt spid="2053"/>
                                        </p:tgtEl>
                                        <p:attrNameLst>
                                          <p:attrName>ppt_h</p:attrName>
                                        </p:attrNameLst>
                                      </p:cBhvr>
                                      <p:tavLst>
                                        <p:tav tm="0">
                                          <p:val>
                                            <p:strVal val="ppt_h"/>
                                          </p:val>
                                        </p:tav>
                                        <p:tav tm="100000">
                                          <p:val>
                                            <p:fltVal val="0"/>
                                          </p:val>
                                        </p:tav>
                                      </p:tavLst>
                                    </p:anim>
                                    <p:animEffect transition="out" filter="fade">
                                      <p:cBhvr>
                                        <p:cTn id="42" dur="10"/>
                                        <p:tgtEl>
                                          <p:spTgt spid="2053"/>
                                        </p:tgtEl>
                                      </p:cBhvr>
                                    </p:animEffect>
                                    <p:set>
                                      <p:cBhvr>
                                        <p:cTn id="43" dur="1" fill="hold">
                                          <p:stCondLst>
                                            <p:cond delay="9"/>
                                          </p:stCondLst>
                                        </p:cTn>
                                        <p:tgtEl>
                                          <p:spTgt spid="2053"/>
                                        </p:tgtEl>
                                        <p:attrNameLst>
                                          <p:attrName>style.visibility</p:attrName>
                                        </p:attrNameLst>
                                      </p:cBhvr>
                                      <p:to>
                                        <p:strVal val="hidden"/>
                                      </p:to>
                                    </p:set>
                                  </p:childTnLst>
                                </p:cTn>
                              </p:par>
                            </p:childTnLst>
                          </p:cTn>
                        </p:par>
                        <p:par>
                          <p:cTn id="44" fill="hold">
                            <p:stCondLst>
                              <p:cond delay="903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5 L -1.69167 0.01297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030"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465A3-D580-5A81-225D-A99D4C2EF8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581788-A62C-F438-3303-33055CEC4BC7}"/>
              </a:ext>
            </a:extLst>
          </p:cNvPr>
          <p:cNvSpPr txBox="1"/>
          <p:nvPr/>
        </p:nvSpPr>
        <p:spPr>
          <a:xfrm>
            <a:off x="0" y="224852"/>
            <a:ext cx="121920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Thứ</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lang="en-US" sz="5000" dirty="0" err="1">
                <a:solidFill>
                  <a:prstClr val="black"/>
                </a:solidFill>
                <a:latin typeface="HP001 5 hàng 1 ô ly" panose="020B0603050302020204" pitchFamily="34" charset="0"/>
              </a:rPr>
              <a:t>Năm</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ngày</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12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tháng</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12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năm</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2024</a:t>
            </a:r>
          </a:p>
        </p:txBody>
      </p:sp>
      <p:sp>
        <p:nvSpPr>
          <p:cNvPr id="4" name="TextBox 3">
            <a:extLst>
              <a:ext uri="{FF2B5EF4-FFF2-40B4-BE49-F238E27FC236}">
                <a16:creationId xmlns:a16="http://schemas.microsoft.com/office/drawing/2014/main" id="{A5DB5F6A-0A6B-0201-6AC1-0C33C32D9709}"/>
              </a:ext>
            </a:extLst>
          </p:cNvPr>
          <p:cNvSpPr txBox="1"/>
          <p:nvPr/>
        </p:nvSpPr>
        <p:spPr>
          <a:xfrm>
            <a:off x="3717559" y="1409075"/>
            <a:ext cx="7824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Tiếng</a:t>
            </a:r>
            <a:r>
              <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Việt</a:t>
            </a:r>
            <a:endPar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
        <p:nvSpPr>
          <p:cNvPr id="5" name="TextBox 4">
            <a:extLst>
              <a:ext uri="{FF2B5EF4-FFF2-40B4-BE49-F238E27FC236}">
                <a16:creationId xmlns:a16="http://schemas.microsoft.com/office/drawing/2014/main" id="{9D5DB971-AF6C-4DD3-C332-055E3D4C8451}"/>
              </a:ext>
            </a:extLst>
          </p:cNvPr>
          <p:cNvSpPr txBox="1"/>
          <p:nvPr/>
        </p:nvSpPr>
        <p:spPr>
          <a:xfrm>
            <a:off x="209860" y="3072984"/>
            <a:ext cx="134161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Bài</a:t>
            </a:r>
            <a:r>
              <a:rPr kumimoji="0" lang="en-US" sz="60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24</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Viết</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đoạn</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văn</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tả</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đồ</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chơi</a:t>
            </a:r>
            <a:endPar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Tree>
    <p:extLst>
      <p:ext uri="{BB962C8B-B14F-4D97-AF65-F5344CB8AC3E}">
        <p14:creationId xmlns:p14="http://schemas.microsoft.com/office/powerpoint/2010/main" val="38369166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đoạn</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230953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5DE17-A914-443D-86F5-DDAAAFA85F39}"/>
              </a:ext>
            </a:extLst>
          </p:cNvPr>
          <p:cNvSpPr txBox="1"/>
          <p:nvPr/>
        </p:nvSpPr>
        <p:spPr>
          <a:xfrm>
            <a:off x="0" y="3164674"/>
            <a:ext cx="12191999" cy="523220"/>
          </a:xfrm>
          <a:prstGeom prst="rect">
            <a:avLst/>
          </a:prstGeom>
          <a:noFill/>
        </p:spPr>
        <p:txBody>
          <a:bodyPr wrap="square" rtlCol="0">
            <a:spAutoFit/>
          </a:bodyPr>
          <a:lstStyle/>
          <a:p>
            <a:pPr algn="ctr"/>
            <a:r>
              <a:rPr lang="vi-VN"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Kể tên những đồ chơi của em. Em thích đồ chơi nào nhất? Vì sao?</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424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C7AE-ADB9-1B4C-0E27-7AFCBFDA81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A59FA7-A1D1-793A-4ACC-A8F2C31DC84E}"/>
              </a:ext>
            </a:extLst>
          </p:cNvPr>
          <p:cNvSpPr txBox="1"/>
          <p:nvPr/>
        </p:nvSpPr>
        <p:spPr>
          <a:xfrm>
            <a:off x="1603166" y="0"/>
            <a:ext cx="8775865"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Viết 3 - 4 câu tả một đồ chơi của em</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6AD3509D-3CBE-2D03-9326-FF6A0FA340F6}"/>
              </a:ext>
            </a:extLst>
          </p:cNvPr>
          <p:cNvPicPr>
            <a:picLocks noChangeAspect="1"/>
          </p:cNvPicPr>
          <p:nvPr/>
        </p:nvPicPr>
        <p:blipFill>
          <a:blip r:embed="rId2"/>
          <a:stretch>
            <a:fillRect/>
          </a:stretch>
        </p:blipFill>
        <p:spPr>
          <a:xfrm>
            <a:off x="1278878" y="752083"/>
            <a:ext cx="10038696" cy="5353834"/>
          </a:xfrm>
          <a:prstGeom prst="rect">
            <a:avLst/>
          </a:prstGeom>
        </p:spPr>
      </p:pic>
    </p:spTree>
    <p:extLst>
      <p:ext uri="{BB962C8B-B14F-4D97-AF65-F5344CB8AC3E}">
        <p14:creationId xmlns:p14="http://schemas.microsoft.com/office/powerpoint/2010/main" val="293280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5FA5-A0C9-4CCE-ACA2-E2F5E02C7A87}"/>
              </a:ext>
            </a:extLst>
          </p:cNvPr>
          <p:cNvSpPr txBox="1"/>
          <p:nvPr/>
        </p:nvSpPr>
        <p:spPr>
          <a:xfrm>
            <a:off x="1603166" y="0"/>
            <a:ext cx="8775865" cy="584775"/>
          </a:xfrm>
          <a:prstGeom prst="rect">
            <a:avLst/>
          </a:prstGeom>
          <a:noFill/>
        </p:spPr>
        <p:txBody>
          <a:bodyPr wrap="square" rtlCol="0">
            <a:spAutoFit/>
          </a:bodyPr>
          <a:lstStyle/>
          <a:p>
            <a:pPr algn="just"/>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Viết </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6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đến</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7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 tả một đồ chơi của em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28E84E7E-4B8D-42AC-A3B9-B64F68E24C15}"/>
              </a:ext>
            </a:extLst>
          </p:cNvPr>
          <p:cNvSpPr/>
          <p:nvPr/>
        </p:nvSpPr>
        <p:spPr>
          <a:xfrm>
            <a:off x="299804" y="584776"/>
            <a:ext cx="11892196" cy="58121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4400" b="0" i="0" dirty="0">
                <a:solidFill>
                  <a:srgbClr val="000000"/>
                </a:solidFill>
                <a:effectLst/>
                <a:latin typeface="HP001 5 hàng 1 ô ly" panose="020B0603050302020204" pitchFamily="34" charset="0"/>
                <a:ea typeface="Arial-Rounded" panose="020B0500000000000000" pitchFamily="34" charset="0"/>
                <a:cs typeface="Arial-Rounded" panose="020B0500000000000000" pitchFamily="34"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sz="4400" b="0" i="0" dirty="0">
                <a:solidFill>
                  <a:srgbClr val="000000"/>
                </a:solidFill>
                <a:effectLst/>
                <a:latin typeface="HP001 5 hàng 1 ô ly" panose="020B0603050302020204" pitchFamily="34" charset="0"/>
                <a:ea typeface="Arial-Rounded" panose="020B0500000000000000" pitchFamily="34" charset="0"/>
                <a:cs typeface="Arial-Rounded" panose="020B0500000000000000" pitchFamily="34" charset="0"/>
              </a:rPr>
              <a:t>.</a:t>
            </a:r>
            <a:endParaRPr lang="en-US" sz="4400" dirty="0">
              <a:latin typeface="HP001 5 hàng 1 ô ly"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49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CFD5-289C-F085-BFA1-91E47FF85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1268BA-96E3-E970-4625-464AAD151265}"/>
              </a:ext>
            </a:extLst>
          </p:cNvPr>
          <p:cNvSpPr txBox="1"/>
          <p:nvPr/>
        </p:nvSpPr>
        <p:spPr>
          <a:xfrm>
            <a:off x="0" y="224852"/>
            <a:ext cx="121920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Thứ</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Sáu</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ngày</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13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tháng</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12 </a:t>
            </a:r>
            <a:r>
              <a:rPr kumimoji="0" lang="en-US" sz="5000" b="0" i="0" u="none"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năm</a:t>
            </a:r>
            <a:r>
              <a:rPr kumimoji="0" lang="en-US" sz="5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2024</a:t>
            </a:r>
          </a:p>
        </p:txBody>
      </p:sp>
      <p:sp>
        <p:nvSpPr>
          <p:cNvPr id="4" name="TextBox 3">
            <a:extLst>
              <a:ext uri="{FF2B5EF4-FFF2-40B4-BE49-F238E27FC236}">
                <a16:creationId xmlns:a16="http://schemas.microsoft.com/office/drawing/2014/main" id="{FECFE1F8-CCF6-1EFF-157A-8C2684817A40}"/>
              </a:ext>
            </a:extLst>
          </p:cNvPr>
          <p:cNvSpPr txBox="1"/>
          <p:nvPr/>
        </p:nvSpPr>
        <p:spPr>
          <a:xfrm>
            <a:off x="3717559" y="1409075"/>
            <a:ext cx="78248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Tiếng</a:t>
            </a:r>
            <a:r>
              <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kumimoji="0" lang="en-US" sz="66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Việt</a:t>
            </a:r>
            <a:endParaRPr kumimoji="0" lang="en-US" sz="66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
        <p:nvSpPr>
          <p:cNvPr id="5" name="TextBox 4">
            <a:extLst>
              <a:ext uri="{FF2B5EF4-FFF2-40B4-BE49-F238E27FC236}">
                <a16:creationId xmlns:a16="http://schemas.microsoft.com/office/drawing/2014/main" id="{D378729F-6DB5-EF0C-5731-2882AC6960D3}"/>
              </a:ext>
            </a:extLst>
          </p:cNvPr>
          <p:cNvSpPr txBox="1"/>
          <p:nvPr/>
        </p:nvSpPr>
        <p:spPr>
          <a:xfrm>
            <a:off x="2338457" y="3072984"/>
            <a:ext cx="97436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err="1">
                <a:ln>
                  <a:noFill/>
                </a:ln>
                <a:solidFill>
                  <a:prstClr val="black"/>
                </a:solidFill>
                <a:effectLst/>
                <a:uLnTx/>
                <a:uFillTx/>
                <a:latin typeface="HP001 5 hàng 1 ô ly" panose="020B0603050302020204" pitchFamily="34" charset="0"/>
                <a:ea typeface="+mn-ea"/>
                <a:cs typeface="+mn-cs"/>
              </a:rPr>
              <a:t>Bài</a:t>
            </a:r>
            <a:r>
              <a:rPr kumimoji="0" lang="en-US" sz="6000" b="0" i="0" u="sng"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24</a:t>
            </a:r>
            <a:r>
              <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rPr>
              <a:t>: </a:t>
            </a:r>
            <a:r>
              <a:rPr lang="en-US" sz="6000" dirty="0" err="1">
                <a:solidFill>
                  <a:prstClr val="black"/>
                </a:solidFill>
                <a:latin typeface="HP001 5 hàng 1 ô ly" panose="020B0603050302020204" pitchFamily="34" charset="0"/>
              </a:rPr>
              <a:t>Đọc</a:t>
            </a:r>
            <a:r>
              <a:rPr lang="en-US" sz="6000" dirty="0">
                <a:solidFill>
                  <a:prstClr val="black"/>
                </a:solidFill>
                <a:latin typeface="HP001 5 hàng 1 ô ly" panose="020B0603050302020204" pitchFamily="34" charset="0"/>
              </a:rPr>
              <a:t> </a:t>
            </a:r>
            <a:r>
              <a:rPr lang="en-US" sz="6000" dirty="0" err="1">
                <a:solidFill>
                  <a:prstClr val="black"/>
                </a:solidFill>
                <a:latin typeface="HP001 5 hàng 1 ô ly" panose="020B0603050302020204" pitchFamily="34" charset="0"/>
              </a:rPr>
              <a:t>mở</a:t>
            </a:r>
            <a:r>
              <a:rPr lang="en-US" sz="6000" dirty="0">
                <a:solidFill>
                  <a:prstClr val="black"/>
                </a:solidFill>
                <a:latin typeface="HP001 5 hàng 1 ô ly" panose="020B0603050302020204" pitchFamily="34" charset="0"/>
              </a:rPr>
              <a:t> </a:t>
            </a:r>
            <a:r>
              <a:rPr lang="en-US" sz="6000" dirty="0" err="1">
                <a:solidFill>
                  <a:prstClr val="black"/>
                </a:solidFill>
                <a:latin typeface="HP001 5 hàng 1 ô ly" panose="020B0603050302020204" pitchFamily="34" charset="0"/>
              </a:rPr>
              <a:t>rộng</a:t>
            </a:r>
            <a:endParaRPr kumimoji="0" lang="en-US" sz="6000" b="0" i="0" u="none" strike="noStrike" kern="1200" cap="none" spc="0" normalizeH="0" baseline="0" noProof="0" dirty="0">
              <a:ln>
                <a:noFill/>
              </a:ln>
              <a:solidFill>
                <a:prstClr val="black"/>
              </a:solidFill>
              <a:effectLst/>
              <a:uLnTx/>
              <a:uFillTx/>
              <a:latin typeface="HP001 5 hàng 1 ô ly" panose="020B0603050302020204" pitchFamily="34" charset="0"/>
              <a:ea typeface="+mn-ea"/>
              <a:cs typeface="+mn-cs"/>
            </a:endParaRPr>
          </a:p>
        </p:txBody>
      </p:sp>
    </p:spTree>
    <p:extLst>
      <p:ext uri="{BB962C8B-B14F-4D97-AF65-F5344CB8AC3E}">
        <p14:creationId xmlns:p14="http://schemas.microsoft.com/office/powerpoint/2010/main" val="6472553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Đọc</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mở</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rộng</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74517735"/>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CC212-4BDA-4692-B8D7-40BD9FD66315}"/>
              </a:ext>
            </a:extLst>
          </p:cNvPr>
          <p:cNvSpPr txBox="1"/>
          <p:nvPr/>
        </p:nvSpPr>
        <p:spPr>
          <a:xfrm>
            <a:off x="748145" y="368135"/>
            <a:ext cx="9595263" cy="1077218"/>
          </a:xfrm>
          <a:prstGeom prst="rect">
            <a:avLst/>
          </a:prstGeom>
          <a:noFill/>
        </p:spPr>
        <p:txBody>
          <a:bodyPr wrap="square" rtlCol="0">
            <a:spAutoFit/>
          </a:bodyP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dao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trò</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BE5D7445-5A20-4190-B54D-B2D1C6F92290}"/>
              </a:ext>
            </a:extLst>
          </p:cNvPr>
          <p:cNvPicPr>
            <a:picLocks noChangeAspect="1"/>
          </p:cNvPicPr>
          <p:nvPr/>
        </p:nvPicPr>
        <p:blipFill>
          <a:blip r:embed="rId4"/>
          <a:stretch>
            <a:fillRect/>
          </a:stretch>
        </p:blipFill>
        <p:spPr>
          <a:xfrm>
            <a:off x="409731" y="1445353"/>
            <a:ext cx="5686268" cy="5192954"/>
          </a:xfrm>
          <a:prstGeom prst="rect">
            <a:avLst/>
          </a:prstGeom>
        </p:spPr>
      </p:pic>
      <p:pic>
        <p:nvPicPr>
          <p:cNvPr id="4" name="Picture 3">
            <a:extLst>
              <a:ext uri="{FF2B5EF4-FFF2-40B4-BE49-F238E27FC236}">
                <a16:creationId xmlns:a16="http://schemas.microsoft.com/office/drawing/2014/main" id="{A5823633-4568-467A-98C9-8FDE78625EE6}"/>
              </a:ext>
            </a:extLst>
          </p:cNvPr>
          <p:cNvPicPr>
            <a:picLocks noChangeAspect="1"/>
          </p:cNvPicPr>
          <p:nvPr/>
        </p:nvPicPr>
        <p:blipFill>
          <a:blip r:embed="rId5"/>
          <a:stretch>
            <a:fillRect/>
          </a:stretch>
        </p:blipFill>
        <p:spPr>
          <a:xfrm>
            <a:off x="6035522" y="1430510"/>
            <a:ext cx="5746747" cy="5192953"/>
          </a:xfrm>
          <a:prstGeom prst="rect">
            <a:avLst/>
          </a:prstGeom>
        </p:spPr>
      </p:pic>
    </p:spTree>
    <p:extLst>
      <p:ext uri="{BB962C8B-B14F-4D97-AF65-F5344CB8AC3E}">
        <p14:creationId xmlns:p14="http://schemas.microsoft.com/office/powerpoint/2010/main" val="16049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78DD9-E54A-4935-B35B-9F692A889152}"/>
              </a:ext>
            </a:extLst>
          </p:cNvPr>
          <p:cNvPicPr>
            <a:picLocks noChangeAspect="1"/>
          </p:cNvPicPr>
          <p:nvPr/>
        </p:nvPicPr>
        <p:blipFill>
          <a:blip r:embed="rId3"/>
          <a:stretch>
            <a:fillRect/>
          </a:stretch>
        </p:blipFill>
        <p:spPr>
          <a:xfrm>
            <a:off x="2578308" y="752907"/>
            <a:ext cx="8019738" cy="5138227"/>
          </a:xfrm>
          <a:prstGeom prst="rect">
            <a:avLst/>
          </a:prstGeom>
        </p:spPr>
      </p:pic>
    </p:spTree>
    <p:extLst>
      <p:ext uri="{BB962C8B-B14F-4D97-AF65-F5344CB8AC3E}">
        <p14:creationId xmlns:p14="http://schemas.microsoft.com/office/powerpoint/2010/main" val="38490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208" b="10145"/>
          <a:stretch/>
        </p:blipFill>
        <p:spPr bwMode="auto">
          <a:xfrm>
            <a:off x="64765" y="85725"/>
            <a:ext cx="1219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57400" y="38101"/>
            <a:ext cx="9140103"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Ngă</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ngữ</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nghĩa</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67445" y="1660972"/>
            <a:ext cx="1797066" cy="100602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Núc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nác</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10"/>
          <p:cNvSpPr/>
          <p:nvPr/>
        </p:nvSpPr>
        <p:spPr>
          <a:xfrm>
            <a:off x="9322360" y="1551435"/>
            <a:ext cx="2869640" cy="116567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 </a:t>
            </a:r>
            <a:r>
              <a:rPr kumimoji="0" lang="en-US" sz="3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Cản</a:t>
            </a:r>
            <a:endParaRPr kumimoji="0" lang="en-US" sz="3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5620294" y="1562100"/>
            <a:ext cx="1797066" cy="11049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 </a:t>
            </a:r>
            <a:r>
              <a:rPr kumimoji="0" lang="en-US"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Cấm</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a:extLst>
              <a:ext uri="{FF2B5EF4-FFF2-40B4-BE49-F238E27FC236}">
                <a16:creationId xmlns:a16="http://schemas.microsoft.com/office/drawing/2014/main" id="{C0812635-EA3E-49A2-8AE6-8D2DE40ECDCB}"/>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a:extLst>
              <a:ext uri="{FF2B5EF4-FFF2-40B4-BE49-F238E27FC236}">
                <a16:creationId xmlns:a16="http://schemas.microsoft.com/office/drawing/2014/main" id="{B4F5C31A-1602-4858-B05B-92D3530B5518}"/>
              </a:ext>
            </a:extLst>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00" y="4724400"/>
            <a:ext cx="12268199" cy="2133600"/>
          </a:xfrm>
          <a:prstGeom prst="rect">
            <a:avLst/>
          </a:prstGeom>
        </p:spPr>
      </p:pic>
      <p:pic>
        <p:nvPicPr>
          <p:cNvPr id="19" name="Picture 3"/>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p:blipFill>
        <p:spPr bwMode="auto">
          <a:xfrm flipH="1">
            <a:off x="2590800" y="2667000"/>
            <a:ext cx="1687656" cy="1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4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9"/>
                                        </p:tgtEl>
                                        <p:attrNameLst>
                                          <p:attrName>r</p:attrName>
                                        </p:attrNameLst>
                                      </p:cBhvr>
                                    </p:animRot>
                                    <p:animRot by="-240000">
                                      <p:cBhvr>
                                        <p:cTn id="7" dur="600" fill="hold">
                                          <p:stCondLst>
                                            <p:cond delay="600"/>
                                          </p:stCondLst>
                                        </p:cTn>
                                        <p:tgtEl>
                                          <p:spTgt spid="19"/>
                                        </p:tgtEl>
                                        <p:attrNameLst>
                                          <p:attrName>r</p:attrName>
                                        </p:attrNameLst>
                                      </p:cBhvr>
                                    </p:animRot>
                                    <p:animRot by="240000">
                                      <p:cBhvr>
                                        <p:cTn id="8" dur="600" fill="hold">
                                          <p:stCondLst>
                                            <p:cond delay="1200"/>
                                          </p:stCondLst>
                                        </p:cTn>
                                        <p:tgtEl>
                                          <p:spTgt spid="19"/>
                                        </p:tgtEl>
                                        <p:attrNameLst>
                                          <p:attrName>r</p:attrName>
                                        </p:attrNameLst>
                                      </p:cBhvr>
                                    </p:animRot>
                                    <p:animRot by="-240000">
                                      <p:cBhvr>
                                        <p:cTn id="9" dur="600" fill="hold">
                                          <p:stCondLst>
                                            <p:cond delay="1800"/>
                                          </p:stCondLst>
                                        </p:cTn>
                                        <p:tgtEl>
                                          <p:spTgt spid="19"/>
                                        </p:tgtEl>
                                        <p:attrNameLst>
                                          <p:attrName>r</p:attrName>
                                        </p:attrNameLst>
                                      </p:cBhvr>
                                    </p:animRot>
                                    <p:animRot by="120000">
                                      <p:cBhvr>
                                        <p:cTn id="10" dur="600" fill="hold">
                                          <p:stCondLst>
                                            <p:cond delay="2400"/>
                                          </p:stCondLst>
                                        </p:cTn>
                                        <p:tgtEl>
                                          <p:spTgt spid="19"/>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6.25E-7 1.85185E-6 L 0.25 1.85185E-6 " pathEditMode="relative" rAng="0" ptsTypes="AA">
                                      <p:cBhvr>
                                        <p:cTn id="37" dur="2000" fill="hold"/>
                                        <p:tgtEl>
                                          <p:spTgt spid="19"/>
                                        </p:tgtEl>
                                        <p:attrNameLst>
                                          <p:attrName>ppt_x</p:attrName>
                                          <p:attrName>ppt_y</p:attrName>
                                        </p:attrNameLst>
                                      </p:cBhvr>
                                      <p:rCtr x="12500" y="0"/>
                                    </p:animMotion>
                                  </p:childTnLst>
                                </p:cTn>
                              </p:par>
                            </p:childTnLst>
                          </p:cTn>
                        </p:par>
                        <p:par>
                          <p:cTn id="38" fill="hold">
                            <p:stCondLst>
                              <p:cond delay="9027"/>
                            </p:stCondLst>
                            <p:childTnLst>
                              <p:par>
                                <p:cTn id="39" presetID="53" presetClass="exit" presetSubtype="32" fill="hold" nodeType="afterEffect">
                                  <p:stCondLst>
                                    <p:cond delay="0"/>
                                  </p:stCondLst>
                                  <p:childTnLst>
                                    <p:anim calcmode="lin" valueType="num">
                                      <p:cBhvr>
                                        <p:cTn id="40" dur="10"/>
                                        <p:tgtEl>
                                          <p:spTgt spid="19"/>
                                        </p:tgtEl>
                                        <p:attrNameLst>
                                          <p:attrName>ppt_w</p:attrName>
                                        </p:attrNameLst>
                                      </p:cBhvr>
                                      <p:tavLst>
                                        <p:tav tm="0">
                                          <p:val>
                                            <p:strVal val="ppt_w"/>
                                          </p:val>
                                        </p:tav>
                                        <p:tav tm="100000">
                                          <p:val>
                                            <p:fltVal val="0"/>
                                          </p:val>
                                        </p:tav>
                                      </p:tavLst>
                                    </p:anim>
                                    <p:anim calcmode="lin" valueType="num">
                                      <p:cBhvr>
                                        <p:cTn id="41" dur="10"/>
                                        <p:tgtEl>
                                          <p:spTgt spid="19"/>
                                        </p:tgtEl>
                                        <p:attrNameLst>
                                          <p:attrName>ppt_h</p:attrName>
                                        </p:attrNameLst>
                                      </p:cBhvr>
                                      <p:tavLst>
                                        <p:tav tm="0">
                                          <p:val>
                                            <p:strVal val="ppt_h"/>
                                          </p:val>
                                        </p:tav>
                                        <p:tav tm="100000">
                                          <p:val>
                                            <p:fltVal val="0"/>
                                          </p:val>
                                        </p:tav>
                                      </p:tavLst>
                                    </p:anim>
                                    <p:animEffect transition="out" filter="fade">
                                      <p:cBhvr>
                                        <p:cTn id="42" dur="10"/>
                                        <p:tgtEl>
                                          <p:spTgt spid="19"/>
                                        </p:tgtEl>
                                      </p:cBhvr>
                                    </p:animEffect>
                                    <p:set>
                                      <p:cBhvr>
                                        <p:cTn id="43" dur="1" fill="hold">
                                          <p:stCondLst>
                                            <p:cond delay="9"/>
                                          </p:stCondLst>
                                        </p:cTn>
                                        <p:tgtEl>
                                          <p:spTgt spid="19"/>
                                        </p:tgtEl>
                                        <p:attrNameLst>
                                          <p:attrName>style.visibility</p:attrName>
                                        </p:attrNameLst>
                                      </p:cBhvr>
                                      <p:to>
                                        <p:strVal val="hidden"/>
                                      </p:to>
                                    </p:set>
                                  </p:childTnLst>
                                </p:cTn>
                              </p:par>
                            </p:childTnLst>
                          </p:cTn>
                        </p:par>
                        <p:par>
                          <p:cTn id="44" fill="hold">
                            <p:stCondLst>
                              <p:cond delay="9037"/>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030"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100000">
                <p:cTn id="62" fill="hold" display="0">
                  <p:stCondLst>
                    <p:cond delay="indefinite"/>
                  </p:stCondLst>
                  <p:endCondLst>
                    <p:cond evt="onStopAudio" delay="0">
                      <p:tgtEl>
                        <p:sldTgt/>
                      </p:tgtEl>
                    </p:cond>
                  </p:endCondLst>
                </p:cTn>
                <p:tgtEl>
                  <p:spTgt spid="18"/>
                </p:tgtEl>
              </p:cMediaNode>
            </p:audio>
            <p:audio>
              <p:cMediaNode vol="100000">
                <p:cTn id="63"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805648" y="2485191"/>
            <a:ext cx="9751769" cy="1383665"/>
            <a:chOff x="2052684" y="2617912"/>
            <a:chExt cx="5957363"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01804"/>
              <a:ext cx="5952568" cy="654482"/>
            </a:xfrm>
            <a:prstGeom prst="rect">
              <a:avLst/>
            </a:prstGeom>
            <a:noFill/>
          </p:spPr>
          <p:txBody>
            <a:bodyPr wrap="square" lIns="89301" tIns="44651" rIns="89301" bIns="44651"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err="1">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Bài</a:t>
              </a:r>
              <a:r>
                <a:rPr kumimoji="0" lang="en-US" sz="4800" b="1" i="0" u="sng" strike="noStrike" kern="1200" cap="none" spc="0" normalizeH="0" baseline="0" noProof="0" dirty="0">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 24</a:t>
              </a:r>
              <a:r>
                <a:rPr kumimoji="0" lang="en-US" sz="4800" b="1" i="0" u="none" strike="noStrike" kern="1200" cap="none" spc="0" normalizeH="0" baseline="0" noProof="0" dirty="0">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Nặn</a:t>
              </a:r>
              <a:r>
                <a:rPr kumimoji="0" lang="en-US" sz="4800" b="1" i="0" u="none" strike="noStrike" kern="1200" cap="none" spc="0" normalizeH="0" baseline="0" noProof="0" dirty="0">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đồ</a:t>
              </a:r>
              <a:r>
                <a:rPr kumimoji="0" lang="en-US" sz="4800" b="1" i="0" u="none" strike="noStrike" kern="1200" cap="none" spc="0" normalizeH="0" baseline="0" noProof="0" dirty="0">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chơi</a:t>
              </a:r>
              <a:r>
                <a:rPr kumimoji="0" lang="en-US" sz="4800" b="1" i="0" u="none" strike="noStrike" kern="1200" cap="none" spc="0" normalizeH="0" baseline="0" noProof="0" dirty="0">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tiết</a:t>
              </a:r>
              <a:r>
                <a:rPr kumimoji="0" lang="en-US" sz="4800" b="1" i="0" u="none" strike="noStrike" kern="1200" cap="none" spc="0" normalizeH="0" baseline="0" noProof="0" dirty="0">
                  <a:ln>
                    <a:noFill/>
                  </a:ln>
                  <a:solidFill>
                    <a:srgbClr val="00863D"/>
                  </a:solidFill>
                  <a:effectLst/>
                  <a:uLnTx/>
                  <a:uFillTx/>
                  <a:latin typeface="HP001 5 hàng 1 ô ly" panose="020B0603050302020204" pitchFamily="34" charset="0"/>
                  <a:ea typeface="Arial-Rounded" panose="020B0500000000000000" pitchFamily="34" charset="0"/>
                  <a:cs typeface="Arial-Rounded" panose="020B0500000000000000" pitchFamily="34" charset="0"/>
                </a:rPr>
                <a:t> 1)</a:t>
              </a:r>
            </a:p>
          </p:txBody>
        </p:sp>
      </p:gr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46775164-D009-7BC3-AEF2-DE09E4D486BF}"/>
              </a:ext>
            </a:extLst>
          </p:cNvPr>
          <p:cNvSpPr txBox="1"/>
          <p:nvPr/>
        </p:nvSpPr>
        <p:spPr>
          <a:xfrm>
            <a:off x="1101139" y="0"/>
            <a:ext cx="11090861" cy="830997"/>
          </a:xfrm>
          <a:prstGeom prst="rect">
            <a:avLst/>
          </a:prstGeom>
          <a:noFill/>
        </p:spPr>
        <p:txBody>
          <a:bodyPr wrap="square" rtlCol="0">
            <a:spAutoFit/>
          </a:bodyPr>
          <a:lstStyle/>
          <a:p>
            <a:r>
              <a:rPr lang="en-US" sz="4800" dirty="0" err="1">
                <a:latin typeface="HP001 5 hàng 1 ô ly" panose="020B0603050302020204" pitchFamily="34" charset="0"/>
              </a:rPr>
              <a:t>Thứ</a:t>
            </a:r>
            <a:r>
              <a:rPr lang="en-US" sz="4800" dirty="0">
                <a:latin typeface="HP001 5 hàng 1 ô ly" panose="020B0603050302020204" pitchFamily="34" charset="0"/>
              </a:rPr>
              <a:t> Ba </a:t>
            </a:r>
            <a:r>
              <a:rPr lang="en-US" sz="4800" dirty="0" err="1">
                <a:latin typeface="HP001 5 hàng 1 ô ly" panose="020B0603050302020204" pitchFamily="34" charset="0"/>
              </a:rPr>
              <a:t>ngày</a:t>
            </a:r>
            <a:r>
              <a:rPr lang="en-US" sz="4800" dirty="0">
                <a:latin typeface="HP001 5 hàng 1 ô ly" panose="020B0603050302020204" pitchFamily="34" charset="0"/>
              </a:rPr>
              <a:t> 10 </a:t>
            </a:r>
            <a:r>
              <a:rPr lang="en-US" sz="4800" dirty="0" err="1">
                <a:latin typeface="HP001 5 hàng 1 ô ly" panose="020B0603050302020204" pitchFamily="34" charset="0"/>
              </a:rPr>
              <a:t>tháng</a:t>
            </a:r>
            <a:r>
              <a:rPr lang="en-US" sz="4800" dirty="0">
                <a:latin typeface="HP001 5 hàng 1 ô ly" panose="020B0603050302020204" pitchFamily="34" charset="0"/>
              </a:rPr>
              <a:t> 12 </a:t>
            </a:r>
            <a:r>
              <a:rPr lang="en-US" sz="4800" dirty="0" err="1">
                <a:latin typeface="HP001 5 hàng 1 ô ly" panose="020B0603050302020204" pitchFamily="34" charset="0"/>
              </a:rPr>
              <a:t>năm</a:t>
            </a:r>
            <a:r>
              <a:rPr lang="en-US" sz="4800" dirty="0">
                <a:latin typeface="HP001 5 hàng 1 ô ly" panose="020B0603050302020204" pitchFamily="34" charset="0"/>
              </a:rPr>
              <a:t> 2024</a:t>
            </a:r>
          </a:p>
        </p:txBody>
      </p:sp>
      <p:sp>
        <p:nvSpPr>
          <p:cNvPr id="5" name="TextBox 4">
            <a:extLst>
              <a:ext uri="{FF2B5EF4-FFF2-40B4-BE49-F238E27FC236}">
                <a16:creationId xmlns:a16="http://schemas.microsoft.com/office/drawing/2014/main" id="{0CC0684F-3DCD-BC9E-7C34-33EB4373582E}"/>
              </a:ext>
            </a:extLst>
          </p:cNvPr>
          <p:cNvSpPr txBox="1"/>
          <p:nvPr/>
        </p:nvSpPr>
        <p:spPr>
          <a:xfrm>
            <a:off x="3871653" y="989352"/>
            <a:ext cx="8075506" cy="1107996"/>
          </a:xfrm>
          <a:prstGeom prst="rect">
            <a:avLst/>
          </a:prstGeom>
          <a:noFill/>
        </p:spPr>
        <p:txBody>
          <a:bodyPr wrap="square" rtlCol="0">
            <a:spAutoFit/>
          </a:bodyPr>
          <a:lstStyle/>
          <a:p>
            <a:r>
              <a:rPr lang="en-US" sz="6600" u="sng" dirty="0" err="1">
                <a:latin typeface="HP001 5 hàng 1 ô ly" panose="020B0603050302020204" pitchFamily="34" charset="0"/>
              </a:rPr>
              <a:t>Tiếng</a:t>
            </a:r>
            <a:r>
              <a:rPr lang="en-US" sz="6600" u="sng" dirty="0">
                <a:latin typeface="HP001 5 hàng 1 ô ly" panose="020B0603050302020204" pitchFamily="34" charset="0"/>
              </a:rPr>
              <a:t> </a:t>
            </a:r>
            <a:r>
              <a:rPr lang="en-US" sz="6600" u="sng" dirty="0" err="1">
                <a:latin typeface="HP001 5 hàng 1 ô ly" panose="020B0603050302020204" pitchFamily="34" charset="0"/>
              </a:rPr>
              <a:t>Việt</a:t>
            </a:r>
            <a:endParaRPr lang="en-US" sz="6600" u="sng" dirty="0">
              <a:latin typeface="HP001 5 hàng 1 ô ly" panose="020B06030503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sp>
        <p:nvSpPr>
          <p:cNvPr id="5" name="Rectangle 4">
            <a:extLst>
              <a:ext uri="{FF2B5EF4-FFF2-40B4-BE49-F238E27FC236}">
                <a16:creationId xmlns:a16="http://schemas.microsoft.com/office/drawing/2014/main" id="{9085F13C-88B2-4B55-A7E6-F5BD15CE3E9A}"/>
              </a:ext>
            </a:extLst>
          </p:cNvPr>
          <p:cNvSpPr/>
          <p:nvPr/>
        </p:nvSpPr>
        <p:spPr>
          <a:xfrm>
            <a:off x="4465674" y="4890977"/>
            <a:ext cx="5135526" cy="1394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Ô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ăn</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quan</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rồng</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rắn</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lên</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mây</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nhảy</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dây</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cưỡi</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ngựa</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nhong</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nhong</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đuổi</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bắt</a:t>
            </a:r>
            <a:r>
              <a:rPr lang="en-US"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8747489-729E-4F80-8077-9159864A1822}"/>
              </a:ext>
            </a:extLst>
          </p:cNvPr>
          <p:cNvPicPr>
            <a:picLocks noChangeAspect="1"/>
          </p:cNvPicPr>
          <p:nvPr/>
        </p:nvPicPr>
        <p:blipFill>
          <a:blip r:embed="rId4"/>
          <a:stretch>
            <a:fillRect/>
          </a:stretch>
        </p:blipFill>
        <p:spPr>
          <a:xfrm>
            <a:off x="2488019" y="274637"/>
            <a:ext cx="7719237" cy="4467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AE4C-83C9-4CDD-B844-D1E98F1422BE}"/>
              </a:ext>
            </a:extLst>
          </p:cNvPr>
          <p:cNvSpPr txBox="1"/>
          <p:nvPr/>
        </p:nvSpPr>
        <p:spPr>
          <a:xfrm>
            <a:off x="3097530" y="80010"/>
            <a:ext cx="5989320" cy="646331"/>
          </a:xfrm>
          <a:prstGeom prst="rect">
            <a:avLst/>
          </a:prstGeom>
          <a:noFill/>
        </p:spPr>
        <p:txBody>
          <a:bodyPr wrap="square" rtlCol="0">
            <a:spAutoFit/>
          </a:bodyP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Nặn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A1C389F-9E9A-4B0B-AA3A-BE94F5B7DEF0}"/>
              </a:ext>
            </a:extLst>
          </p:cNvPr>
          <p:cNvSpPr txBox="1"/>
          <p:nvPr/>
        </p:nvSpPr>
        <p:spPr>
          <a:xfrm>
            <a:off x="605790" y="653236"/>
            <a:ext cx="3806190" cy="6124754"/>
          </a:xfrm>
          <a:prstGeom prst="rect">
            <a:avLst/>
          </a:prstGeom>
          <a:noFill/>
        </p:spPr>
        <p:txBody>
          <a:bodyPr wrap="square" rtlCol="0">
            <a:spAutoFit/>
          </a:bodyPr>
          <a:lstStyle/>
          <a:p>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Bên thềm gió mát,</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Bé nặn đồ chơi.</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Mèo nằm vẫy đuôi,</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Tròn xoe đôi mắt.</a:t>
            </a:r>
            <a:br>
              <a:rPr lang="vi-VN" sz="2800" dirty="0">
                <a:latin typeface="Arial-Rounded" panose="020B0500000000000000" pitchFamily="34" charset="0"/>
                <a:ea typeface="Arial-Rounded" panose="020B0500000000000000" pitchFamily="34" charset="0"/>
                <a:cs typeface="Arial-Rounded" panose="020B0500000000000000" pitchFamily="34" charset="0"/>
              </a:rPr>
            </a:b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Đây là quả thị,</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Đây là quả na,</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Quả này phần mẹ,</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Quả này phần cha.</a:t>
            </a:r>
            <a:br>
              <a:rPr lang="vi-VN" sz="2800" dirty="0">
                <a:latin typeface="Arial-Rounded" panose="020B0500000000000000" pitchFamily="34" charset="0"/>
                <a:ea typeface="Arial-Rounded" panose="020B0500000000000000" pitchFamily="34" charset="0"/>
                <a:cs typeface="Arial-Rounded" panose="020B0500000000000000" pitchFamily="34" charset="0"/>
              </a:rPr>
            </a:b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Đây chiếc cối nhỏ</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Bé nặn thật tròn,</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Biếu bà đấy nhé,</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Giã trầu thêm ngon.</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5A99B854-BE98-483D-BD88-FA2B845B5908}"/>
              </a:ext>
            </a:extLst>
          </p:cNvPr>
          <p:cNvSpPr txBox="1"/>
          <p:nvPr/>
        </p:nvSpPr>
        <p:spPr>
          <a:xfrm>
            <a:off x="4122420" y="710882"/>
            <a:ext cx="3806190" cy="4401205"/>
          </a:xfrm>
          <a:prstGeom prst="rect">
            <a:avLst/>
          </a:prstGeom>
          <a:noFill/>
        </p:spPr>
        <p:txBody>
          <a:bodyPr wrap="square" rtlCol="0">
            <a:spAutoFit/>
          </a:bodyPr>
          <a:lstStyle/>
          <a:p>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Đây là thằng chuột</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Tặng riêng chú mèo,</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Mèo ta thích chí</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Vểnh râu “meo meo”!</a:t>
            </a:r>
            <a:br>
              <a:rPr lang="vi-VN" sz="2800" dirty="0">
                <a:latin typeface="Arial-Rounded" panose="020B0500000000000000" pitchFamily="34" charset="0"/>
                <a:ea typeface="Arial-Rounded" panose="020B0500000000000000" pitchFamily="34" charset="0"/>
                <a:cs typeface="Arial-Rounded" panose="020B0500000000000000" pitchFamily="34" charset="0"/>
              </a:rPr>
            </a:b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Ngoài hiên đã nắng,</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Bé nặn xong rồi.</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Đừng sờ vào đấy,</a:t>
            </a:r>
            <a:br>
              <a:rPr lang="vi-VN" sz="2800" dirty="0">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rPr>
              <a:t>Bé còn đang phơi.</a:t>
            </a:r>
            <a:endParaRPr lang="en-US" sz="2800" b="0" i="0" dirty="0">
              <a:solidFill>
                <a:srgbClr val="00264D"/>
              </a:solidFill>
              <a:effectLst/>
              <a:latin typeface="Arial-Rounded" panose="020B0500000000000000" pitchFamily="34" charset="0"/>
              <a:ea typeface="Arial-Rounded" panose="020B0500000000000000" pitchFamily="34" charset="0"/>
              <a:cs typeface="Arial-Rounded" panose="020B0500000000000000" pitchFamily="34" charset="0"/>
            </a:endParaRPr>
          </a:p>
          <a:p>
            <a:pPr algn="r"/>
            <a:r>
              <a:rPr lang="en-US" sz="2800" dirty="0">
                <a:solidFill>
                  <a:srgbClr val="00264D"/>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264D"/>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264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64D"/>
                </a:solidFill>
                <a:latin typeface="Arial-Rounded" panose="020B0500000000000000" pitchFamily="34" charset="0"/>
                <a:ea typeface="Arial-Rounded" panose="020B0500000000000000" pitchFamily="34" charset="0"/>
                <a:cs typeface="Arial-Rounded" panose="020B0500000000000000" pitchFamily="34" charset="0"/>
              </a:rPr>
              <a:t>Ngọc</a:t>
            </a:r>
            <a:r>
              <a:rPr lang="en-US" sz="2800" dirty="0">
                <a:solidFill>
                  <a:srgbClr val="00264D"/>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64D"/>
                </a:solidFill>
                <a:latin typeface="Arial-Rounded" panose="020B0500000000000000" pitchFamily="34" charset="0"/>
                <a:ea typeface="Arial-Rounded" panose="020B0500000000000000" pitchFamily="34" charset="0"/>
                <a:cs typeface="Arial-Rounded" panose="020B0500000000000000" pitchFamily="34" charset="0"/>
              </a:rPr>
              <a:t>Ký</a:t>
            </a:r>
            <a:r>
              <a:rPr lang="en-US" sz="2800" dirty="0">
                <a:solidFill>
                  <a:srgbClr val="00264D"/>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8846385-2AAA-413A-9946-10D257EA992D}"/>
              </a:ext>
            </a:extLst>
          </p:cNvPr>
          <p:cNvPicPr>
            <a:picLocks noChangeAspect="1"/>
          </p:cNvPicPr>
          <p:nvPr/>
        </p:nvPicPr>
        <p:blipFill>
          <a:blip r:embed="rId3"/>
          <a:stretch>
            <a:fillRect/>
          </a:stretch>
        </p:blipFill>
        <p:spPr>
          <a:xfrm>
            <a:off x="7780022" y="1357213"/>
            <a:ext cx="3943350" cy="3333750"/>
          </a:xfrm>
          <a:prstGeom prst="rect">
            <a:avLst/>
          </a:prstGeom>
        </p:spPr>
      </p:pic>
      <p:sp>
        <p:nvSpPr>
          <p:cNvPr id="7" name="Cloud 6">
            <a:extLst>
              <a:ext uri="{FF2B5EF4-FFF2-40B4-BE49-F238E27FC236}">
                <a16:creationId xmlns:a16="http://schemas.microsoft.com/office/drawing/2014/main" id="{668F2950-BBB3-4C6F-B692-C68D72670589}"/>
              </a:ext>
            </a:extLst>
          </p:cNvPr>
          <p:cNvSpPr/>
          <p:nvPr/>
        </p:nvSpPr>
        <p:spPr>
          <a:xfrm>
            <a:off x="6195060" y="5394960"/>
            <a:ext cx="3429000"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mẫu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23347" y="1194410"/>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722081"/>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Cối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giã</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trầu</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Đồ</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để</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giã</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trầu</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thường</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làm</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bằng</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đồng</a:t>
              </a:r>
              <a:endPar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5" name="Picture 4"/>
          <p:cNvPicPr>
            <a:picLocks noChangeAspect="1"/>
          </p:cNvPicPr>
          <p:nvPr/>
        </p:nvPicPr>
        <p:blipFill>
          <a:blip r:embed="rId7"/>
          <a:stretch>
            <a:fillRect/>
          </a:stretch>
        </p:blipFill>
        <p:spPr>
          <a:xfrm>
            <a:off x="11285220" y="95250"/>
            <a:ext cx="906780" cy="848360"/>
          </a:xfrm>
          <a:prstGeom prst="rect">
            <a:avLst/>
          </a:prstGeom>
        </p:spPr>
      </p:pic>
      <p:grpSp>
        <p:nvGrpSpPr>
          <p:cNvPr id="21" name="Group 20">
            <a:extLst>
              <a:ext uri="{FF2B5EF4-FFF2-40B4-BE49-F238E27FC236}">
                <a16:creationId xmlns:a16="http://schemas.microsoft.com/office/drawing/2014/main" id="{854AFE8B-D7EC-421E-B935-F822609EFA25}"/>
              </a:ext>
            </a:extLst>
          </p:cNvPr>
          <p:cNvGrpSpPr/>
          <p:nvPr/>
        </p:nvGrpSpPr>
        <p:grpSpPr>
          <a:xfrm>
            <a:off x="3831947" y="3576794"/>
            <a:ext cx="6916420" cy="2098675"/>
            <a:chOff x="172324" y="1157225"/>
            <a:chExt cx="2109019" cy="1406784"/>
          </a:xfrm>
        </p:grpSpPr>
        <p:sp>
          <p:nvSpPr>
            <p:cNvPr id="22" name="Hexagon 21">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B35710A1-5780-4503-BA48-6F1866A9085B}"/>
                </a:ext>
              </a:extLst>
            </p:cNvPr>
            <p:cNvSpPr txBox="1"/>
            <p:nvPr/>
          </p:nvSpPr>
          <p:spPr>
            <a:xfrm>
              <a:off x="288889" y="1370052"/>
              <a:ext cx="1954115" cy="722081"/>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trí</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Tỏ</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ra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bằng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long,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vui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vì</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đúng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ý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muốn</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AE4C-83C9-4CDD-B844-D1E98F1422BE}"/>
              </a:ext>
            </a:extLst>
          </p:cNvPr>
          <p:cNvSpPr txBox="1"/>
          <p:nvPr/>
        </p:nvSpPr>
        <p:spPr>
          <a:xfrm>
            <a:off x="3097530" y="80010"/>
            <a:ext cx="5989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DA1C389F-9E9A-4B0B-AA3A-BE94F5B7DEF0}"/>
              </a:ext>
            </a:extLst>
          </p:cNvPr>
          <p:cNvSpPr txBox="1"/>
          <p:nvPr/>
        </p:nvSpPr>
        <p:spPr>
          <a:xfrm>
            <a:off x="605790" y="653236"/>
            <a:ext cx="380619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Bên thềm gió mát,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đồ chơi.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nằm vẫy đuôi,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Tròn xoe đôi mắt.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thị,</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quả na,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mẹ,</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này phần cha.</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chiếc cối nhỏ</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thật tròn,</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Biếu bà đấy nhé,</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Giã trầu thêm ngon.</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5A99B854-BE98-483D-BD88-FA2B845B5908}"/>
              </a:ext>
            </a:extLst>
          </p:cNvPr>
          <p:cNvSpPr txBox="1"/>
          <p:nvPr/>
        </p:nvSpPr>
        <p:spPr>
          <a:xfrm>
            <a:off x="4122420" y="710882"/>
            <a:ext cx="380619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Đây là thằng chuột</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 riêng chú mèo,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Mèo ta thích chí</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Vểnh râu “meo meo”!</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Ngoài hiên đã nắng,</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nặn xong rồi.</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 sờ vào đấy,</a:t>
            </a:r>
            <a:b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Bé còn đang phơi.</a:t>
            </a:r>
            <a:endPar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2800" b="0" i="0" u="none" strike="noStrike" kern="1200" cap="none" spc="0" normalizeH="0" baseline="0" noProof="0" dirty="0">
                <a:ln>
                  <a:noFill/>
                </a:ln>
                <a:solidFill>
                  <a:srgbClr val="00264D"/>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8846385-2AAA-413A-9946-10D257EA992D}"/>
              </a:ext>
            </a:extLst>
          </p:cNvPr>
          <p:cNvPicPr>
            <a:picLocks noChangeAspect="1"/>
          </p:cNvPicPr>
          <p:nvPr/>
        </p:nvPicPr>
        <p:blipFill>
          <a:blip r:embed="rId3"/>
          <a:stretch>
            <a:fillRect/>
          </a:stretch>
        </p:blipFill>
        <p:spPr>
          <a:xfrm>
            <a:off x="7780022" y="1357213"/>
            <a:ext cx="3943350" cy="3333750"/>
          </a:xfrm>
          <a:prstGeom prst="rect">
            <a:avLst/>
          </a:prstGeom>
        </p:spPr>
      </p:pic>
      <p:sp>
        <p:nvSpPr>
          <p:cNvPr id="7" name="Cloud 6">
            <a:extLst>
              <a:ext uri="{FF2B5EF4-FFF2-40B4-BE49-F238E27FC236}">
                <a16:creationId xmlns:a16="http://schemas.microsoft.com/office/drawing/2014/main" id="{668F2950-BBB3-4C6F-B692-C68D72670589}"/>
              </a:ext>
            </a:extLst>
          </p:cNvPr>
          <p:cNvSpPr/>
          <p:nvPr/>
        </p:nvSpPr>
        <p:spPr>
          <a:xfrm>
            <a:off x="6195060" y="5169734"/>
            <a:ext cx="4263390" cy="1387832"/>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4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3">
            <a:extLst>
              <a:ext uri="{FF2B5EF4-FFF2-40B4-BE49-F238E27FC236}">
                <a16:creationId xmlns:a16="http://schemas.microsoft.com/office/drawing/2014/main" id="{78F1B836-4587-48AB-B766-7364FBC949F3}"/>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755" y="422911"/>
            <a:ext cx="527050" cy="18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16B915FE-4723-4524-855B-42C3B352B883}"/>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048" y="2516326"/>
            <a:ext cx="527050" cy="18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2D356575-1788-4709-8997-513325DFC28B}"/>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265" y="4717335"/>
            <a:ext cx="527050" cy="18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86A4EBEA-A915-4E89-AC42-97C95A9D5E26}"/>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8895" y="422911"/>
            <a:ext cx="527050" cy="18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9A9B2491-BFF2-473E-87F2-1EB56D55DB34}"/>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5078" y="2668905"/>
            <a:ext cx="527050" cy="18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8710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1797</Words>
  <Application>Microsoft Office PowerPoint</Application>
  <PresentationFormat>Widescreen</PresentationFormat>
  <Paragraphs>138</Paragraphs>
  <Slides>38</Slides>
  <Notes>9</Notes>
  <HiddenSlides>0</HiddenSlides>
  <MMClips>15</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38</vt:i4>
      </vt:variant>
    </vt:vector>
  </HeadingPairs>
  <TitlesOfParts>
    <vt:vector size="53" baseType="lpstr">
      <vt:lpstr>Arial</vt:lpstr>
      <vt:lpstr>Arial-Rounded</vt:lpstr>
      <vt:lpstr>Calibri</vt:lpstr>
      <vt:lpstr>Calibri Light</vt:lpstr>
      <vt:lpstr>HP001 4 hang 1 ô ly</vt:lpstr>
      <vt:lpstr>HP001 5 hàng 1 ô ly</vt:lpstr>
      <vt:lpstr>Times New Roman</vt:lpstr>
      <vt:lpstr>Verdana</vt:lpstr>
      <vt:lpstr>3_Office Theme</vt:lpstr>
      <vt:lpstr>4_Office Theme</vt:lpstr>
      <vt:lpstr>5_Office Theme</vt:lpstr>
      <vt:lpstr>6_Office Theme</vt:lpstr>
      <vt:lpstr>7_Office Theme</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Tìm thêm từ ngữ chỉ cảm xúc vui mừng?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17</cp:revision>
  <dcterms:created xsi:type="dcterms:W3CDTF">2021-05-27T02:02:39Z</dcterms:created>
  <dcterms:modified xsi:type="dcterms:W3CDTF">2024-12-11T15:04:20Z</dcterms:modified>
</cp:coreProperties>
</file>