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 id="2147483731" r:id="rId4"/>
  </p:sldMasterIdLst>
  <p:notesMasterIdLst>
    <p:notesMasterId r:id="rId21"/>
  </p:notesMasterIdLst>
  <p:sldIdLst>
    <p:sldId id="293" r:id="rId5"/>
    <p:sldId id="294" r:id="rId6"/>
    <p:sldId id="259" r:id="rId7"/>
    <p:sldId id="272" r:id="rId8"/>
    <p:sldId id="275" r:id="rId9"/>
    <p:sldId id="276" r:id="rId10"/>
    <p:sldId id="283" r:id="rId11"/>
    <p:sldId id="260" r:id="rId12"/>
    <p:sldId id="286" r:id="rId13"/>
    <p:sldId id="287" r:id="rId14"/>
    <p:sldId id="288" r:id="rId15"/>
    <p:sldId id="289" r:id="rId16"/>
    <p:sldId id="290" r:id="rId17"/>
    <p:sldId id="268" r:id="rId18"/>
    <p:sldId id="269"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6" autoAdjust="0"/>
    <p:restoredTop sz="94660"/>
  </p:normalViewPr>
  <p:slideViewPr>
    <p:cSldViewPr snapToGrid="0">
      <p:cViewPr varScale="1">
        <p:scale>
          <a:sx n="71" d="100"/>
          <a:sy n="71" d="100"/>
        </p:scale>
        <p:origin x="9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64558-DCD0-42AE-9B17-BBCF5AC51165}"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28F4E-BB1E-45D5-853F-C3310B93FDE4}" type="slidenum">
              <a:rPr lang="en-US" smtClean="0"/>
              <a:t>‹#›</a:t>
            </a:fld>
            <a:endParaRPr lang="en-US"/>
          </a:p>
        </p:txBody>
      </p:sp>
    </p:spTree>
    <p:extLst>
      <p:ext uri="{BB962C8B-B14F-4D97-AF65-F5344CB8AC3E}">
        <p14:creationId xmlns:p14="http://schemas.microsoft.com/office/powerpoint/2010/main" val="210398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6543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837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296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951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521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40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0436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992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3797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9713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163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952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917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4232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9413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721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100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8580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600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052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1715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4445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9901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951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4199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2145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570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5047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9452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8064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33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8750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1500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9350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714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0908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9621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056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4697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0285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45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8523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6123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EC962-EBA5-4BF6-B37E-155DD0C7E86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9845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970F0-CDCE-4ACE-83BF-8743400D6A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7473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2FEB7-1882-459B-9DEF-E56FFDAB61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440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2325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225E274-49C6-4CCD-BF2E-E7F15C8CE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pic>
        <p:nvPicPr>
          <p:cNvPr id="4" name="Picture 3">
            <a:extLst>
              <a:ext uri="{FF2B5EF4-FFF2-40B4-BE49-F238E27FC236}">
                <a16:creationId xmlns:a16="http://schemas.microsoft.com/office/drawing/2014/main" id="{36D029DA-C495-43A1-9212-FBE48082B4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609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1F6EEC-7A9D-4F42-99DB-00F52C5C28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0737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67AA60-5697-46B6-B42B-40AD6ABAC3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4225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3500C0-740A-4B13-BDF1-9080A025BC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spTree>
    <p:extLst>
      <p:ext uri="{BB962C8B-B14F-4D97-AF65-F5344CB8AC3E}">
        <p14:creationId xmlns:p14="http://schemas.microsoft.com/office/powerpoint/2010/main" val="10923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AC6092-3E20-4FA1-AA1E-5701DB6614B3}"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890735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A158E1-8962-47DA-BBE4-8A56CCC5D7CD}"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326734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48B235-80CA-4C7E-8D13-B17AEDD4FCEE}"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180278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2FC97C-E543-4517-83A1-42DACC8C93CA}"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050035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ADF33C-579B-4F94-9AF7-D4C16D71D5C6}"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2437678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FCAA02-91A4-4623-89F0-E1D53000C782}"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03665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9169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AA6853-0D37-4CD7-8130-EA6B1B1E7337}"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2261427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CE6B72-F565-4587-99D4-46561373ACFF}"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965093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9A3681-7C01-43AA-B98E-4DD006CF6801}"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648666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EFF15F-301D-4706-88CD-696A1D1F6F9A}"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439847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1394A2-2618-41B3-A63D-F83B84FF64FC}"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233870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56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169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B197-84B0-484E-9C0F-88358ECCB797}"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608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jpe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hyperlink" Target="https://www.facebook.com/teamKTUTS" TargetMode="External"/><Relationship Id="rId5" Type="http://schemas.openxmlformats.org/officeDocument/2006/relationships/slideLayout" Target="../slideLayouts/slideLayout51.xml"/><Relationship Id="rId10" Type="http://schemas.openxmlformats.org/officeDocument/2006/relationships/image" Target="../media/image3.png"/><Relationship Id="rId4" Type="http://schemas.openxmlformats.org/officeDocument/2006/relationships/slideLayout" Target="../slideLayouts/slideLayout50.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94384947-2470-9915-90E5-31E0B41E6A1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924050" y="376989"/>
            <a:ext cx="1606215" cy="1606215"/>
          </a:xfrm>
          <a:prstGeom prst="rect">
            <a:avLst/>
          </a:prstGeom>
        </p:spPr>
      </p:pic>
    </p:spTree>
    <p:extLst>
      <p:ext uri="{BB962C8B-B14F-4D97-AF65-F5344CB8AC3E}">
        <p14:creationId xmlns:p14="http://schemas.microsoft.com/office/powerpoint/2010/main" val="370814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94384947-2470-9915-90E5-31E0B41E6A1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924050" y="376989"/>
            <a:ext cx="1606215" cy="1606215"/>
          </a:xfrm>
          <a:prstGeom prst="rect">
            <a:avLst/>
          </a:prstGeom>
        </p:spPr>
      </p:pic>
    </p:spTree>
    <p:extLst>
      <p:ext uri="{BB962C8B-B14F-4D97-AF65-F5344CB8AC3E}">
        <p14:creationId xmlns:p14="http://schemas.microsoft.com/office/powerpoint/2010/main" val="18240522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EF8CABAF-2F2F-41DF-8087-B7C1839DAB3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598"/>
          <a:stretch/>
        </p:blipFill>
        <p:spPr>
          <a:xfrm>
            <a:off x="-47297" y="0"/>
            <a:ext cx="12239297" cy="68580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2B95F07-B588-4FCE-AC5E-9443BD3357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17E24EA-DBF9-4131-92CB-519BC17465A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B8249392-26A9-4E06-AD2F-CF10750DCFA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FCBBCD1-906F-4115-B199-B7A593DF35A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2" name="TextBox 11">
            <a:extLst>
              <a:ext uri="{FF2B5EF4-FFF2-40B4-BE49-F238E27FC236}">
                <a16:creationId xmlns:a16="http://schemas.microsoft.com/office/drawing/2014/main" id="{B54E8681-40DD-42C3-8CF9-627818F69052}"/>
              </a:ext>
            </a:extLst>
          </p:cNvPr>
          <p:cNvSpPr txBox="1"/>
          <p:nvPr userDrawn="1"/>
        </p:nvSpPr>
        <p:spPr>
          <a:xfrm>
            <a:off x="2860142" y="9754394"/>
            <a:ext cx="93112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KTUTS.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SĐT: 0922 645 654</a:t>
            </a:r>
          </a:p>
        </p:txBody>
      </p:sp>
      <p:pic>
        <p:nvPicPr>
          <p:cNvPr id="13" name="Picture 12" descr="A picture containing diagram&#10;&#10;Description automatically generated">
            <a:extLst>
              <a:ext uri="{FF2B5EF4-FFF2-40B4-BE49-F238E27FC236}">
                <a16:creationId xmlns:a16="http://schemas.microsoft.com/office/drawing/2014/main" id="{2E90DDF0-5086-41E6-A35D-A5E2467D595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9228964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AE3251-49DF-4D1A-A1AA-646B80422FEC}" type="slidenum">
              <a:rPr kumimoji="0" lang="en-US" altLang="en-US" sz="1200" b="0" i="0" u="none" strike="noStrike" kern="1200" cap="none" spc="0" normalizeH="0" baseline="0" noProof="0"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408194033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0.xml"/><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35" y="1583140"/>
            <a:ext cx="12416510" cy="5738141"/>
          </a:xfrm>
          <a:prstGeom prst="rect">
            <a:avLst/>
          </a:prstGeom>
        </p:spPr>
      </p:pic>
      <p:pic>
        <p:nvPicPr>
          <p:cNvPr id="3" name="Picture 2">
            <a:extLst>
              <a:ext uri="{FF2B5EF4-FFF2-40B4-BE49-F238E27FC236}">
                <a16:creationId xmlns:a16="http://schemas.microsoft.com/office/drawing/2014/main" id="{21051D23-F93E-A54A-1BD3-BCB0B8AC7C68}"/>
              </a:ext>
            </a:extLst>
          </p:cNvPr>
          <p:cNvPicPr>
            <a:picLocks noChangeAspect="1"/>
          </p:cNvPicPr>
          <p:nvPr/>
        </p:nvPicPr>
        <p:blipFill>
          <a:blip r:embed="rId3"/>
          <a:stretch>
            <a:fillRect/>
          </a:stretch>
        </p:blipFill>
        <p:spPr>
          <a:xfrm>
            <a:off x="4471046" y="607695"/>
            <a:ext cx="2725148" cy="975445"/>
          </a:xfrm>
          <a:prstGeom prst="rect">
            <a:avLst/>
          </a:prstGeom>
        </p:spPr>
      </p:pic>
      <p:sp>
        <p:nvSpPr>
          <p:cNvPr id="4" name="TextBox 3"/>
          <p:cNvSpPr txBox="1"/>
          <p:nvPr/>
        </p:nvSpPr>
        <p:spPr>
          <a:xfrm>
            <a:off x="464024" y="1344706"/>
            <a:ext cx="10686197" cy="1785104"/>
          </a:xfrm>
          <a:prstGeom prst="rect">
            <a:avLst/>
          </a:prstGeom>
          <a:noFill/>
        </p:spPr>
        <p:txBody>
          <a:bodyPr wrap="square" rtlCol="0">
            <a:spAutoFit/>
          </a:bodyPr>
          <a:lstStyle/>
          <a:p>
            <a:r>
              <a:rPr lang="en-US" sz="5500" b="1" dirty="0" smtClean="0">
                <a:latin typeface="Times New Roman" panose="02020603050405020304" pitchFamily="18" charset="0"/>
                <a:cs typeface="Times New Roman" panose="02020603050405020304" pitchFamily="18" charset="0"/>
              </a:rPr>
              <a:t>Bài 40. Chia cho số có hai chữ số</a:t>
            </a:r>
          </a:p>
          <a:p>
            <a:pPr algn="ctr"/>
            <a:r>
              <a:rPr lang="en-US" sz="5500" b="1" dirty="0" smtClean="0">
                <a:latin typeface="Times New Roman" panose="02020603050405020304" pitchFamily="18" charset="0"/>
                <a:cs typeface="Times New Roman" panose="02020603050405020304" pitchFamily="18" charset="0"/>
              </a:rPr>
              <a:t>Tiết 1</a:t>
            </a:r>
            <a:endParaRPr lang="en-US" sz="5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06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5582" y="975616"/>
            <a:ext cx="6387153" cy="1107996"/>
          </a:xfrm>
          <a:prstGeom prst="rect">
            <a:avLst/>
          </a:prstGeom>
          <a:noFill/>
        </p:spPr>
        <p:txBody>
          <a:bodyPr wrap="square" rtlCol="0">
            <a:spAutoFit/>
          </a:bodyPr>
          <a:lstStyle/>
          <a:p>
            <a:pPr algn="ctr"/>
            <a:r>
              <a:rPr lang="en-US" sz="6600" b="1" dirty="0" smtClean="0">
                <a:solidFill>
                  <a:srgbClr val="FF0000"/>
                </a:solidFill>
                <a:latin typeface="Times New Roman" panose="02020603050405020304" pitchFamily="18" charset="0"/>
                <a:cs typeface="Times New Roman" panose="02020603050405020304" pitchFamily="18" charset="0"/>
              </a:rPr>
              <a:t>76 : 19 = ?</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3" name="Oval Callout 2"/>
          <p:cNvSpPr/>
          <p:nvPr/>
        </p:nvSpPr>
        <p:spPr>
          <a:xfrm>
            <a:off x="3323629" y="2540813"/>
            <a:ext cx="4531057" cy="2322311"/>
          </a:xfrm>
          <a:prstGeom prst="wedgeEllipseCallout">
            <a:avLst>
              <a:gd name="adj1" fmla="val -98319"/>
              <a:gd name="adj2" fmla="val 739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52681" y="3433451"/>
            <a:ext cx="6005015" cy="984885"/>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76 gấp mấy lần 19?</a:t>
            </a:r>
          </a:p>
          <a:p>
            <a:endParaRPr lang="en-US" dirty="0"/>
          </a:p>
        </p:txBody>
      </p:sp>
      <p:pic>
        <p:nvPicPr>
          <p:cNvPr id="5" name="Picture 4">
            <a:extLst>
              <a:ext uri="{FF2B5EF4-FFF2-40B4-BE49-F238E27FC236}">
                <a16:creationId xmlns:a16="http://schemas.microsoft.com/office/drawing/2014/main" id="{2DCA0FD6-1EF4-9DEB-B41E-EB57108DEF47}"/>
              </a:ext>
            </a:extLst>
          </p:cNvPr>
          <p:cNvPicPr>
            <a:picLocks noChangeAspect="1"/>
          </p:cNvPicPr>
          <p:nvPr/>
        </p:nvPicPr>
        <p:blipFill>
          <a:blip r:embed="rId2"/>
          <a:stretch>
            <a:fillRect/>
          </a:stretch>
        </p:blipFill>
        <p:spPr>
          <a:xfrm>
            <a:off x="136477" y="4033471"/>
            <a:ext cx="1897134" cy="2824529"/>
          </a:xfrm>
          <a:prstGeom prst="rect">
            <a:avLst/>
          </a:prstGeom>
        </p:spPr>
      </p:pic>
    </p:spTree>
    <p:extLst>
      <p:ext uri="{BB962C8B-B14F-4D97-AF65-F5344CB8AC3E}">
        <p14:creationId xmlns:p14="http://schemas.microsoft.com/office/powerpoint/2010/main" val="80017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481340" y="203813"/>
            <a:ext cx="4531057" cy="2322311"/>
          </a:xfrm>
          <a:prstGeom prst="wedgeEllipseCallout">
            <a:avLst>
              <a:gd name="adj1" fmla="val -22641"/>
              <a:gd name="adj2" fmla="val 1422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6036" y="1018159"/>
            <a:ext cx="6005015" cy="984885"/>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76 gấp mấy lần 19?</a:t>
            </a:r>
          </a:p>
          <a:p>
            <a:endParaRPr lang="en-US" dirty="0"/>
          </a:p>
        </p:txBody>
      </p:sp>
      <p:sp>
        <p:nvSpPr>
          <p:cNvPr id="4" name="Oval Callout 3"/>
          <p:cNvSpPr/>
          <p:nvPr/>
        </p:nvSpPr>
        <p:spPr>
          <a:xfrm>
            <a:off x="5012397" y="1522706"/>
            <a:ext cx="5568287" cy="3603009"/>
          </a:xfrm>
          <a:prstGeom prst="wedgeEllipseCallout">
            <a:avLst>
              <a:gd name="adj1" fmla="val 46637"/>
              <a:gd name="adj2" fmla="val 5555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31808" y="2170048"/>
            <a:ext cx="6005015" cy="2308324"/>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Làm tròn 76 được 80</a:t>
            </a:r>
          </a:p>
          <a:p>
            <a:r>
              <a:rPr lang="en-US" sz="3600" b="1" dirty="0">
                <a:latin typeface="Times New Roman" panose="02020603050405020304" pitchFamily="18" charset="0"/>
                <a:cs typeface="Times New Roman" panose="02020603050405020304" pitchFamily="18" charset="0"/>
              </a:rPr>
              <a:t>l</a:t>
            </a:r>
            <a:r>
              <a:rPr lang="en-US" sz="3600" b="1" dirty="0" smtClean="0">
                <a:latin typeface="Times New Roman" panose="02020603050405020304" pitchFamily="18" charset="0"/>
                <a:cs typeface="Times New Roman" panose="02020603050405020304" pitchFamily="18" charset="0"/>
              </a:rPr>
              <a:t>àm tròn 19 được 20</a:t>
            </a:r>
          </a:p>
          <a:p>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Có 80 : 20 = 4</a:t>
            </a:r>
          </a:p>
          <a:p>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Ta dự đoán thương là 4</a:t>
            </a:r>
            <a:endParaRPr lang="en-US" sz="3600" dirty="0"/>
          </a:p>
        </p:txBody>
      </p:sp>
      <p:pic>
        <p:nvPicPr>
          <p:cNvPr id="6" name="Picture 5">
            <a:extLst>
              <a:ext uri="{FF2B5EF4-FFF2-40B4-BE49-F238E27FC236}">
                <a16:creationId xmlns:a16="http://schemas.microsoft.com/office/drawing/2014/main" id="{2DCA0FD6-1EF4-9DEB-B41E-EB57108DEF47}"/>
              </a:ext>
            </a:extLst>
          </p:cNvPr>
          <p:cNvPicPr>
            <a:picLocks noChangeAspect="1"/>
          </p:cNvPicPr>
          <p:nvPr/>
        </p:nvPicPr>
        <p:blipFill>
          <a:blip r:embed="rId2"/>
          <a:stretch>
            <a:fillRect/>
          </a:stretch>
        </p:blipFill>
        <p:spPr>
          <a:xfrm>
            <a:off x="136477" y="4033471"/>
            <a:ext cx="1897134" cy="2824529"/>
          </a:xfrm>
          <a:prstGeom prst="rect">
            <a:avLst/>
          </a:prstGeom>
        </p:spPr>
      </p:pic>
      <p:pic>
        <p:nvPicPr>
          <p:cNvPr id="7" name="Picture 6">
            <a:extLst>
              <a:ext uri="{FF2B5EF4-FFF2-40B4-BE49-F238E27FC236}">
                <a16:creationId xmlns:a16="http://schemas.microsoft.com/office/drawing/2014/main" id="{CCF1E0FD-8D52-8B3E-A707-6122E9A58D15}"/>
              </a:ext>
            </a:extLst>
          </p:cNvPr>
          <p:cNvPicPr>
            <a:picLocks noChangeAspect="1"/>
          </p:cNvPicPr>
          <p:nvPr/>
        </p:nvPicPr>
        <p:blipFill>
          <a:blip r:embed="rId3"/>
          <a:stretch>
            <a:fillRect/>
          </a:stretch>
        </p:blipFill>
        <p:spPr>
          <a:xfrm>
            <a:off x="10077131" y="4073156"/>
            <a:ext cx="2114869" cy="2784844"/>
          </a:xfrm>
          <a:prstGeom prst="rect">
            <a:avLst/>
          </a:prstGeom>
        </p:spPr>
      </p:pic>
    </p:spTree>
    <p:extLst>
      <p:ext uri="{BB962C8B-B14F-4D97-AF65-F5344CB8AC3E}">
        <p14:creationId xmlns:p14="http://schemas.microsoft.com/office/powerpoint/2010/main" val="1459422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17"/>
            <a:ext cx="12214277" cy="7261412"/>
          </a:xfrm>
          <a:prstGeom prst="rect">
            <a:avLst/>
          </a:prstGeom>
        </p:spPr>
      </p:pic>
      <p:sp>
        <p:nvSpPr>
          <p:cNvPr id="3" name="TextBox 2"/>
          <p:cNvSpPr txBox="1"/>
          <p:nvPr/>
        </p:nvSpPr>
        <p:spPr>
          <a:xfrm>
            <a:off x="1461448" y="169865"/>
            <a:ext cx="6005015" cy="984885"/>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Đặt tính rồi tính:</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17"/>
            <a:ext cx="12214277" cy="7261412"/>
          </a:xfrm>
          <a:prstGeom prst="rect">
            <a:avLst/>
          </a:prstGeom>
        </p:spPr>
      </p:pic>
      <p:sp>
        <p:nvSpPr>
          <p:cNvPr id="5" name="TextBox 4"/>
          <p:cNvSpPr txBox="1"/>
          <p:nvPr/>
        </p:nvSpPr>
        <p:spPr>
          <a:xfrm>
            <a:off x="1461448" y="169865"/>
            <a:ext cx="6005015" cy="984885"/>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Đặt tính rồi tính:</a:t>
            </a:r>
          </a:p>
          <a:p>
            <a:endParaRPr lang="en-US" dirty="0"/>
          </a:p>
        </p:txBody>
      </p:sp>
      <p:cxnSp>
        <p:nvCxnSpPr>
          <p:cNvPr id="6" name="Straight Connector 5"/>
          <p:cNvCxnSpPr/>
          <p:nvPr/>
        </p:nvCxnSpPr>
        <p:spPr>
          <a:xfrm>
            <a:off x="2715904" y="2558039"/>
            <a:ext cx="13648" cy="1822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29552" y="3152633"/>
            <a:ext cx="1241947" cy="2273"/>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08328" y="2433770"/>
            <a:ext cx="867771"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76</a:t>
            </a:r>
            <a:endParaRPr lang="en-US" sz="4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29050" y="3154424"/>
            <a:ext cx="477673"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6</a:t>
            </a:r>
            <a:endParaRPr lang="en-US" sz="4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743201" y="2420882"/>
            <a:ext cx="893928"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19</a:t>
            </a:r>
            <a:endParaRPr lang="en-US" sz="4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769357" y="3157102"/>
            <a:ext cx="456065"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4</a:t>
            </a:r>
            <a:endParaRPr lang="en-US" sz="4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122228" y="3873769"/>
            <a:ext cx="484496"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0</a:t>
            </a:r>
          </a:p>
        </p:txBody>
      </p:sp>
      <p:sp>
        <p:nvSpPr>
          <p:cNvPr id="13" name="TextBox 12"/>
          <p:cNvSpPr txBox="1"/>
          <p:nvPr/>
        </p:nvSpPr>
        <p:spPr>
          <a:xfrm>
            <a:off x="5404512" y="2480621"/>
            <a:ext cx="6472449" cy="677108"/>
          </a:xfrm>
          <a:prstGeom prst="rect">
            <a:avLst/>
          </a:prstGeom>
          <a:no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76 chia 19 được 4, viết 4</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404512" y="3147648"/>
            <a:ext cx="6537279" cy="677108"/>
          </a:xfrm>
          <a:prstGeom prst="rect">
            <a:avLst/>
          </a:prstGeom>
          <a:no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4 nhân 9 bằng 36 viết 6, nhớ 3</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404512" y="3835160"/>
            <a:ext cx="6318915" cy="1261884"/>
          </a:xfrm>
          <a:prstGeom prst="rect">
            <a:avLst/>
          </a:prstGeom>
          <a:no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4 nhân 1 bằng 4, thêm 3 bằng 7, viết 7</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59104" y="5039208"/>
            <a:ext cx="5841241" cy="677108"/>
          </a:xfrm>
          <a:prstGeom prst="rect">
            <a:avLst/>
          </a:prstGeom>
          <a:no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76 trừ 76 bằng 0, viết 0</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836761" y="3153769"/>
            <a:ext cx="481085"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7</a:t>
            </a:r>
            <a:endParaRPr lang="en-US" sz="4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105470" y="4989931"/>
            <a:ext cx="3358486"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Vậy</a:t>
            </a:r>
            <a:r>
              <a:rPr lang="en-US" sz="3600"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76: 19 = 4 </a:t>
            </a:r>
            <a:endParaRPr lang="en-US" sz="3600" b="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V="1">
            <a:off x="2239671" y="1993313"/>
            <a:ext cx="13447" cy="5647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1848133" y="1416693"/>
            <a:ext cx="867771" cy="769441"/>
          </a:xfrm>
          <a:prstGeom prst="rect">
            <a:avLst/>
          </a:prstGeom>
          <a:noFill/>
        </p:spPr>
        <p:txBody>
          <a:bodyPr wrap="square" rtlCol="0">
            <a:spAutoFit/>
          </a:bodyPr>
          <a:lstStyle/>
          <a:p>
            <a:r>
              <a:rPr lang="en-US" sz="4400" b="1" dirty="0" smtClean="0">
                <a:solidFill>
                  <a:srgbClr val="2005EB"/>
                </a:solidFill>
                <a:latin typeface="Times New Roman" panose="02020603050405020304" pitchFamily="18" charset="0"/>
                <a:cs typeface="Times New Roman" panose="02020603050405020304" pitchFamily="18" charset="0"/>
              </a:rPr>
              <a:t>80</a:t>
            </a:r>
            <a:endParaRPr lang="en-US" sz="4400" b="1" dirty="0">
              <a:solidFill>
                <a:srgbClr val="2005EB"/>
              </a:solidFill>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flipV="1">
            <a:off x="3160660" y="1998093"/>
            <a:ext cx="13447" cy="5647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2784713" y="1414753"/>
            <a:ext cx="893928" cy="769441"/>
          </a:xfrm>
          <a:prstGeom prst="rect">
            <a:avLst/>
          </a:prstGeom>
          <a:noFill/>
        </p:spPr>
        <p:txBody>
          <a:bodyPr wrap="square" rtlCol="0">
            <a:spAutoFit/>
          </a:bodyPr>
          <a:lstStyle/>
          <a:p>
            <a:r>
              <a:rPr lang="en-US" sz="4400" b="1" dirty="0" smtClean="0">
                <a:solidFill>
                  <a:srgbClr val="2005EB"/>
                </a:solidFill>
                <a:latin typeface="Times New Roman" panose="02020603050405020304" pitchFamily="18" charset="0"/>
                <a:cs typeface="Times New Roman" panose="02020603050405020304" pitchFamily="18" charset="0"/>
              </a:rPr>
              <a:t>20</a:t>
            </a:r>
            <a:endParaRPr lang="en-US" sz="4400" b="1" dirty="0">
              <a:solidFill>
                <a:srgbClr val="2005EB"/>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flipV="1">
            <a:off x="1808328" y="3854438"/>
            <a:ext cx="796688" cy="126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65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par>
                                <p:cTn id="82" presetID="16" presetClass="entr" presetSubtype="21"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barn(inVertical)">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circle(in)">
                                      <p:cBhvr>
                                        <p:cTn id="9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10" grpId="0"/>
      <p:bldP spid="11" grpId="0"/>
      <p:bldP spid="12" grpId="0"/>
      <p:bldP spid="13" grpId="0"/>
      <p:bldP spid="14" grpId="0"/>
      <p:bldP spid="15" grpId="0"/>
      <p:bldP spid="16" grpId="0"/>
      <p:bldP spid="17" grpId="0"/>
      <p:bldP spid="18"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41271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638" y="0"/>
            <a:ext cx="15926144" cy="6858000"/>
          </a:xfrm>
          <a:prstGeom prst="rect">
            <a:avLst/>
          </a:prstGeom>
        </p:spPr>
      </p:pic>
      <p:sp>
        <p:nvSpPr>
          <p:cNvPr id="3" name="TextBox 2"/>
          <p:cNvSpPr txBox="1"/>
          <p:nvPr/>
        </p:nvSpPr>
        <p:spPr>
          <a:xfrm>
            <a:off x="764275" y="791570"/>
            <a:ext cx="4681180" cy="646331"/>
          </a:xfrm>
          <a:prstGeom prst="rect">
            <a:avLst/>
          </a:prstGeom>
          <a:noFill/>
        </p:spPr>
        <p:txBody>
          <a:bodyPr wrap="square" rtlCol="0">
            <a:spAutoFit/>
          </a:bodyPr>
          <a:lstStyle/>
          <a:p>
            <a:r>
              <a:rPr lang="en-US" sz="3600" b="1" u="sng" dirty="0" smtClean="0">
                <a:latin typeface="Times New Roman" panose="02020603050405020304" pitchFamily="18" charset="0"/>
                <a:cs typeface="Times New Roman" panose="02020603050405020304" pitchFamily="18" charset="0"/>
              </a:rPr>
              <a:t>Bài 1</a:t>
            </a:r>
            <a:r>
              <a:rPr lang="en-US" sz="3600" b="1" dirty="0" smtClean="0">
                <a:latin typeface="Times New Roman" panose="02020603050405020304" pitchFamily="18" charset="0"/>
                <a:cs typeface="Times New Roman" panose="02020603050405020304" pitchFamily="18" charset="0"/>
              </a:rPr>
              <a:t>: Tính</a:t>
            </a:r>
            <a:endParaRPr lang="en-US"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82890" y="1760561"/>
            <a:ext cx="1599062"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93   31                      </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870277" y="1741690"/>
            <a:ext cx="1824251"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83  40                      </a:t>
            </a:r>
            <a:endParaRPr lang="en-US"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05603" y="1760561"/>
            <a:ext cx="196072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63   28</a:t>
            </a:r>
            <a:endParaRPr lang="en-US"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419229" y="1759380"/>
            <a:ext cx="1853821"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89  29                      </a:t>
            </a:r>
            <a:endParaRPr lang="en-US" sz="36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956177" y="1760561"/>
            <a:ext cx="13648" cy="1822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53902" y="2405711"/>
            <a:ext cx="1241947" cy="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17974" y="2388022"/>
            <a:ext cx="1241947" cy="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415283" y="2385748"/>
            <a:ext cx="1241947" cy="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106169" y="2383475"/>
            <a:ext cx="1241947" cy="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9446" y="1741690"/>
            <a:ext cx="13648" cy="1822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92535" y="1745319"/>
            <a:ext cx="13648" cy="1822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082282" y="1741690"/>
            <a:ext cx="13648" cy="182289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86014" y="2348840"/>
            <a:ext cx="1599062"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93   3                      </a:t>
            </a:r>
            <a:endParaRPr lang="en-US" sz="36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435148" y="2925415"/>
            <a:ext cx="341337"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0                        </a:t>
            </a:r>
            <a:endParaRPr lang="en-US" sz="36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3872548" y="2405711"/>
            <a:ext cx="136021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80  2                      </a:t>
            </a:r>
            <a:endParaRPr lang="en-US" sz="36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958985" y="2918249"/>
            <a:ext cx="575487"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 3                     </a:t>
            </a:r>
            <a:endParaRPr lang="en-US" sz="36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6703334" y="2383475"/>
            <a:ext cx="1414804"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5</a:t>
            </a:r>
            <a:r>
              <a:rPr lang="en-US" sz="3600" b="1" dirty="0" smtClean="0">
                <a:latin typeface="Times New Roman" panose="02020603050405020304" pitchFamily="18" charset="0"/>
                <a:cs typeface="Times New Roman" panose="02020603050405020304" pitchFamily="18" charset="0"/>
              </a:rPr>
              <a:t>6   2</a:t>
            </a:r>
            <a:endParaRPr lang="en-US" sz="36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6691964" y="2918248"/>
            <a:ext cx="673275"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7   </a:t>
            </a:r>
            <a:endParaRPr lang="en-US" sz="36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9410129" y="2338814"/>
            <a:ext cx="124534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87  3                      </a:t>
            </a:r>
            <a:endParaRPr lang="en-US" sz="36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9443099" y="2851280"/>
            <a:ext cx="185382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 2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212" y="0"/>
            <a:ext cx="14824212" cy="6858000"/>
          </a:xfrm>
          <a:prstGeom prst="rect">
            <a:avLst/>
          </a:prstGeom>
        </p:spPr>
      </p:pic>
      <p:sp>
        <p:nvSpPr>
          <p:cNvPr id="3" name="TextBox 2"/>
          <p:cNvSpPr txBox="1"/>
          <p:nvPr/>
        </p:nvSpPr>
        <p:spPr>
          <a:xfrm>
            <a:off x="764274" y="450376"/>
            <a:ext cx="10658901" cy="3416320"/>
          </a:xfrm>
          <a:prstGeom prst="rect">
            <a:avLst/>
          </a:prstGeom>
          <a:noFill/>
        </p:spPr>
        <p:txBody>
          <a:bodyPr wrap="square" rtlCol="0">
            <a:spAutoFit/>
          </a:bodyPr>
          <a:lstStyle/>
          <a:p>
            <a:pPr algn="just"/>
            <a:r>
              <a:rPr lang="en-US" sz="3600" b="1" u="sng" dirty="0" smtClean="0">
                <a:latin typeface="Times New Roman" panose="02020603050405020304" pitchFamily="18" charset="0"/>
                <a:cs typeface="Times New Roman" panose="02020603050405020304" pitchFamily="18" charset="0"/>
              </a:rPr>
              <a:t>Bài 3: </a:t>
            </a:r>
          </a:p>
          <a:p>
            <a:pPr algn="just"/>
            <a:r>
              <a:rPr lang="en-US" sz="3600"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Một nhóm vận động viên leo núi, mỗi ngày đi được 13 km. Hỏi để di chuyển được quãng đường dài 39 km, các vận động viên phải đi trong bao nhiêu ngày?</a:t>
            </a:r>
          </a:p>
          <a:p>
            <a:pPr algn="just"/>
            <a:endParaRPr lang="en-US" sz="3600" b="1"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8857398" y="1583140"/>
            <a:ext cx="2565777" cy="1592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H="1">
            <a:off x="875733" y="2142615"/>
            <a:ext cx="2565777" cy="1592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a:stCxn id="3" idx="3"/>
          </p:cNvCxnSpPr>
          <p:nvPr/>
        </p:nvCxnSpPr>
        <p:spPr>
          <a:xfrm flipH="1">
            <a:off x="8122694" y="2158536"/>
            <a:ext cx="3300481" cy="1592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875733" y="2688609"/>
            <a:ext cx="1282888" cy="454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H="1">
            <a:off x="6444020" y="2731825"/>
            <a:ext cx="497915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a:off x="875733" y="3223230"/>
            <a:ext cx="1282888" cy="454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1517177" y="3660551"/>
            <a:ext cx="9007521" cy="2308324"/>
          </a:xfrm>
          <a:prstGeom prst="rect">
            <a:avLst/>
          </a:prstGeom>
          <a:noFill/>
        </p:spPr>
        <p:txBody>
          <a:bodyPr wrap="square" rtlCol="0">
            <a:spAutoFit/>
          </a:bodyPr>
          <a:lstStyle/>
          <a:p>
            <a:pPr algn="ctr"/>
            <a:r>
              <a:rPr lang="en-US" sz="3600" b="1" u="sng" dirty="0" smtClean="0">
                <a:solidFill>
                  <a:srgbClr val="002060"/>
                </a:solidFill>
                <a:latin typeface="Times New Roman" panose="02020603050405020304" pitchFamily="18" charset="0"/>
                <a:cs typeface="Times New Roman" panose="02020603050405020304" pitchFamily="18" charset="0"/>
              </a:rPr>
              <a:t>Bài giải:</a:t>
            </a:r>
          </a:p>
          <a:p>
            <a:pPr algn="ctr"/>
            <a:r>
              <a:rPr lang="en-US" sz="3600" b="1" dirty="0" smtClean="0">
                <a:solidFill>
                  <a:srgbClr val="002060"/>
                </a:solidFill>
                <a:latin typeface="Times New Roman" panose="02020603050405020304" pitchFamily="18" charset="0"/>
                <a:cs typeface="Times New Roman" panose="02020603050405020304" pitchFamily="18" charset="0"/>
              </a:rPr>
              <a:t>Số ngày các vận động viên phải đi là:</a:t>
            </a:r>
          </a:p>
          <a:p>
            <a:pPr algn="ctr"/>
            <a:r>
              <a:rPr lang="en-US" sz="3600" b="1" dirty="0" smtClean="0">
                <a:solidFill>
                  <a:srgbClr val="002060"/>
                </a:solidFill>
                <a:latin typeface="Times New Roman" panose="02020603050405020304" pitchFamily="18" charset="0"/>
                <a:cs typeface="Times New Roman" panose="02020603050405020304" pitchFamily="18" charset="0"/>
              </a:rPr>
              <a:t>39 : 13 = 3 ( ngày )</a:t>
            </a:r>
          </a:p>
          <a:p>
            <a:pPr algn="ctr"/>
            <a:r>
              <a:rPr lang="en-US" sz="3600" b="1" dirty="0" smtClean="0">
                <a:solidFill>
                  <a:srgbClr val="002060"/>
                </a:solidFill>
                <a:latin typeface="Times New Roman" panose="02020603050405020304" pitchFamily="18" charset="0"/>
                <a:cs typeface="Times New Roman" panose="02020603050405020304" pitchFamily="18" charset="0"/>
              </a:rPr>
              <a:t>             Đáp số: 3 ngày</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1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212" y="-161364"/>
            <a:ext cx="14824212" cy="6858000"/>
          </a:xfrm>
          <a:prstGeom prst="rect">
            <a:avLst/>
          </a:prstGeom>
        </p:spPr>
      </p:pic>
      <p:pic>
        <p:nvPicPr>
          <p:cNvPr id="4" name="Picture 3"/>
          <p:cNvPicPr>
            <a:picLocks noChangeAspect="1"/>
          </p:cNvPicPr>
          <p:nvPr/>
        </p:nvPicPr>
        <p:blipFill>
          <a:blip r:embed="rId3"/>
          <a:stretch>
            <a:fillRect/>
          </a:stretch>
        </p:blipFill>
        <p:spPr>
          <a:xfrm>
            <a:off x="0" y="-161364"/>
            <a:ext cx="12193057" cy="6858594"/>
          </a:xfrm>
          <a:prstGeom prst="rect">
            <a:avLst/>
          </a:prstGeom>
        </p:spPr>
      </p:pic>
      <p:pic>
        <p:nvPicPr>
          <p:cNvPr id="13" name="Picture 12">
            <a:extLst>
              <a:ext uri="{FF2B5EF4-FFF2-40B4-BE49-F238E27FC236}">
                <a16:creationId xmlns:a16="http://schemas.microsoft.com/office/drawing/2014/main" id="{62EF3978-F095-463F-AFB0-8BB53096966A}"/>
              </a:ext>
            </a:extLst>
          </p:cNvPr>
          <p:cNvPicPr>
            <a:picLocks noChangeAspect="1"/>
          </p:cNvPicPr>
          <p:nvPr/>
        </p:nvPicPr>
        <p:blipFill>
          <a:blip r:embed="rId4"/>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17813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151" y="4872039"/>
            <a:ext cx="12717194"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1" y="5360989"/>
            <a:ext cx="31226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1800" y="1219201"/>
            <a:ext cx="153035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5356226"/>
            <a:ext cx="26971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35237" y="3291840"/>
            <a:ext cx="7695028" cy="2575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txBody>
          <a:bodyPr spcFirstLastPara="1" wrap="none">
            <a:prstTxWarp prst="textArchUp">
              <a:avLst/>
            </a:prstTxWarp>
            <a:spAutoFit/>
            <a:sp3d contourW="25400" prstMaterial="matte">
              <a:bevelT w="25400" h="55880" prst="artDeco"/>
              <a:contourClr>
                <a:schemeClr val="accent2">
                  <a:tint val="20000"/>
                </a:schemeClr>
              </a:contourClr>
            </a:sp3d>
          </a:bodyPr>
          <a:lstStyle/>
          <a:p>
            <a:pPr algn="ctr">
              <a:buClr>
                <a:srgbClr val="000000"/>
              </a:buClr>
              <a:defRPr/>
            </a:pPr>
            <a:r>
              <a:rPr lang="en-US" sz="11500" b="1" kern="0" spc="50" dirty="0">
                <a:ln w="11430"/>
                <a:solidFill>
                  <a:srgbClr val="FF0000"/>
                </a:solidFill>
                <a:effectLst>
                  <a:innerShdw blurRad="114300">
                    <a:prstClr val="black"/>
                  </a:innerShdw>
                </a:effectLst>
                <a:latin typeface="Times New Roman" pitchFamily="18" charset="0"/>
                <a:cs typeface="Times New Roman" pitchFamily="18" charset="0"/>
                <a:sym typeface="Arial"/>
              </a:rPr>
              <a:t>WELCOME TO OUR CLASS</a:t>
            </a:r>
          </a:p>
          <a:p>
            <a:pPr algn="ctr">
              <a:buClr>
                <a:srgbClr val="000000"/>
              </a:buClr>
              <a:defRPr/>
            </a:pPr>
            <a:r>
              <a:rPr lang="en-US" sz="16600" b="1" kern="0" spc="50" dirty="0" smtClean="0">
                <a:ln w="11430"/>
                <a:solidFill>
                  <a:srgbClr val="0070C0"/>
                </a:solidFill>
                <a:effectLst>
                  <a:innerShdw blurRad="114300">
                    <a:prstClr val="black"/>
                  </a:innerShdw>
                </a:effectLst>
                <a:latin typeface="Times New Roman" pitchFamily="18" charset="0"/>
                <a:cs typeface="Times New Roman" pitchFamily="18" charset="0"/>
                <a:sym typeface="Arial"/>
              </a:rPr>
              <a:t>4A4</a:t>
            </a:r>
            <a:endParaRPr lang="en-US" sz="16600" b="1" kern="0" spc="50" dirty="0">
              <a:ln w="11430"/>
              <a:solidFill>
                <a:srgbClr val="0070C0"/>
              </a:solidFill>
              <a:effectLst>
                <a:innerShdw blurRad="114300">
                  <a:prstClr val="black"/>
                </a:inn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82294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3" name="Picture 2">
            <a:extLst>
              <a:ext uri="{FF2B5EF4-FFF2-40B4-BE49-F238E27FC236}">
                <a16:creationId xmlns:a16="http://schemas.microsoft.com/office/drawing/2014/main" id="{82343EFA-0B96-F64E-5C02-42EF909039B2}"/>
              </a:ext>
            </a:extLst>
          </p:cNvPr>
          <p:cNvPicPr>
            <a:picLocks noChangeAspect="1"/>
          </p:cNvPicPr>
          <p:nvPr/>
        </p:nvPicPr>
        <p:blipFill>
          <a:blip r:embed="rId8"/>
          <a:stretch>
            <a:fillRect/>
          </a:stretch>
        </p:blipFill>
        <p:spPr>
          <a:xfrm>
            <a:off x="2951150" y="1545823"/>
            <a:ext cx="5541744" cy="2359356"/>
          </a:xfrm>
          <a:prstGeom prst="rect">
            <a:avLst/>
          </a:prstGeom>
        </p:spPr>
      </p:pic>
    </p:spTree>
    <p:extLst>
      <p:ext uri="{BB962C8B-B14F-4D97-AF65-F5344CB8AC3E}">
        <p14:creationId xmlns:p14="http://schemas.microsoft.com/office/powerpoint/2010/main" val="4279211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1704976"/>
          </a:xfrm>
          <a:prstGeom prst="roundRect">
            <a:avLst>
              <a:gd name="adj" fmla="val 16667"/>
            </a:avLst>
          </a:prstGeom>
          <a:solidFill>
            <a:srgbClr val="FFC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Kết quả</a:t>
            </a:r>
            <a:r>
              <a:rPr kumimoji="0" lang="en-US" altLang="en-US" sz="4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phép chia 272 : 9 là: </a:t>
            </a:r>
            <a:endPar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0243"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6" name="AutoShape 51"/>
          <p:cNvSpPr>
            <a:spLocks noChangeArrowheads="1"/>
          </p:cNvSpPr>
          <p:nvPr/>
        </p:nvSpPr>
        <p:spPr bwMode="auto">
          <a:xfrm>
            <a:off x="3448845" y="4405315"/>
            <a:ext cx="4856162" cy="844550"/>
          </a:xfrm>
          <a:prstGeom prst="roundRect">
            <a:avLst>
              <a:gd name="adj" fmla="val 16667"/>
            </a:avLst>
          </a:prstGeom>
          <a:solidFill>
            <a:schemeClr val="accent6">
              <a:lumMod val="75000"/>
            </a:schemeClr>
          </a:solidFill>
          <a:ln w="9525">
            <a:noFill/>
            <a:round/>
            <a:headEnd/>
            <a:tailE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a:t>
            </a: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301</a:t>
            </a:r>
            <a:endParaRPr kumimoji="0" lang="vi-VN"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endParaRPr>
          </a:p>
          <a:p>
            <a:pPr marL="0" marR="0" lvl="0" indent="0" algn="ctr" defTabSz="914400" rtl="0" eaLnBrk="0" fontAlgn="auto" latinLnBrk="0" hangingPunct="0">
              <a:lnSpc>
                <a:spcPct val="100000"/>
              </a:lnSpc>
              <a:spcBef>
                <a:spcPts val="0"/>
              </a:spcBef>
              <a:spcAft>
                <a:spcPts val="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2" name="AutoShape 51"/>
          <p:cNvSpPr>
            <a:spLocks noChangeArrowheads="1"/>
          </p:cNvSpPr>
          <p:nvPr/>
        </p:nvSpPr>
        <p:spPr bwMode="auto">
          <a:xfrm>
            <a:off x="3431051" y="3216277"/>
            <a:ext cx="4856162" cy="793750"/>
          </a:xfrm>
          <a:prstGeom prst="roundRect">
            <a:avLst>
              <a:gd name="adj" fmla="val 16667"/>
            </a:avLst>
          </a:prstGeom>
          <a:solidFill>
            <a:srgbClr val="92D05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30</a:t>
            </a:r>
            <a:r>
              <a:rPr kumimoji="0" lang="en-US" sz="4000" b="1" i="0" u="none" strike="noStrike" kern="1200" cap="none" spc="0" normalizeH="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dư 2</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chemeClr val="accent5">
              <a:lumMod val="75000"/>
            </a:schemeClr>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38</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 1</a:t>
            </a:r>
          </a:p>
        </p:txBody>
      </p:sp>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9315450" y="2895600"/>
            <a:ext cx="666750" cy="742950"/>
          </a:xfrm>
          <a:prstGeom prst="rect">
            <a:avLst/>
          </a:prstGeom>
          <a:solidFill>
            <a:srgbClr val="FFFF00"/>
          </a:solid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763000" y="4343401"/>
            <a:ext cx="1752600" cy="1179513"/>
            <a:chOff x="4320" y="2928"/>
            <a:chExt cx="1104" cy="1104"/>
          </a:xfrm>
          <a:solidFill>
            <a:schemeClr val="accent6">
              <a:lumMod val="60000"/>
              <a:lumOff val="40000"/>
            </a:schemeClr>
          </a:solidFill>
        </p:grpSpPr>
        <p:sp>
          <p:nvSpPr>
            <p:cNvPr id="10275" name="AutoShape 50"/>
            <p:cNvSpPr>
              <a:spLocks noChangeArrowheads="1"/>
            </p:cNvSpPr>
            <p:nvPr/>
          </p:nvSpPr>
          <p:spPr bwMode="auto">
            <a:xfrm>
              <a:off x="4320" y="2928"/>
              <a:ext cx="1104" cy="1104"/>
            </a:xfrm>
            <a:prstGeom prst="star32">
              <a:avLst>
                <a:gd name="adj" fmla="val 37500"/>
              </a:avLst>
            </a:prstGeom>
            <a:grp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58482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1.25E-6 -1.85185E-6 L 1.25E-6 -0.07222 " pathEditMode="relative" rAng="0" ptsTypes="AA">
                                      <p:cBhvr>
                                        <p:cTn id="134" dur="250" accel="50000" decel="50000" autoRev="1" fill="hold">
                                          <p:stCondLst>
                                            <p:cond delay="0"/>
                                          </p:stCondLst>
                                        </p:cTn>
                                        <p:tgtEl>
                                          <p:spTgt spid="42"/>
                                        </p:tgtEl>
                                        <p:attrNameLst>
                                          <p:attrName>ppt_x</p:attrName>
                                          <p:attrName>ppt_y</p:attrName>
                                        </p:attrNameLst>
                                      </p:cBhvr>
                                      <p:rCtr x="0" y="-3611"/>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1646238"/>
          </a:xfrm>
          <a:prstGeom prst="roundRect">
            <a:avLst>
              <a:gd name="adj" fmla="val 16667"/>
            </a:avLst>
          </a:prstGeom>
          <a:solidFill>
            <a:srgbClr val="FFC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lvl="0" algn="ctr" eaLnBrk="0" fontAlgn="base" hangingPunct="0">
              <a:spcBef>
                <a:spcPct val="0"/>
              </a:spcBef>
              <a:spcAft>
                <a:spcPct val="0"/>
              </a:spcAft>
              <a:defRPr/>
            </a:pPr>
            <a:r>
              <a:rPr kumimoji="0" lang="en-US" altLang="en-US" sz="4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Kết quả</a:t>
            </a:r>
            <a:r>
              <a:rPr kumimoji="0" lang="en-US" altLang="en-US" sz="4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phép chia </a:t>
            </a:r>
            <a:r>
              <a:rPr lang="en-US" altLang="en-US" sz="4400" b="1" dirty="0">
                <a:solidFill>
                  <a:prstClr val="white"/>
                </a:solidFill>
                <a:latin typeface="Times New Roman" panose="02020603050405020304" pitchFamily="18" charset="0"/>
                <a:cs typeface="Arial"/>
                <a:sym typeface="Arial"/>
              </a:rPr>
              <a:t>269 : 2 </a:t>
            </a:r>
            <a:r>
              <a:rPr kumimoji="0" lang="en-US" altLang="en-US" sz="4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là: </a:t>
            </a:r>
            <a:endPar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0243"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6" name="AutoShape 51"/>
          <p:cNvSpPr>
            <a:spLocks noChangeArrowheads="1"/>
          </p:cNvSpPr>
          <p:nvPr/>
        </p:nvSpPr>
        <p:spPr bwMode="auto">
          <a:xfrm>
            <a:off x="3586847" y="3084110"/>
            <a:ext cx="4856162" cy="844550"/>
          </a:xfrm>
          <a:prstGeom prst="roundRect">
            <a:avLst>
              <a:gd name="adj" fmla="val 16667"/>
            </a:avLst>
          </a:prstGeom>
          <a:solidFill>
            <a:schemeClr val="accent6">
              <a:lumMod val="75000"/>
            </a:schemeClr>
          </a:solidFill>
          <a:ln w="9525">
            <a:noFill/>
            <a:round/>
            <a:headEnd/>
            <a:tailE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a:t>
            </a: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134</a:t>
            </a:r>
            <a:endParaRPr kumimoji="0" lang="vi-VN"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endParaRPr>
          </a:p>
          <a:p>
            <a:pPr marL="0" marR="0" lvl="0" indent="0" algn="ctr" defTabSz="914400" rtl="0" eaLnBrk="0" fontAlgn="auto" latinLnBrk="0" hangingPunct="0">
              <a:lnSpc>
                <a:spcPct val="100000"/>
              </a:lnSpc>
              <a:spcBef>
                <a:spcPts val="0"/>
              </a:spcBef>
              <a:spcAft>
                <a:spcPts val="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2" name="AutoShape 51"/>
          <p:cNvSpPr>
            <a:spLocks noChangeArrowheads="1"/>
          </p:cNvSpPr>
          <p:nvPr/>
        </p:nvSpPr>
        <p:spPr bwMode="auto">
          <a:xfrm>
            <a:off x="3586847" y="4421994"/>
            <a:ext cx="4856162" cy="793750"/>
          </a:xfrm>
          <a:prstGeom prst="roundRect">
            <a:avLst>
              <a:gd name="adj" fmla="val 16667"/>
            </a:avLst>
          </a:prstGeom>
          <a:solidFill>
            <a:srgbClr val="92D05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134</a:t>
            </a:r>
            <a:r>
              <a:rPr kumimoji="0" lang="en-US" sz="4000" b="1" i="0" u="none" strike="noStrike" kern="1200" cap="none" spc="0" normalizeH="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dư 1</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47" name="AutoShape 51"/>
          <p:cNvSpPr>
            <a:spLocks noChangeArrowheads="1"/>
          </p:cNvSpPr>
          <p:nvPr/>
        </p:nvSpPr>
        <p:spPr bwMode="auto">
          <a:xfrm>
            <a:off x="3586847" y="5651265"/>
            <a:ext cx="4856162" cy="893763"/>
          </a:xfrm>
          <a:prstGeom prst="roundRect">
            <a:avLst>
              <a:gd name="adj" fmla="val 16667"/>
            </a:avLst>
          </a:prstGeom>
          <a:solidFill>
            <a:schemeClr val="accent5">
              <a:lumMod val="75000"/>
            </a:schemeClr>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135</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 </a:t>
            </a:r>
            <a:r>
              <a:rPr kumimoji="0" lang="en-US" sz="3600" b="1" i="0" u="none" strike="noStrike" kern="10" cap="none" spc="0" normalizeH="0" baseline="0" noProof="0" dirty="0" smtClean="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2</a:t>
            </a:r>
            <a:endPar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9315450" y="2895600"/>
            <a:ext cx="666750" cy="742950"/>
          </a:xfrm>
          <a:prstGeom prst="rect">
            <a:avLst/>
          </a:prstGeom>
          <a:solidFill>
            <a:srgbClr val="FFFF00"/>
          </a:solid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763000" y="4343401"/>
            <a:ext cx="1752600" cy="1179513"/>
            <a:chOff x="4320" y="2928"/>
            <a:chExt cx="1104" cy="1104"/>
          </a:xfrm>
          <a:solidFill>
            <a:schemeClr val="accent6">
              <a:lumMod val="60000"/>
              <a:lumOff val="40000"/>
            </a:schemeClr>
          </a:solidFill>
        </p:grpSpPr>
        <p:sp>
          <p:nvSpPr>
            <p:cNvPr id="10275" name="AutoShape 50"/>
            <p:cNvSpPr>
              <a:spLocks noChangeArrowheads="1"/>
            </p:cNvSpPr>
            <p:nvPr/>
          </p:nvSpPr>
          <p:spPr bwMode="auto">
            <a:xfrm>
              <a:off x="4320" y="2928"/>
              <a:ext cx="1104" cy="1104"/>
            </a:xfrm>
            <a:prstGeom prst="star32">
              <a:avLst>
                <a:gd name="adj" fmla="val 37500"/>
              </a:avLst>
            </a:prstGeom>
            <a:grp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695610"/>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8.33333E-7 2.22222E-6 L 8.33333E-7 -0.07222 " pathEditMode="relative" rAng="0" ptsTypes="AA">
                                      <p:cBhvr>
                                        <p:cTn id="134" dur="250" accel="50000" decel="50000" autoRev="1" fill="hold">
                                          <p:stCondLst>
                                            <p:cond delay="0"/>
                                          </p:stCondLst>
                                        </p:cTn>
                                        <p:tgtEl>
                                          <p:spTgt spid="42"/>
                                        </p:tgtEl>
                                        <p:attrNameLst>
                                          <p:attrName>ppt_x</p:attrName>
                                          <p:attrName>ppt_y</p:attrName>
                                        </p:attrNameLst>
                                      </p:cBhvr>
                                      <p:rCtr x="0" y="-3611"/>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1704976"/>
          </a:xfrm>
          <a:prstGeom prst="roundRect">
            <a:avLst>
              <a:gd name="adj" fmla="val 16667"/>
            </a:avLst>
          </a:prstGeom>
          <a:solidFill>
            <a:srgbClr val="FFC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Kết quả</a:t>
            </a:r>
            <a:r>
              <a:rPr kumimoji="0" lang="en-US" altLang="en-US" sz="4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phép chia 9366 : 3 là: </a:t>
            </a:r>
            <a:endPar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0243"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6" name="AutoShape 51"/>
          <p:cNvSpPr>
            <a:spLocks noChangeArrowheads="1"/>
          </p:cNvSpPr>
          <p:nvPr/>
        </p:nvSpPr>
        <p:spPr bwMode="auto">
          <a:xfrm>
            <a:off x="3448845" y="4405315"/>
            <a:ext cx="4856162" cy="844550"/>
          </a:xfrm>
          <a:prstGeom prst="roundRect">
            <a:avLst>
              <a:gd name="adj" fmla="val 16667"/>
            </a:avLst>
          </a:prstGeom>
          <a:solidFill>
            <a:schemeClr val="accent6">
              <a:lumMod val="75000"/>
            </a:schemeClr>
          </a:solidFill>
          <a:ln w="9525">
            <a:noFill/>
            <a:round/>
            <a:headEnd/>
            <a:tailE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a:t>
            </a:r>
            <a:r>
              <a:rPr kumimoji="0" lang="en-US" sz="36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3012</a:t>
            </a:r>
            <a:endParaRPr kumimoji="0" lang="vi-VN"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endParaRPr>
          </a:p>
          <a:p>
            <a:pPr marL="0" marR="0" lvl="0" indent="0" algn="ctr" defTabSz="914400" rtl="0" eaLnBrk="0" fontAlgn="auto" latinLnBrk="0" hangingPunct="0">
              <a:lnSpc>
                <a:spcPct val="100000"/>
              </a:lnSpc>
              <a:spcBef>
                <a:spcPts val="0"/>
              </a:spcBef>
              <a:spcAft>
                <a:spcPts val="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2" name="AutoShape 51"/>
          <p:cNvSpPr>
            <a:spLocks noChangeArrowheads="1"/>
          </p:cNvSpPr>
          <p:nvPr/>
        </p:nvSpPr>
        <p:spPr bwMode="auto">
          <a:xfrm>
            <a:off x="3431051" y="3216277"/>
            <a:ext cx="4856162" cy="793750"/>
          </a:xfrm>
          <a:prstGeom prst="roundRect">
            <a:avLst>
              <a:gd name="adj" fmla="val 16667"/>
            </a:avLst>
          </a:prstGeom>
          <a:solidFill>
            <a:srgbClr val="92D05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3122</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chemeClr val="accent5">
              <a:lumMod val="75000"/>
            </a:schemeClr>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3022</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 </a:t>
            </a:r>
            <a:r>
              <a:rPr kumimoji="0" lang="en-US" sz="3600" b="1" i="0" u="none" strike="noStrike" kern="10" cap="none" spc="0" normalizeH="0" baseline="0" noProof="0" dirty="0" smtClean="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3</a:t>
            </a:r>
            <a:endPar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9315450" y="2895600"/>
            <a:ext cx="666750" cy="742950"/>
          </a:xfrm>
          <a:prstGeom prst="rect">
            <a:avLst/>
          </a:prstGeom>
          <a:solidFill>
            <a:srgbClr val="FFFF00"/>
          </a:solid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763000" y="4343401"/>
            <a:ext cx="1752600" cy="1179513"/>
            <a:chOff x="4320" y="2928"/>
            <a:chExt cx="1104" cy="1104"/>
          </a:xfrm>
          <a:solidFill>
            <a:schemeClr val="accent6">
              <a:lumMod val="60000"/>
              <a:lumOff val="40000"/>
            </a:schemeClr>
          </a:solidFill>
        </p:grpSpPr>
        <p:sp>
          <p:nvSpPr>
            <p:cNvPr id="10275" name="AutoShape 50"/>
            <p:cNvSpPr>
              <a:spLocks noChangeArrowheads="1"/>
            </p:cNvSpPr>
            <p:nvPr/>
          </p:nvSpPr>
          <p:spPr bwMode="auto">
            <a:xfrm>
              <a:off x="4320" y="2928"/>
              <a:ext cx="1104" cy="1104"/>
            </a:xfrm>
            <a:prstGeom prst="star32">
              <a:avLst>
                <a:gd name="adj" fmla="val 37500"/>
              </a:avLst>
            </a:prstGeom>
            <a:grp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55"/>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1.25E-6 -1.85185E-6 L 1.25E-6 -0.07222 " pathEditMode="relative" rAng="0" ptsTypes="AA">
                                      <p:cBhvr>
                                        <p:cTn id="134" dur="250" accel="50000" decel="50000" autoRev="1" fill="hold">
                                          <p:stCondLst>
                                            <p:cond delay="0"/>
                                          </p:stCondLst>
                                        </p:cTn>
                                        <p:tgtEl>
                                          <p:spTgt spid="42"/>
                                        </p:tgtEl>
                                        <p:attrNameLst>
                                          <p:attrName>ppt_x</p:attrName>
                                          <p:attrName>ppt_y</p:attrName>
                                        </p:attrNameLst>
                                      </p:cBhvr>
                                      <p:rCtr x="0" y="-3611"/>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ộp Văn bản 22">
            <a:extLst>
              <a:ext uri="{FF2B5EF4-FFF2-40B4-BE49-F238E27FC236}">
                <a16:creationId xmlns:a16="http://schemas.microsoft.com/office/drawing/2014/main" id="{99100789-BA18-3CAB-DFB1-1EF4F6A4C26D}"/>
              </a:ext>
            </a:extLst>
          </p:cNvPr>
          <p:cNvSpPr txBox="1"/>
          <p:nvPr/>
        </p:nvSpPr>
        <p:spPr>
          <a:xfrm>
            <a:off x="1661832" y="567412"/>
            <a:ext cx="10862367"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srgbClr val="FF0000"/>
                </a:solidFill>
                <a:effectLst/>
                <a:uLnTx/>
                <a:uFillTx/>
                <a:latin typeface="Cambria" panose="02040503050406030204" pitchFamily="18" charset="0"/>
                <a:ea typeface="Cambria" panose="02040503050406030204" pitchFamily="18" charset="0"/>
                <a:cs typeface="+mn-cs"/>
              </a:rPr>
              <a:t>Thứ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Sáu</a:t>
            </a:r>
            <a:r>
              <a:rPr kumimoji="0" lang="en-US" altLang="zh-CN" sz="4000" b="1" i="0" u="none" strike="noStrike" kern="1200" cap="none" spc="0" normalizeH="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ngày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13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tháng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12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năm </a:t>
            </a:r>
            <a:r>
              <a:rPr kumimoji="0" lang="en-US" altLang="zh-CN" sz="4000" b="1" i="0" u="none" strike="noStrike" kern="1200" cap="none" spc="0" normalizeH="0" baseline="0" noProof="0" dirty="0" smtClean="0">
                <a:ln w="3175">
                  <a:noFill/>
                </a:ln>
                <a:solidFill>
                  <a:srgbClr val="FF0000"/>
                </a:solidFill>
                <a:effectLst/>
                <a:uLnTx/>
                <a:uFillTx/>
                <a:latin typeface="Cambria" panose="02040503050406030204" pitchFamily="18" charset="0"/>
                <a:ea typeface="Cambria" panose="02040503050406030204" pitchFamily="18" charset="0"/>
                <a:cs typeface="+mn-cs"/>
              </a:rPr>
              <a:t>2024</a:t>
            </a:r>
            <a:endParaRPr kumimoji="0" lang="en-US" altLang="zh-CN" sz="4000" b="1" i="0" u="none" strike="noStrike" kern="1200" cap="none" spc="0" normalizeH="0" baseline="0" noProof="0" dirty="0">
              <a:ln w="3175">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E964DA9E-20B5-3D39-A915-6023525A27AE}"/>
              </a:ext>
            </a:extLst>
          </p:cNvPr>
          <p:cNvGrpSpPr/>
          <p:nvPr/>
        </p:nvGrpSpPr>
        <p:grpSpPr>
          <a:xfrm>
            <a:off x="1499336" y="2686050"/>
            <a:ext cx="9225803" cy="3935085"/>
            <a:chOff x="688903" y="402771"/>
            <a:chExt cx="6740941" cy="4272259"/>
          </a:xfrm>
        </p:grpSpPr>
        <p:sp>
          <p:nvSpPr>
            <p:cNvPr id="5"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sp>
        <p:nvSpPr>
          <p:cNvPr id="8" name="Rectangle 7"/>
          <p:cNvSpPr/>
          <p:nvPr/>
        </p:nvSpPr>
        <p:spPr>
          <a:xfrm>
            <a:off x="1792220" y="3820875"/>
            <a:ext cx="8750489" cy="1508105"/>
          </a:xfrm>
          <a:prstGeom prst="rect">
            <a:avLst/>
          </a:prstGeom>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Bài 40. Chia cho số có hai chữ số</a:t>
            </a:r>
          </a:p>
          <a:p>
            <a:pPr algn="ctr"/>
            <a:r>
              <a:rPr lang="en-US" sz="4400" b="1" dirty="0">
                <a:latin typeface="Times New Roman" panose="02020603050405020304" pitchFamily="18" charset="0"/>
                <a:cs typeface="Times New Roman" panose="02020603050405020304" pitchFamily="18" charset="0"/>
              </a:rPr>
              <a:t>Tiết 1</a:t>
            </a:r>
          </a:p>
        </p:txBody>
      </p:sp>
      <p:pic>
        <p:nvPicPr>
          <p:cNvPr id="9" name="Picture 8">
            <a:extLst>
              <a:ext uri="{FF2B5EF4-FFF2-40B4-BE49-F238E27FC236}">
                <a16:creationId xmlns:a16="http://schemas.microsoft.com/office/drawing/2014/main" id="{2DCA0FD6-1EF4-9DEB-B41E-EB57108DEF47}"/>
              </a:ext>
            </a:extLst>
          </p:cNvPr>
          <p:cNvPicPr>
            <a:picLocks noChangeAspect="1"/>
          </p:cNvPicPr>
          <p:nvPr/>
        </p:nvPicPr>
        <p:blipFill>
          <a:blip r:embed="rId4"/>
          <a:stretch>
            <a:fillRect/>
          </a:stretch>
        </p:blipFill>
        <p:spPr>
          <a:xfrm>
            <a:off x="0" y="4033471"/>
            <a:ext cx="1897134" cy="2824529"/>
          </a:xfrm>
          <a:prstGeom prst="rect">
            <a:avLst/>
          </a:prstGeom>
        </p:spPr>
      </p:pic>
      <p:pic>
        <p:nvPicPr>
          <p:cNvPr id="10" name="Picture 9">
            <a:extLst>
              <a:ext uri="{FF2B5EF4-FFF2-40B4-BE49-F238E27FC236}">
                <a16:creationId xmlns:a16="http://schemas.microsoft.com/office/drawing/2014/main" id="{CCF1E0FD-8D52-8B3E-A707-6122E9A58D15}"/>
              </a:ext>
            </a:extLst>
          </p:cNvPr>
          <p:cNvPicPr>
            <a:picLocks noChangeAspect="1"/>
          </p:cNvPicPr>
          <p:nvPr/>
        </p:nvPicPr>
        <p:blipFill>
          <a:blip r:embed="rId5"/>
          <a:stretch>
            <a:fillRect/>
          </a:stretch>
        </p:blipFill>
        <p:spPr>
          <a:xfrm>
            <a:off x="10327341" y="3796606"/>
            <a:ext cx="1919983" cy="2824529"/>
          </a:xfrm>
          <a:prstGeom prst="rect">
            <a:avLst/>
          </a:prstGeom>
        </p:spPr>
      </p:pic>
    </p:spTree>
    <p:extLst>
      <p:ext uri="{BB962C8B-B14F-4D97-AF65-F5344CB8AC3E}">
        <p14:creationId xmlns:p14="http://schemas.microsoft.com/office/powerpoint/2010/main" val="136607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pic>
        <p:nvPicPr>
          <p:cNvPr id="7" name="Picture 6">
            <a:extLst>
              <a:ext uri="{FF2B5EF4-FFF2-40B4-BE49-F238E27FC236}">
                <a16:creationId xmlns:a16="http://schemas.microsoft.com/office/drawing/2014/main" id="{3A026710-CD3F-F516-6149-E9A22FDEFEB0}"/>
              </a:ext>
            </a:extLst>
          </p:cNvPr>
          <p:cNvPicPr>
            <a:picLocks noChangeAspect="1"/>
          </p:cNvPicPr>
          <p:nvPr/>
        </p:nvPicPr>
        <p:blipFill>
          <a:blip r:embed="rId6"/>
          <a:stretch>
            <a:fillRect/>
          </a:stretch>
        </p:blipFill>
        <p:spPr>
          <a:xfrm>
            <a:off x="3121058" y="1749406"/>
            <a:ext cx="5029636" cy="3359187"/>
          </a:xfrm>
          <a:prstGeom prst="rect">
            <a:avLst/>
          </a:prstGeom>
        </p:spPr>
      </p:pic>
    </p:spTree>
    <p:extLst>
      <p:ext uri="{BB962C8B-B14F-4D97-AF65-F5344CB8AC3E}">
        <p14:creationId xmlns:p14="http://schemas.microsoft.com/office/powerpoint/2010/main" val="119523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86898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279</Words>
  <Application>Microsoft Office PowerPoint</Application>
  <PresentationFormat>Widescreen</PresentationFormat>
  <Paragraphs>92</Paragraphs>
  <Slides>16</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宋体</vt:lpstr>
      <vt:lpstr>.VnHelvetInsH</vt:lpstr>
      <vt:lpstr>.VnTime</vt:lpstr>
      <vt:lpstr>.VnTimeH</vt:lpstr>
      <vt:lpstr>Arial</vt:lpstr>
      <vt:lpstr>Calibri</vt:lpstr>
      <vt:lpstr>Cambria</vt:lpstr>
      <vt:lpstr>等线</vt:lpstr>
      <vt:lpstr>Impact</vt:lpstr>
      <vt:lpstr>Times New Roman</vt:lpstr>
      <vt:lpstr>自定义设计方案</vt:lpstr>
      <vt:lpstr>1_自定义设计方案</vt:lpstr>
      <vt:lpstr>1_Office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SSD</dc:creator>
  <cp:lastModifiedBy>Admin</cp:lastModifiedBy>
  <cp:revision>65</cp:revision>
  <dcterms:created xsi:type="dcterms:W3CDTF">2023-09-20T13:42:59Z</dcterms:created>
  <dcterms:modified xsi:type="dcterms:W3CDTF">2024-12-11T01:29:44Z</dcterms:modified>
</cp:coreProperties>
</file>