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</p:sldMasterIdLst>
  <p:notesMasterIdLst>
    <p:notesMasterId r:id="rId30"/>
  </p:notesMasterIdLst>
  <p:sldIdLst>
    <p:sldId id="257" r:id="rId4"/>
    <p:sldId id="7662" r:id="rId5"/>
    <p:sldId id="7663" r:id="rId6"/>
    <p:sldId id="11693" r:id="rId7"/>
    <p:sldId id="11707" r:id="rId8"/>
    <p:sldId id="11708" r:id="rId9"/>
    <p:sldId id="11695" r:id="rId10"/>
    <p:sldId id="7665" r:id="rId11"/>
    <p:sldId id="7666" r:id="rId12"/>
    <p:sldId id="11696" r:id="rId13"/>
    <p:sldId id="11697" r:id="rId14"/>
    <p:sldId id="11698" r:id="rId15"/>
    <p:sldId id="7681" r:id="rId16"/>
    <p:sldId id="11699" r:id="rId17"/>
    <p:sldId id="11700" r:id="rId18"/>
    <p:sldId id="7669" r:id="rId19"/>
    <p:sldId id="11701" r:id="rId20"/>
    <p:sldId id="11702" r:id="rId21"/>
    <p:sldId id="11703" r:id="rId22"/>
    <p:sldId id="11704" r:id="rId23"/>
    <p:sldId id="258" r:id="rId24"/>
    <p:sldId id="261" r:id="rId25"/>
    <p:sldId id="11705" r:id="rId26"/>
    <p:sldId id="256" r:id="rId27"/>
    <p:sldId id="259" r:id="rId28"/>
    <p:sldId id="76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6516D-61F1-4FDB-9F5F-D3DE41E96F0B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73582-708E-457F-8883-141E252D5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4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0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913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56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68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93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3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9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790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CB12E-1F4F-4D83-933E-8F5451E9A9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7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53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29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8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4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9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54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8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18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5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1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4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trees and blue sky&#10;&#10;Description automatically generated">
            <a:extLst>
              <a:ext uri="{FF2B5EF4-FFF2-40B4-BE49-F238E27FC236}">
                <a16:creationId xmlns:a16="http://schemas.microsoft.com/office/drawing/2014/main" id="{B54C242D-A046-BF0B-2840-6BF30AB6D4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5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trees and blue sky&#10;&#10;Description automatically generated">
            <a:extLst>
              <a:ext uri="{FF2B5EF4-FFF2-40B4-BE49-F238E27FC236}">
                <a16:creationId xmlns:a16="http://schemas.microsoft.com/office/drawing/2014/main" id="{ECC34BF6-867B-D62C-4F06-F3D73D0CA8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4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slide" Target="slide22.xml"/><Relationship Id="rId21" Type="http://schemas.microsoft.com/office/2007/relationships/hdphoto" Target="../media/hdphoto7.wdp"/><Relationship Id="rId7" Type="http://schemas.openxmlformats.org/officeDocument/2006/relationships/image" Target="../media/image34.png"/><Relationship Id="rId12" Type="http://schemas.openxmlformats.org/officeDocument/2006/relationships/slide" Target="slide25.xml"/><Relationship Id="rId17" Type="http://schemas.microsoft.com/office/2007/relationships/hdphoto" Target="../media/hdphoto5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image" Target="../media/image35.png"/><Relationship Id="rId19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slide" Target="slide24.xml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slide" Target="slide21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loud with a black background&#10;&#10;Description automatically generated">
            <a:extLst>
              <a:ext uri="{FF2B5EF4-FFF2-40B4-BE49-F238E27FC236}">
                <a16:creationId xmlns:a16="http://schemas.microsoft.com/office/drawing/2014/main" id="{6B5DB035-97B3-852E-02FD-36CABFA77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-1047750"/>
            <a:ext cx="4152900" cy="41529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CC346AEF-CE6A-DCF2-0605-562A3E2F7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11" b="-9313"/>
          <a:stretch/>
        </p:blipFill>
        <p:spPr>
          <a:xfrm>
            <a:off x="93550" y="0"/>
            <a:ext cx="3267398" cy="1807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AEDDA9-173F-9544-0C52-BC3599A84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207" y="883166"/>
            <a:ext cx="3878267" cy="16504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FF03A2-00F7-3AAD-4EBC-775C2E373BBF}"/>
              </a:ext>
            </a:extLst>
          </p:cNvPr>
          <p:cNvGrpSpPr/>
          <p:nvPr/>
        </p:nvGrpSpPr>
        <p:grpSpPr>
          <a:xfrm rot="20101935">
            <a:off x="986242" y="1387477"/>
            <a:ext cx="2852334" cy="1346200"/>
            <a:chOff x="1347402" y="1596803"/>
            <a:chExt cx="3848705" cy="16514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8F807F-A17C-020A-3F78-FDEB8267D2ED}"/>
                </a:ext>
              </a:extLst>
            </p:cNvPr>
            <p:cNvGrpSpPr/>
            <p:nvPr/>
          </p:nvGrpSpPr>
          <p:grpSpPr>
            <a:xfrm>
              <a:off x="1347402" y="1596803"/>
              <a:ext cx="3848705" cy="1651404"/>
              <a:chOff x="1399759" y="1639297"/>
              <a:chExt cx="3848705" cy="16514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EA1D915-72E7-0C43-ADBB-E4AD4EBDA5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848705" cy="1651404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CA2148C-C1FF-A9C9-7D21-853AD26DA28C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40FA25-C6B2-2AD5-0735-FAB2DAA51952}"/>
                </a:ext>
              </a:extLst>
            </p:cNvPr>
            <p:cNvSpPr txBox="1"/>
            <p:nvPr/>
          </p:nvSpPr>
          <p:spPr>
            <a:xfrm>
              <a:off x="1766946" y="2196493"/>
              <a:ext cx="3027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+mn-ea"/>
                  <a:cs typeface="+mn-cs"/>
                </a:rPr>
                <a:t>BÀI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AC793B-56D4-5D1C-F3DB-F97CD6B80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324" y="2289290"/>
            <a:ext cx="8163252" cy="32128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F03BC-D515-71F4-62CE-528A6EA7A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1995488"/>
            <a:ext cx="5081588" cy="26911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65A5B-A66D-2B68-428F-247F882137DD}"/>
              </a:ext>
            </a:extLst>
          </p:cNvPr>
          <p:cNvSpPr/>
          <p:nvPr/>
        </p:nvSpPr>
        <p:spPr>
          <a:xfrm>
            <a:off x="5743575" y="2314395"/>
            <a:ext cx="5829300" cy="1848030"/>
          </a:xfrm>
          <a:prstGeom prst="roundRect">
            <a:avLst>
              <a:gd name="adj" fmla="val 34770"/>
            </a:avLst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/>
              </a:rPr>
              <a:t>Các thành phần chính của không khí: khí ni–tơ, khí ô–xi.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121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C41A7C-13C5-CE6B-4CF8-DF2C79BD66B4}"/>
              </a:ext>
            </a:extLst>
          </p:cNvPr>
          <p:cNvSpPr/>
          <p:nvPr/>
        </p:nvSpPr>
        <p:spPr>
          <a:xfrm>
            <a:off x="5676900" y="1990725"/>
            <a:ext cx="5829300" cy="2638425"/>
          </a:xfrm>
          <a:prstGeom prst="roundRect">
            <a:avLst>
              <a:gd name="adj" fmla="val 37852"/>
            </a:avLst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/>
              </a:rPr>
              <a:t>Ngoài ra, không khí còn chứa khí các-bô-níc và các chất khí khác. Trong không khí có cả khói, bụi.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D05D-C9D3-2076-524C-2B4F6A89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966787"/>
            <a:ext cx="4244174" cy="2379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6CD8A-533B-F149-B14B-8251BE780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4" y="3305174"/>
            <a:ext cx="42770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634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F07CF8-333D-7BE7-6F30-2430F6285148}"/>
              </a:ext>
            </a:extLst>
          </p:cNvPr>
          <p:cNvGrpSpPr/>
          <p:nvPr/>
        </p:nvGrpSpPr>
        <p:grpSpPr>
          <a:xfrm>
            <a:off x="3070452" y="1200150"/>
            <a:ext cx="7065586" cy="3053152"/>
            <a:chOff x="586609" y="1050589"/>
            <a:chExt cx="4970286" cy="2759432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1A98AD2-5991-80A8-1280-BC20063C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6609" y="1050589"/>
              <a:ext cx="4970286" cy="27594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330295-C066-1AAD-BC82-E84CB289820D}"/>
                </a:ext>
              </a:extLst>
            </p:cNvPr>
            <p:cNvSpPr txBox="1"/>
            <p:nvPr/>
          </p:nvSpPr>
          <p:spPr>
            <a:xfrm>
              <a:off x="808614" y="1578359"/>
              <a:ext cx="4612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HĐ2: </a:t>
              </a:r>
              <a:r>
                <a:rPr lang="nl-NL" sz="4400" b="1" dirty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Thực hành nhận biết trong không khí có hơi nước</a:t>
              </a:r>
              <a:endParaRPr lang="en-US" sz="4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A5701E-36C3-F6BC-4F6E-2AF1FD16E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8" y="2745928"/>
            <a:ext cx="3081829" cy="3461131"/>
          </a:xfrm>
          <a:prstGeom prst="rect">
            <a:avLst/>
          </a:prstGeom>
        </p:spPr>
      </p:pic>
      <p:pic>
        <p:nvPicPr>
          <p:cNvPr id="19" name="Picture 18" descr="A cartoon cloud with a black background&#10;&#10;Description automatically generated">
            <a:extLst>
              <a:ext uri="{FF2B5EF4-FFF2-40B4-BE49-F238E27FC236}">
                <a16:creationId xmlns:a16="http://schemas.microsoft.com/office/drawing/2014/main" id="{5C260DEE-9634-CD8B-96CB-9EE6AE4E0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11" y="-694067"/>
            <a:ext cx="3506278" cy="3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7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03;p26">
            <a:extLst>
              <a:ext uri="{FF2B5EF4-FFF2-40B4-BE49-F238E27FC236}">
                <a16:creationId xmlns:a16="http://schemas.microsoft.com/office/drawing/2014/main" id="{D0FBA803-50D3-5ED4-E2F6-27E62A8513A1}"/>
              </a:ext>
            </a:extLst>
          </p:cNvPr>
          <p:cNvSpPr txBox="1">
            <a:spLocks/>
          </p:cNvSpPr>
          <p:nvPr/>
        </p:nvSpPr>
        <p:spPr>
          <a:xfrm>
            <a:off x="445711" y="114037"/>
            <a:ext cx="11286214" cy="118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90000"/>
              </a:lnSpc>
              <a:spcBef>
                <a:spcPts val="0"/>
              </a:spcBef>
            </a:pPr>
            <a:r>
              <a:rPr lang="vi-VN" altLang="en-GB" sz="3600" b="1" dirty="0">
                <a:solidFill>
                  <a:prstClr val="black"/>
                </a:solidFill>
                <a:latin typeface="Calibri"/>
                <a:cs typeface="Algerian" panose="04020705040A02060702" charset="0"/>
                <a:sym typeface="+mn-ea"/>
              </a:rPr>
              <a:t>Chuẩn bị: Hai cốc nước như nhau và các viên nước đá (hình 4). </a:t>
            </a:r>
            <a:endParaRPr kumimoji="0" lang="en-US" altLang="en-GB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Bernard MT Condensed" panose="020508060609050204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380C5-5FE0-73AA-0F2B-5086D78D0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1638300"/>
            <a:ext cx="4572000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76CA4-6325-0397-9B2A-8175A7D5E75B}"/>
              </a:ext>
            </a:extLst>
          </p:cNvPr>
          <p:cNvSpPr txBox="1"/>
          <p:nvPr/>
        </p:nvSpPr>
        <p:spPr>
          <a:xfrm>
            <a:off x="619124" y="1838325"/>
            <a:ext cx="6486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*Tiến hành: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bên ngoài thành cốc A và cốc 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 một số viên nước đá vào cốc B. Sau khoảng từ 3 đến 5 phút, quan sát hiện tượng xảy ra ở bên ngoài thành cốc A và cốc B.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 biết nguyên nhân dẫn đến hiện tượng đó.</a:t>
            </a:r>
          </a:p>
        </p:txBody>
      </p:sp>
    </p:spTree>
    <p:extLst>
      <p:ext uri="{BB962C8B-B14F-4D97-AF65-F5344CB8AC3E}">
        <p14:creationId xmlns:p14="http://schemas.microsoft.com/office/powerpoint/2010/main" val="15069611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EB59BED-37D3-F418-20F4-D3F47931C927}"/>
              </a:ext>
            </a:extLst>
          </p:cNvPr>
          <p:cNvGrpSpPr/>
          <p:nvPr/>
        </p:nvGrpSpPr>
        <p:grpSpPr>
          <a:xfrm>
            <a:off x="504190" y="2479993"/>
            <a:ext cx="5118384" cy="2864594"/>
            <a:chOff x="980440" y="1841818"/>
            <a:chExt cx="5618829" cy="3224113"/>
          </a:xfrm>
        </p:grpSpPr>
        <p:pic>
          <p:nvPicPr>
            <p:cNvPr id="1026" name="Picture 2" descr="Ta cho vài viên đá vào một cốc nước. Sau một lúc ta thấy bên ngoài thành cốc">
              <a:extLst>
                <a:ext uri="{FF2B5EF4-FFF2-40B4-BE49-F238E27FC236}">
                  <a16:creationId xmlns:a16="http://schemas.microsoft.com/office/drawing/2014/main" id="{C61994DA-8211-0AD8-3656-B71CAC58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440" y="1841818"/>
              <a:ext cx="5618829" cy="2624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DC90ACE-308C-56C9-0E86-5C3EE874B31C}"/>
                </a:ext>
              </a:extLst>
            </p:cNvPr>
            <p:cNvSpPr txBox="1"/>
            <p:nvPr/>
          </p:nvSpPr>
          <p:spPr>
            <a:xfrm>
              <a:off x="2238375" y="4419600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73E80A-858A-116C-6FDE-95F9E9D0519B}"/>
                </a:ext>
              </a:extLst>
            </p:cNvPr>
            <p:cNvSpPr txBox="1"/>
            <p:nvPr/>
          </p:nvSpPr>
          <p:spPr>
            <a:xfrm>
              <a:off x="5261949" y="4386243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B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9A4DE4-509D-C9C8-0FFF-481F4B64D395}"/>
              </a:ext>
            </a:extLst>
          </p:cNvPr>
          <p:cNvSpPr/>
          <p:nvPr/>
        </p:nvSpPr>
        <p:spPr>
          <a:xfrm>
            <a:off x="5772150" y="781050"/>
            <a:ext cx="5829300" cy="3105150"/>
          </a:xfrm>
          <a:prstGeom prst="roundRect">
            <a:avLst>
              <a:gd name="adj" fmla="val 18235"/>
            </a:avLst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/>
              </a:rPr>
              <a:t>Ban đầu, bên ngoài thành của hai cốc đều khô như nhau. Sau 3 – 5 phút khi thả đủ, cốc B có chứa các viên đá thì thành bên ngoài ướt, xuất hiện các giọt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F3FF5-4896-5619-CE7F-3DE415B71386}"/>
              </a:ext>
            </a:extLst>
          </p:cNvPr>
          <p:cNvSpPr/>
          <p:nvPr/>
        </p:nvSpPr>
        <p:spPr>
          <a:xfrm>
            <a:off x="5962650" y="4305300"/>
            <a:ext cx="5829300" cy="1743075"/>
          </a:xfrm>
          <a:prstGeom prst="roundRect">
            <a:avLst>
              <a:gd name="adj" fmla="val 18235"/>
            </a:avLst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/>
              </a:rPr>
              <a:t>Do hơi nước trong không khí gặp thành cốc lạnh đã ngưng tụ thành những giọt nước nhỏ.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492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>
            <a:extLst>
              <a:ext uri="{FF2B5EF4-FFF2-40B4-BE49-F238E27FC236}">
                <a16:creationId xmlns:a16="http://schemas.microsoft.com/office/drawing/2014/main" id="{037649D0-B5FB-2ABE-5CB6-DBB30F9A5C0A}"/>
              </a:ext>
            </a:extLst>
          </p:cNvPr>
          <p:cNvGrpSpPr/>
          <p:nvPr/>
        </p:nvGrpSpPr>
        <p:grpSpPr>
          <a:xfrm>
            <a:off x="1062355" y="176376"/>
            <a:ext cx="11713210" cy="7149465"/>
            <a:chOff x="833" y="675"/>
            <a:chExt cx="18446" cy="11259"/>
          </a:xfrm>
        </p:grpSpPr>
        <p:pic>
          <p:nvPicPr>
            <p:cNvPr id="15" name="图片 6" descr="D:\资料\双麻花辫女孩.png双麻花辫女孩">
              <a:extLst>
                <a:ext uri="{FF2B5EF4-FFF2-40B4-BE49-F238E27FC236}">
                  <a16:creationId xmlns:a16="http://schemas.microsoft.com/office/drawing/2014/main" id="{0B78A27C-96D8-AB52-DCB2-E505CF89E08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407" y="4379"/>
              <a:ext cx="6872" cy="6872"/>
            </a:xfrm>
            <a:prstGeom prst="rect">
              <a:avLst/>
            </a:prstGeom>
          </p:spPr>
        </p:pic>
        <p:pic>
          <p:nvPicPr>
            <p:cNvPr id="5" name="图片 75" descr="书本">
              <a:extLst>
                <a:ext uri="{FF2B5EF4-FFF2-40B4-BE49-F238E27FC236}">
                  <a16:creationId xmlns:a16="http://schemas.microsoft.com/office/drawing/2014/main" id="{148AED7E-4B20-AFF9-738D-D1E10A87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" y="675"/>
              <a:ext cx="3055" cy="3055"/>
            </a:xfrm>
            <a:prstGeom prst="rect">
              <a:avLst/>
            </a:prstGeom>
          </p:spPr>
        </p:pic>
        <p:pic>
          <p:nvPicPr>
            <p:cNvPr id="6" name="图片 39" descr="纸张">
              <a:extLst>
                <a:ext uri="{FF2B5EF4-FFF2-40B4-BE49-F238E27FC236}">
                  <a16:creationId xmlns:a16="http://schemas.microsoft.com/office/drawing/2014/main" id="{0FA072A7-ECCE-5090-6DB6-BCDC720E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7" name="图片 40" descr="草莓">
              <a:extLst>
                <a:ext uri="{FF2B5EF4-FFF2-40B4-BE49-F238E27FC236}">
                  <a16:creationId xmlns:a16="http://schemas.microsoft.com/office/drawing/2014/main" id="{0F3E698E-EEB0-E11E-DE0A-7FB6427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8ACB144-22B6-569A-800D-CB6D232C2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0783" y="1861051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5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A4A18D-A271-2295-635F-D3B551453ECD}"/>
              </a:ext>
            </a:extLst>
          </p:cNvPr>
          <p:cNvGrpSpPr/>
          <p:nvPr/>
        </p:nvGrpSpPr>
        <p:grpSpPr>
          <a:xfrm>
            <a:off x="3070452" y="1247774"/>
            <a:ext cx="7065586" cy="3005527"/>
            <a:chOff x="586609" y="1050589"/>
            <a:chExt cx="4970286" cy="275943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B77E898-3865-2485-CF8B-7200BC7FD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6609" y="1050589"/>
              <a:ext cx="4970286" cy="27594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3330FF-E4FC-C175-EF1B-90E5902B47EE}"/>
                </a:ext>
              </a:extLst>
            </p:cNvPr>
            <p:cNvSpPr txBox="1"/>
            <p:nvPr/>
          </p:nvSpPr>
          <p:spPr>
            <a:xfrm>
              <a:off x="828715" y="1786250"/>
              <a:ext cx="4612212" cy="10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HĐ3: Liên hệ thực tế về việc không khí có chứa bụi, hơi nước</a:t>
              </a:r>
              <a:endPara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A904575-D0CE-F4A5-B5FC-7447FE732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8" y="2745928"/>
            <a:ext cx="3081829" cy="3461131"/>
          </a:xfrm>
          <a:prstGeom prst="rect">
            <a:avLst/>
          </a:prstGeom>
        </p:spPr>
      </p:pic>
      <p:pic>
        <p:nvPicPr>
          <p:cNvPr id="7" name="Picture 6" descr="A cartoon cloud with a black background&#10;&#10;Description automatically generated">
            <a:extLst>
              <a:ext uri="{FF2B5EF4-FFF2-40B4-BE49-F238E27FC236}">
                <a16:creationId xmlns:a16="http://schemas.microsoft.com/office/drawing/2014/main" id="{316BD6FB-76F8-3248-7A1C-3A9F92C5A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11" y="-694067"/>
            <a:ext cx="3506278" cy="350627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F5A0C5-F061-D4F4-075A-9D5644EAFDDF}"/>
              </a:ext>
            </a:extLst>
          </p:cNvPr>
          <p:cNvGrpSpPr/>
          <p:nvPr/>
        </p:nvGrpSpPr>
        <p:grpSpPr>
          <a:xfrm>
            <a:off x="1362075" y="3158364"/>
            <a:ext cx="4278451" cy="2175001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094F87E-AF1C-C478-5C25-17D1136DA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BF5015-75BF-95AD-5998-7D5D8B243CC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D3D3966-83AE-06D6-1CDE-F5280DCE1BEA}"/>
              </a:ext>
            </a:extLst>
          </p:cNvPr>
          <p:cNvSpPr/>
          <p:nvPr/>
        </p:nvSpPr>
        <p:spPr>
          <a:xfrm>
            <a:off x="4505325" y="1400175"/>
            <a:ext cx="5962650" cy="1685925"/>
          </a:xfrm>
          <a:prstGeom prst="wedgeRoundRectCallout">
            <a:avLst>
              <a:gd name="adj1" fmla="val -45274"/>
              <a:gd name="adj2" fmla="val 7323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Nêu</a:t>
            </a:r>
            <a:r>
              <a:rPr lang="en-US" sz="4000" b="1" dirty="0"/>
              <a:t> </a:t>
            </a:r>
            <a:r>
              <a:rPr lang="en-US" sz="4000" b="1" dirty="0" err="1"/>
              <a:t>ví</a:t>
            </a:r>
            <a:r>
              <a:rPr lang="en-US" sz="4000" b="1" dirty="0"/>
              <a:t> </a:t>
            </a:r>
            <a:r>
              <a:rPr lang="en-US" sz="4000" b="1" dirty="0" err="1"/>
              <a:t>dụ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thấy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khí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chứa</a:t>
            </a:r>
            <a:r>
              <a:rPr lang="en-US" sz="4000" b="1" dirty="0"/>
              <a:t> </a:t>
            </a:r>
            <a:r>
              <a:rPr lang="en-US" sz="4000" b="1" dirty="0" err="1"/>
              <a:t>hơi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, </a:t>
            </a:r>
            <a:r>
              <a:rPr lang="en-US" sz="4000" b="1" dirty="0" err="1"/>
              <a:t>bụi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42032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03;p26">
            <a:extLst>
              <a:ext uri="{FF2B5EF4-FFF2-40B4-BE49-F238E27FC236}">
                <a16:creationId xmlns:a16="http://schemas.microsoft.com/office/drawing/2014/main" id="{D0FBA803-50D3-5ED4-E2F6-27E62A8513A1}"/>
              </a:ext>
            </a:extLst>
          </p:cNvPr>
          <p:cNvSpPr txBox="1">
            <a:spLocks/>
          </p:cNvSpPr>
          <p:nvPr/>
        </p:nvSpPr>
        <p:spPr>
          <a:xfrm>
            <a:off x="283786" y="275962"/>
            <a:ext cx="11286214" cy="118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90000"/>
              </a:lnSpc>
              <a:spcBef>
                <a:spcPts val="0"/>
              </a:spcBef>
            </a:pPr>
            <a:r>
              <a:rPr lang="vi-VN" altLang="en-GB" sz="3600" b="1" dirty="0">
                <a:solidFill>
                  <a:prstClr val="black"/>
                </a:solidFill>
                <a:latin typeface="Calibri"/>
                <a:cs typeface="Algerian" panose="04020705040A02060702" charset="0"/>
                <a:sym typeface="+mn-ea"/>
              </a:rPr>
              <a:t>Vào sáng sớm, đặc biệt là vào mùa đông, trời lạnh, ta sẽ thấy hiện tượng sương mù.</a:t>
            </a:r>
            <a:endParaRPr kumimoji="0" lang="en-US" altLang="en-GB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Bernard MT Condensed" panose="02050806060905020404" charset="0"/>
            </a:endParaRPr>
          </a:p>
        </p:txBody>
      </p:sp>
      <p:pic>
        <p:nvPicPr>
          <p:cNvPr id="2050" name="Picture 2" descr="Săn sương mù Đà Lạt – Chuyện Đà Lạt">
            <a:extLst>
              <a:ext uri="{FF2B5EF4-FFF2-40B4-BE49-F238E27FC236}">
                <a16:creationId xmlns:a16="http://schemas.microsoft.com/office/drawing/2014/main" id="{8A068C26-E439-ED99-38D1-19705C1C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610429"/>
            <a:ext cx="6834692" cy="45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48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03;p26">
            <a:extLst>
              <a:ext uri="{FF2B5EF4-FFF2-40B4-BE49-F238E27FC236}">
                <a16:creationId xmlns:a16="http://schemas.microsoft.com/office/drawing/2014/main" id="{D0FBA803-50D3-5ED4-E2F6-27E62A8513A1}"/>
              </a:ext>
            </a:extLst>
          </p:cNvPr>
          <p:cNvSpPr txBox="1">
            <a:spLocks/>
          </p:cNvSpPr>
          <p:nvPr/>
        </p:nvSpPr>
        <p:spPr>
          <a:xfrm>
            <a:off x="283786" y="275962"/>
            <a:ext cx="11286214" cy="118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90000"/>
              </a:lnSpc>
              <a:spcBef>
                <a:spcPts val="0"/>
              </a:spcBef>
            </a:pPr>
            <a:r>
              <a:rPr lang="vi-VN" altLang="en-GB" sz="3600" b="1" dirty="0">
                <a:solidFill>
                  <a:prstClr val="black"/>
                </a:solidFill>
                <a:latin typeface="Calibri"/>
                <a:cs typeface="Algerian" panose="04020705040A02060702" charset="0"/>
                <a:sym typeface="+mn-ea"/>
              </a:rPr>
              <a:t>Khi để đồ vật ở bên ngoài không khí, không có che chắn gì, sau một thời gian sẽ thấy bụi bẩn bám vào đồ vật.</a:t>
            </a:r>
            <a:endParaRPr kumimoji="0" lang="en-US" altLang="en-GB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Bernard MT Condensed" panose="02050806060905020404" charset="0"/>
            </a:endParaRPr>
          </a:p>
        </p:txBody>
      </p:sp>
      <p:pic>
        <p:nvPicPr>
          <p:cNvPr id="4098" name="Picture 2" descr="Tại sao chúng ta thường xuyên lau dọn nhưng nhà vẫn đầy bụi?">
            <a:extLst>
              <a:ext uri="{FF2B5EF4-FFF2-40B4-BE49-F238E27FC236}">
                <a16:creationId xmlns:a16="http://schemas.microsoft.com/office/drawing/2014/main" id="{082955F2-0E09-104B-038C-01DC9410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662113"/>
            <a:ext cx="6698846" cy="44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77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03;p26"/>
          <p:cNvSpPr txBox="1">
            <a:spLocks noGrp="1"/>
          </p:cNvSpPr>
          <p:nvPr>
            <p:ph type="ctrTitle" idx="4294967295"/>
          </p:nvPr>
        </p:nvSpPr>
        <p:spPr>
          <a:xfrm>
            <a:off x="3608705" y="322580"/>
            <a:ext cx="4335145" cy="616585"/>
          </a:xfrm>
          <a:prstGeom prst="rect">
            <a:avLst/>
          </a:prstGeom>
          <a:solidFill>
            <a:srgbClr val="FFF57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di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600" b="1" dirty="0">
                <a:latin typeface="Algerian" panose="04020705040A02060702" charset="0"/>
                <a:cs typeface="Algerian" panose="04020705040A02060702" charset="0"/>
                <a:sym typeface="+mn-ea"/>
              </a:rPr>
              <a:t>YÊU CẦU CẦN ĐẠT</a:t>
            </a:r>
            <a:endParaRPr lang="en-US" altLang="en-GB" sz="3600" b="1" dirty="0">
              <a:solidFill>
                <a:srgbClr val="000000"/>
              </a:solidFill>
              <a:latin typeface="Algerian" panose="04020705040A02060702" charset="0"/>
              <a:cs typeface="Algerian" panose="04020705040A02060702" charset="0"/>
              <a:sym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7BED0-AA07-51B9-CC82-4A4ACB7AA1EA}"/>
              </a:ext>
            </a:extLst>
          </p:cNvPr>
          <p:cNvSpPr txBox="1"/>
          <p:nvPr/>
        </p:nvSpPr>
        <p:spPr>
          <a:xfrm>
            <a:off x="800101" y="1304925"/>
            <a:ext cx="10534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được tên thành phần chính của không khí.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sát, làm thí nghiệm để: nhận biết được sự có mặt của không khí; xác định được một số tính chất của không khí; nhận biết được trong không khí có hơi nước, bụi.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được ứng dụng tính chất của không khí đối với đời sống.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>
            <a:extLst>
              <a:ext uri="{FF2B5EF4-FFF2-40B4-BE49-F238E27FC236}">
                <a16:creationId xmlns:a16="http://schemas.microsoft.com/office/drawing/2014/main" id="{037649D0-B5FB-2ABE-5CB6-DBB30F9A5C0A}"/>
              </a:ext>
            </a:extLst>
          </p:cNvPr>
          <p:cNvGrpSpPr/>
          <p:nvPr/>
        </p:nvGrpSpPr>
        <p:grpSpPr>
          <a:xfrm>
            <a:off x="1062355" y="176376"/>
            <a:ext cx="11713210" cy="7149465"/>
            <a:chOff x="833" y="675"/>
            <a:chExt cx="18446" cy="11259"/>
          </a:xfrm>
        </p:grpSpPr>
        <p:pic>
          <p:nvPicPr>
            <p:cNvPr id="15" name="图片 6" descr="D:\资料\双麻花辫女孩.png双麻花辫女孩">
              <a:extLst>
                <a:ext uri="{FF2B5EF4-FFF2-40B4-BE49-F238E27FC236}">
                  <a16:creationId xmlns:a16="http://schemas.microsoft.com/office/drawing/2014/main" id="{0B78A27C-96D8-AB52-DCB2-E505CF89E08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407" y="4379"/>
              <a:ext cx="6872" cy="6872"/>
            </a:xfrm>
            <a:prstGeom prst="rect">
              <a:avLst/>
            </a:prstGeom>
          </p:spPr>
        </p:pic>
        <p:pic>
          <p:nvPicPr>
            <p:cNvPr id="5" name="图片 75" descr="书本">
              <a:extLst>
                <a:ext uri="{FF2B5EF4-FFF2-40B4-BE49-F238E27FC236}">
                  <a16:creationId xmlns:a16="http://schemas.microsoft.com/office/drawing/2014/main" id="{148AED7E-4B20-AFF9-738D-D1E10A87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" y="675"/>
              <a:ext cx="3055" cy="3055"/>
            </a:xfrm>
            <a:prstGeom prst="rect">
              <a:avLst/>
            </a:prstGeom>
          </p:spPr>
        </p:pic>
        <p:pic>
          <p:nvPicPr>
            <p:cNvPr id="6" name="图片 39" descr="纸张">
              <a:extLst>
                <a:ext uri="{FF2B5EF4-FFF2-40B4-BE49-F238E27FC236}">
                  <a16:creationId xmlns:a16="http://schemas.microsoft.com/office/drawing/2014/main" id="{0FA072A7-ECCE-5090-6DB6-BCDC720E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7" name="图片 40" descr="草莓">
              <a:extLst>
                <a:ext uri="{FF2B5EF4-FFF2-40B4-BE49-F238E27FC236}">
                  <a16:creationId xmlns:a16="http://schemas.microsoft.com/office/drawing/2014/main" id="{0F3E698E-EEB0-E11E-DE0A-7FB6427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9C83D7D-50EB-7AA8-FCF5-A0E59ED37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446" y="1727701"/>
            <a:ext cx="85046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91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3038413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133600" y="722392"/>
              <a:ext cx="9848850" cy="99736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42"/>
            <a:ext cx="8546543" cy="1364751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70651" y="3935286"/>
              <a:ext cx="5713035" cy="74777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ni-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tơ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gas.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216129" y="2523340"/>
              <a:ext cx="5959390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ô-xi 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ni-</a:t>
              </a:r>
              <a:r>
                <a:rPr kumimoji="0" lang="es-E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tơ</a:t>
              </a:r>
              <a:r>
                <a:rPr kumimoji="0" lang="es-E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42234" y="5622647"/>
              <a:ext cx="6410325" cy="67879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ô-xi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các-bô-níc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9626"/>
            <a:chOff x="2098496" y="3659454"/>
            <a:chExt cx="8546543" cy="120307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232527" y="3935286"/>
              <a:ext cx="5534024" cy="927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ghế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16360"/>
            <a:chOff x="1861723" y="2134893"/>
            <a:chExt cx="8819884" cy="127839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073253" y="2523340"/>
              <a:ext cx="6102265" cy="8899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Sàn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194610" y="5564860"/>
              <a:ext cx="5989076" cy="91534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bẩn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124075" y="579517"/>
              <a:ext cx="9497794" cy="131071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505835"/>
            <a:chOff x="2098496" y="3659454"/>
            <a:chExt cx="8546543" cy="1322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277733" y="3935286"/>
              <a:ext cx="5210175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  <a:tabLst>
                  <a:tab pos="1322705" algn="l"/>
                </a:tabLs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ni-tơ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8"/>
            <a:ext cx="8819884" cy="1652568"/>
            <a:chOff x="1861723" y="2134893"/>
            <a:chExt cx="8819884" cy="139323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513279" y="2523340"/>
              <a:ext cx="5229225" cy="10047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  <a:tabLst>
                  <a:tab pos="1322705" algn="l"/>
                </a:tabLs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ô-xi.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5"/>
            <a:ext cx="8973766" cy="1631042"/>
            <a:chOff x="1612674" y="5184381"/>
            <a:chExt cx="8973766" cy="141288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648172" y="5564860"/>
              <a:ext cx="5535514" cy="10324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  <a:tabLst>
                  <a:tab pos="1322705" algn="l"/>
                </a:tabLs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2362200" y="646192"/>
              <a:ext cx="9145369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1322705" algn="l"/>
                </a:tabLst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6879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240821" y="253940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582363" y="5765353"/>
              <a:ext cx="5306047" cy="65942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400300" y="512842"/>
              <a:ext cx="9278719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ô-xi,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ni-tơ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6C270-F174-C876-7788-A45AA25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17" y="1575655"/>
            <a:ext cx="5151566" cy="370668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>
            <a:extLst>
              <a:ext uri="{FF2B5EF4-FFF2-40B4-BE49-F238E27FC236}">
                <a16:creationId xmlns:a16="http://schemas.microsoft.com/office/drawing/2014/main" id="{037649D0-B5FB-2ABE-5CB6-DBB30F9A5C0A}"/>
              </a:ext>
            </a:extLst>
          </p:cNvPr>
          <p:cNvGrpSpPr/>
          <p:nvPr/>
        </p:nvGrpSpPr>
        <p:grpSpPr>
          <a:xfrm>
            <a:off x="1062355" y="176376"/>
            <a:ext cx="11713210" cy="7149465"/>
            <a:chOff x="833" y="675"/>
            <a:chExt cx="18446" cy="11259"/>
          </a:xfrm>
        </p:grpSpPr>
        <p:pic>
          <p:nvPicPr>
            <p:cNvPr id="15" name="图片 6" descr="D:\资料\双麻花辫女孩.png双麻花辫女孩">
              <a:extLst>
                <a:ext uri="{FF2B5EF4-FFF2-40B4-BE49-F238E27FC236}">
                  <a16:creationId xmlns:a16="http://schemas.microsoft.com/office/drawing/2014/main" id="{0B78A27C-96D8-AB52-DCB2-E505CF89E08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407" y="4379"/>
              <a:ext cx="6872" cy="6872"/>
            </a:xfrm>
            <a:prstGeom prst="rect">
              <a:avLst/>
            </a:prstGeom>
          </p:spPr>
        </p:pic>
        <p:pic>
          <p:nvPicPr>
            <p:cNvPr id="5" name="图片 75" descr="书本">
              <a:extLst>
                <a:ext uri="{FF2B5EF4-FFF2-40B4-BE49-F238E27FC236}">
                  <a16:creationId xmlns:a16="http://schemas.microsoft.com/office/drawing/2014/main" id="{148AED7E-4B20-AFF9-738D-D1E10A87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" y="675"/>
              <a:ext cx="3055" cy="3055"/>
            </a:xfrm>
            <a:prstGeom prst="rect">
              <a:avLst/>
            </a:prstGeom>
          </p:spPr>
        </p:pic>
        <p:pic>
          <p:nvPicPr>
            <p:cNvPr id="6" name="图片 39" descr="纸张">
              <a:extLst>
                <a:ext uri="{FF2B5EF4-FFF2-40B4-BE49-F238E27FC236}">
                  <a16:creationId xmlns:a16="http://schemas.microsoft.com/office/drawing/2014/main" id="{0FA072A7-ECCE-5090-6DB6-BCDC720E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7" name="图片 40" descr="草莓">
              <a:extLst>
                <a:ext uri="{FF2B5EF4-FFF2-40B4-BE49-F238E27FC236}">
                  <a16:creationId xmlns:a16="http://schemas.microsoft.com/office/drawing/2014/main" id="{0F3E698E-EEB0-E11E-DE0A-7FB6427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B51AD1A-D1B0-9A03-879F-CBE60535D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3538" y="1682738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7F31961D-EEE1-6D23-59AF-64B8547F5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1, 2, 3, 4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nhỏ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BDE69-E65B-92C5-0420-CFCBE97E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0752" y="2045488"/>
            <a:ext cx="8656853" cy="37908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B6A590-4262-01DA-EFDA-5B30FB98D835}"/>
              </a:ext>
            </a:extLst>
          </p:cNvPr>
          <p:cNvSpPr txBox="1">
            <a:spLocks/>
          </p:cNvSpPr>
          <p:nvPr/>
        </p:nvSpPr>
        <p:spPr>
          <a:xfrm>
            <a:off x="2087379" y="3021933"/>
            <a:ext cx="6322828" cy="1417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Khí nào trong không khí cần thiết cho sự hô hấp của con người, động vật và thực vật?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49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B39681-866C-49F7-836F-90D32E53AB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540002" y="1275645"/>
            <a:ext cx="6435428" cy="1418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(T1)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09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>
            <a:extLst>
              <a:ext uri="{FF2B5EF4-FFF2-40B4-BE49-F238E27FC236}">
                <a16:creationId xmlns:a16="http://schemas.microsoft.com/office/drawing/2014/main" id="{037649D0-B5FB-2ABE-5CB6-DBB30F9A5C0A}"/>
              </a:ext>
            </a:extLst>
          </p:cNvPr>
          <p:cNvGrpSpPr/>
          <p:nvPr/>
        </p:nvGrpSpPr>
        <p:grpSpPr>
          <a:xfrm>
            <a:off x="1062355" y="176376"/>
            <a:ext cx="11713210" cy="7149465"/>
            <a:chOff x="833" y="675"/>
            <a:chExt cx="18446" cy="11259"/>
          </a:xfrm>
        </p:grpSpPr>
        <p:pic>
          <p:nvPicPr>
            <p:cNvPr id="15" name="图片 6" descr="D:\资料\双麻花辫女孩.png双麻花辫女孩">
              <a:extLst>
                <a:ext uri="{FF2B5EF4-FFF2-40B4-BE49-F238E27FC236}">
                  <a16:creationId xmlns:a16="http://schemas.microsoft.com/office/drawing/2014/main" id="{0B78A27C-96D8-AB52-DCB2-E505CF89E08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407" y="4379"/>
              <a:ext cx="6872" cy="6872"/>
            </a:xfrm>
            <a:prstGeom prst="rect">
              <a:avLst/>
            </a:prstGeom>
          </p:spPr>
        </p:pic>
        <p:pic>
          <p:nvPicPr>
            <p:cNvPr id="5" name="图片 75" descr="书本">
              <a:extLst>
                <a:ext uri="{FF2B5EF4-FFF2-40B4-BE49-F238E27FC236}">
                  <a16:creationId xmlns:a16="http://schemas.microsoft.com/office/drawing/2014/main" id="{148AED7E-4B20-AFF9-738D-D1E10A87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" y="675"/>
              <a:ext cx="3055" cy="3055"/>
            </a:xfrm>
            <a:prstGeom prst="rect">
              <a:avLst/>
            </a:prstGeom>
          </p:spPr>
        </p:pic>
        <p:pic>
          <p:nvPicPr>
            <p:cNvPr id="6" name="图片 39" descr="纸张">
              <a:extLst>
                <a:ext uri="{FF2B5EF4-FFF2-40B4-BE49-F238E27FC236}">
                  <a16:creationId xmlns:a16="http://schemas.microsoft.com/office/drawing/2014/main" id="{0FA072A7-ECCE-5090-6DB6-BCDC720E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7" name="图片 40" descr="草莓">
              <a:extLst>
                <a:ext uri="{FF2B5EF4-FFF2-40B4-BE49-F238E27FC236}">
                  <a16:creationId xmlns:a16="http://schemas.microsoft.com/office/drawing/2014/main" id="{0F3E698E-EEB0-E11E-DE0A-7FB6427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9109B8-CF4A-0E52-0D5A-30C903AB3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175" y="1794376"/>
            <a:ext cx="887044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0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F07CF8-333D-7BE7-6F30-2430F6285148}"/>
              </a:ext>
            </a:extLst>
          </p:cNvPr>
          <p:cNvGrpSpPr/>
          <p:nvPr/>
        </p:nvGrpSpPr>
        <p:grpSpPr>
          <a:xfrm>
            <a:off x="3070452" y="1493870"/>
            <a:ext cx="7065586" cy="2759432"/>
            <a:chOff x="586609" y="1050589"/>
            <a:chExt cx="4970286" cy="2759432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1A98AD2-5991-80A8-1280-BC20063C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6609" y="1050589"/>
              <a:ext cx="4970286" cy="27594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330295-C066-1AAD-BC82-E84CB289820D}"/>
                </a:ext>
              </a:extLst>
            </p:cNvPr>
            <p:cNvSpPr txBox="1"/>
            <p:nvPr/>
          </p:nvSpPr>
          <p:spPr>
            <a:xfrm>
              <a:off x="775112" y="1483664"/>
              <a:ext cx="46122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libri"/>
                </a:rPr>
                <a:t>HĐ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1: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định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A5701E-36C3-F6BC-4F6E-2AF1FD16E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8" y="2745928"/>
            <a:ext cx="3081829" cy="3461131"/>
          </a:xfrm>
          <a:prstGeom prst="rect">
            <a:avLst/>
          </a:prstGeom>
        </p:spPr>
      </p:pic>
      <p:pic>
        <p:nvPicPr>
          <p:cNvPr id="19" name="Picture 18" descr="A cartoon cloud with a black background&#10;&#10;Description automatically generated">
            <a:extLst>
              <a:ext uri="{FF2B5EF4-FFF2-40B4-BE49-F238E27FC236}">
                <a16:creationId xmlns:a16="http://schemas.microsoft.com/office/drawing/2014/main" id="{5C260DEE-9634-CD8B-96CB-9EE6AE4E0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11" y="-694067"/>
            <a:ext cx="3506278" cy="350627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427102-23D2-8093-109F-150533DD050F}"/>
              </a:ext>
            </a:extLst>
          </p:cNvPr>
          <p:cNvSpPr/>
          <p:nvPr/>
        </p:nvSpPr>
        <p:spPr>
          <a:xfrm>
            <a:off x="200025" y="182953"/>
            <a:ext cx="11598754" cy="1636322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“Dựa vào các hình dưới đây, cho biết: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phần chính của không khí.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các thành phần chính, trong không khí còn chứa những gì?”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D92EF-91CF-AEA8-30E5-7A814F7FA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2424113"/>
            <a:ext cx="5350717" cy="283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83BF1-E34A-5F84-15A8-F51455022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4" y="1928812"/>
            <a:ext cx="3686175" cy="2066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8A070-4263-47CA-9D99-20A371727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550" y="4076700"/>
            <a:ext cx="3714750" cy="20764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678</Words>
  <Application>Microsoft Office PowerPoint</Application>
  <PresentationFormat>Widescreen</PresentationFormat>
  <Paragraphs>72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SimSun</vt:lpstr>
      <vt:lpstr>SimSun</vt:lpstr>
      <vt:lpstr>Algerian</vt:lpstr>
      <vt:lpstr>Arial</vt:lpstr>
      <vt:lpstr>Bernard MT Condensed</vt:lpstr>
      <vt:lpstr>Broadway</vt:lpstr>
      <vt:lpstr>Calibri</vt:lpstr>
      <vt:lpstr>Calibri Light</vt:lpstr>
      <vt:lpstr>Cambria</vt:lpstr>
      <vt:lpstr>等线</vt:lpstr>
      <vt:lpstr>Times New Roman</vt:lpstr>
      <vt:lpstr>Wingdings</vt:lpstr>
      <vt:lpstr>字魂59号-创粗黑</vt:lpstr>
      <vt:lpstr>Office 主题</vt:lpstr>
      <vt:lpstr>Office Theme</vt:lpstr>
      <vt:lpstr>1_Office Theme</vt:lpstr>
      <vt:lpstr>PowerPoint Presentation</vt:lpstr>
      <vt:lpstr>YÊU CẦU CẦN ĐẠT</vt:lpstr>
      <vt:lpstr>PowerPoint Presentation</vt:lpstr>
      <vt:lpstr>PowerPoint Presentation</vt:lpstr>
      <vt:lpstr>Hãy cho biết sau khi đếm 1, 2, 3, 4 thì các bạn nhỏ trong bài hát làm gì?</vt:lpstr>
      <vt:lpstr>Thứ Ba ngày 15 tháng 10 năm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2023-09-02T11:49:50Z</dcterms:created>
  <dcterms:modified xsi:type="dcterms:W3CDTF">2024-12-13T08:53:59Z</dcterms:modified>
</cp:coreProperties>
</file>