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C950-70F5-446D-A1F4-D4AB995AE27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038D9-F7D2-414F-9A99-3F0732197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1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531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00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93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727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6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7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19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1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44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1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42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6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7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9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788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165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790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3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4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3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61BF-9C40-4AEF-A2A9-14B5A80EB82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AC7C7-49D2-4051-832B-273F7C29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7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jpeg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jpeg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82A07-D49F-ED7E-50DA-C8100FEDC52A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197350" y="73088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1">
            <a:extLst>
              <a:ext uri="{FF2B5EF4-FFF2-40B4-BE49-F238E27FC236}">
                <a16:creationId xmlns:a16="http://schemas.microsoft.com/office/drawing/2014/main" id="{1BBC313A-DD82-F76C-86CE-F270BA40F525}"/>
              </a:ext>
            </a:extLst>
          </p:cNvPr>
          <p:cNvSpPr/>
          <p:nvPr/>
        </p:nvSpPr>
        <p:spPr>
          <a:xfrm>
            <a:off x="2076133" y="0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 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 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19 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 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9 năm 2024</a:t>
            </a:r>
            <a:endParaRPr lang="en-US" altLang="zh-CN" sz="4000" dirty="0">
              <a:solidFill>
                <a:schemeClr val="tx1"/>
              </a:solidFill>
              <a:latin typeface="Calibri" panose="020F0502020204030204" pitchFamily="34" charset="0"/>
              <a:ea typeface="FZHei-B01S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Picture 11" descr="Picture1">
            <a:extLst>
              <a:ext uri="{FF2B5EF4-FFF2-40B4-BE49-F238E27FC236}">
                <a16:creationId xmlns:a16="http://schemas.microsoft.com/office/drawing/2014/main" id="{60DA3C1D-ED59-CC66-F116-09E116A6D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255" y="1057910"/>
            <a:ext cx="1957070" cy="774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65F8-830A-D2AF-0C77-4B78D9318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862" y="1526949"/>
            <a:ext cx="7504826" cy="2280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6BB0C6-BF7B-FB98-42FC-71A59DA6F15D}"/>
              </a:ext>
            </a:extLst>
          </p:cNvPr>
          <p:cNvSpPr txBox="1"/>
          <p:nvPr/>
        </p:nvSpPr>
        <p:spPr>
          <a:xfrm>
            <a:off x="4867275" y="351472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D76A2F-D881-3B16-4C6A-9188338C1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11983" y="3401527"/>
            <a:ext cx="3638058" cy="3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5" y="507911"/>
            <a:ext cx="9925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sát sơ đồ các gian hàng của một Hội chợ về sản phẩm thủ công mĩ nghệ và cho biết gian hàng nào có diện tích lớn nhất.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5410-60C9-78A7-0BDC-A59CF78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4" y="1780562"/>
            <a:ext cx="5800725" cy="378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2380A-D185-B5D2-71D9-F31A52791510}"/>
              </a:ext>
            </a:extLst>
          </p:cNvPr>
          <p:cNvSpPr txBox="1"/>
          <p:nvPr/>
        </p:nvSpPr>
        <p:spPr>
          <a:xfrm>
            <a:off x="1057275" y="2247900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gốm sứ gồm 16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sơn mài gồm 8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mây tre gồm 4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điêu khắc gồm 12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đồ gỗ gồm 12 ô vuông.</a:t>
            </a:r>
          </a:p>
          <a:p>
            <a:pPr algn="just" latinLnBrk="0"/>
            <a:r>
              <a:rPr lang="en-US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gian hàng gốm sứ có diện tích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9910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00290-C969-A42D-9B8B-2DCF21F2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72" y="1771504"/>
            <a:ext cx="429195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C0D72-7B49-057B-8D8C-244912AD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80" y="-2523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79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652208" y="0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5 000 g = ….kg</a:t>
            </a: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0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2: 3 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….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sz="6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12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Tính diện tích hình vuông có cạnh 7 cm.</a:t>
            </a:r>
            <a:b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09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080022" y="316414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bài </a:t>
            </a: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b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sau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7074-A392-A0DD-BA1C-0A92016EC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20" y="1358934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95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237" y="1157986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bốn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cạnh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bằng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Xinh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xắn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yêu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Đô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́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3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8" y="1600579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1" y="2236618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8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nhi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̉?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5" y="2475556"/>
            <a:ext cx="5701391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cạnh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xắn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đáng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Đố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bé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216" y="4838161"/>
            <a:ext cx="8111811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2316530"/>
            <a:ext cx="4048273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55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760843" y="1286132"/>
            <a:ext cx="6950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Muốn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diện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D25EBD-74BA-4E00-B65A-636E124F0C9F}"/>
              </a:ext>
            </a:extLst>
          </p:cNvPr>
          <p:cNvSpPr txBox="1"/>
          <p:nvPr/>
        </p:nvSpPr>
        <p:spPr>
          <a:xfrm>
            <a:off x="1077662" y="3758061"/>
            <a:ext cx="96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Muốn tính diện tích hình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ta lấy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cạnh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nó</a:t>
            </a:r>
            <a:r>
              <a:rPr lang="en-US" sz="4800" b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6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1010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 thẻ ghi cân nặng thích hợp với mỗi hình vẽ sau: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9A4B23-3421-173D-44B1-908B4FA5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433512"/>
            <a:ext cx="10448925" cy="280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428DC3-C1E1-CF3F-0F83-1ED2FBF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5476875"/>
            <a:ext cx="1333500" cy="5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2D9AE-2BAF-D39C-AFBD-3AF2549F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5405437"/>
            <a:ext cx="1266825" cy="581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2BB62D-AFB4-A992-DABD-11A93E5A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937" y="5353050"/>
            <a:ext cx="1247775" cy="571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58507-7DC8-71E8-648B-2C63F7AAB8A3}"/>
              </a:ext>
            </a:extLst>
          </p:cNvPr>
          <p:cNvSpPr txBox="1"/>
          <p:nvPr/>
        </p:nvSpPr>
        <p:spPr>
          <a:xfrm>
            <a:off x="3200400" y="41433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kg = 4 000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A9B97-1857-7CB3-C571-0027E022D431}"/>
              </a:ext>
            </a:extLst>
          </p:cNvPr>
          <p:cNvSpPr txBox="1"/>
          <p:nvPr/>
        </p:nvSpPr>
        <p:spPr>
          <a:xfrm>
            <a:off x="1009651" y="4162425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500 g x 2 = 1 000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CE6F-25C9-1F1F-1936-D1A47BDCBE4A}"/>
              </a:ext>
            </a:extLst>
          </p:cNvPr>
          <p:cNvSpPr txBox="1"/>
          <p:nvPr/>
        </p:nvSpPr>
        <p:spPr>
          <a:xfrm>
            <a:off x="1371600" y="4552950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1 000 g + 4 000g = 5 000 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64CBE0-A3CF-4B06-BC33-A86627840DF7}"/>
              </a:ext>
            </a:extLst>
          </p:cNvPr>
          <p:cNvSpPr txBox="1"/>
          <p:nvPr/>
        </p:nvSpPr>
        <p:spPr>
          <a:xfrm>
            <a:off x="5600701" y="416242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250 g x 8 = 2 000 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FAAA-4263-A9EA-3BA1-333B33CC50BE}"/>
              </a:ext>
            </a:extLst>
          </p:cNvPr>
          <p:cNvSpPr txBox="1"/>
          <p:nvPr/>
        </p:nvSpPr>
        <p:spPr>
          <a:xfrm>
            <a:off x="8524876" y="4143375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450 g + 450 g + 100 g = 1 000 g</a:t>
            </a:r>
          </a:p>
        </p:txBody>
      </p:sp>
    </p:spTree>
    <p:extLst>
      <p:ext uri="{BB962C8B-B14F-4D97-AF65-F5344CB8AC3E}">
        <p14:creationId xmlns:p14="http://schemas.microsoft.com/office/powerpoint/2010/main" val="8644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6485 -0.24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0703 -0.26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4297 -0.270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4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ACC0-39E6-A448-507A-50B12B1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7" y="409575"/>
            <a:ext cx="4752975" cy="367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8C79E-39B9-6C1C-E8FE-165EF2ADCA24}"/>
              </a:ext>
            </a:extLst>
          </p:cNvPr>
          <p:cNvSpPr txBox="1"/>
          <p:nvPr/>
        </p:nvSpPr>
        <p:spPr>
          <a:xfrm>
            <a:off x="1133475" y="1590675"/>
            <a:ext cx="5467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Hệ thống xử lí nước thải trong một cơ sở sản xuất mỗi ngày xử lí 36 000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nước thải được chứa trong 4 chiếc bể như nhau. Mỗi bể chứa số lít nước thải là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4 000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6 000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9 000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12 000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DF29D-031D-C21A-2EDC-AEAFA5C969CC}"/>
              </a:ext>
            </a:extLst>
          </p:cNvPr>
          <p:cNvSpPr txBox="1"/>
          <p:nvPr/>
        </p:nvSpPr>
        <p:spPr>
          <a:xfrm>
            <a:off x="5286375" y="4457700"/>
            <a:ext cx="638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bể chứa số lít nước thải là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36 000 : 4 = 9 000 (lít)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 Đáp số: 9 000 lít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F32CA3-B374-7085-6F28-C2CCB46AD33B}"/>
              </a:ext>
            </a:extLst>
          </p:cNvPr>
          <p:cNvSpPr/>
          <p:nvPr/>
        </p:nvSpPr>
        <p:spPr>
          <a:xfrm>
            <a:off x="1104901" y="4791075"/>
            <a:ext cx="457200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344</Words>
  <Application>Microsoft Office PowerPoint</Application>
  <PresentationFormat>Widescreen</PresentationFormat>
  <Paragraphs>67</Paragraphs>
  <Slides>17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等线</vt:lpstr>
      <vt:lpstr>FZHei-B01S</vt:lpstr>
      <vt:lpstr>字魂35号-经典雅黑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5 000 g = ….kg</vt:lpstr>
      <vt:lpstr>Câu 2: 3 l = ….ml</vt:lpstr>
      <vt:lpstr>Câu 3: Tính diện tích hình vuông có cạnh 7 cm. </vt:lpstr>
      <vt:lpstr>Ôn lại bài học Chuẩn bị bài sau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2024-12-12T03:38:44Z</dcterms:created>
  <dcterms:modified xsi:type="dcterms:W3CDTF">2024-12-12T03:41:29Z</dcterms:modified>
</cp:coreProperties>
</file>