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4" r:id="rId2"/>
    <p:sldId id="416" r:id="rId3"/>
    <p:sldId id="454" r:id="rId4"/>
    <p:sldId id="379" r:id="rId5"/>
    <p:sldId id="455" r:id="rId6"/>
    <p:sldId id="456" r:id="rId7"/>
    <p:sldId id="457" r:id="rId8"/>
    <p:sldId id="453" r:id="rId9"/>
    <p:sldId id="460" r:id="rId10"/>
    <p:sldId id="458" r:id="rId11"/>
    <p:sldId id="484" r:id="rId12"/>
    <p:sldId id="419" r:id="rId13"/>
    <p:sldId id="485" r:id="rId14"/>
    <p:sldId id="472" r:id="rId15"/>
    <p:sldId id="486" r:id="rId16"/>
    <p:sldId id="424" r:id="rId17"/>
    <p:sldId id="487" r:id="rId18"/>
    <p:sldId id="488" r:id="rId19"/>
    <p:sldId id="489" r:id="rId20"/>
    <p:sldId id="490" r:id="rId21"/>
    <p:sldId id="491" r:id="rId22"/>
    <p:sldId id="492" r:id="rId23"/>
    <p:sldId id="493" r:id="rId24"/>
    <p:sldId id="494" r:id="rId25"/>
    <p:sldId id="495" r:id="rId26"/>
    <p:sldId id="477" r:id="rId27"/>
    <p:sldId id="428" r:id="rId28"/>
    <p:sldId id="467" r:id="rId29"/>
    <p:sldId id="433" r:id="rId30"/>
    <p:sldId id="4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E9A89-93DF-4E25-AFD7-D750A47A66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128D8-2826-4EE7-948F-9E1354B96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9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493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61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70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58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32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2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90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02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36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5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08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34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974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862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96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827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677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0810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40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68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cái</a:t>
            </a:r>
            <a:r>
              <a:rPr lang="en-US" altLang="zh-CN" dirty="0"/>
              <a:t> loa -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phát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ra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âm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thanh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cái</a:t>
            </a:r>
            <a:r>
              <a:rPr lang="en-US" altLang="zh-CN" dirty="0"/>
              <a:t> loa -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phát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ra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âm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thanh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74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cái</a:t>
            </a:r>
            <a:r>
              <a:rPr lang="en-US" altLang="zh-CN" dirty="0"/>
              <a:t> loa -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phát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ra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âm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thanh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54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cái</a:t>
            </a:r>
            <a:r>
              <a:rPr lang="en-US" altLang="zh-CN" dirty="0"/>
              <a:t> loa -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phát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ra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âm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thanh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0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6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1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2CEC-01EF-FDE8-EB02-8858EE79D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CA4EF-548C-6DE9-9E09-D1C71434E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E85E0-6C71-6831-AF1C-3AE9D137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93D53-7086-A12B-25CB-B2B0C859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06FE5-69A7-5EEA-EAF0-45E42C8D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33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FE66-1FE8-5FE3-728E-25C41798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11C07-EE87-C24F-AE1F-C1C97C1CE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49702-FFB1-0970-184B-AB12D574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C55EE-72B6-40D2-1DF1-25D881E7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80B97-A531-03F2-1D11-8458E0DB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2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9C19C5-9382-B6CF-00DB-D18A21240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13C8D-94B5-03F4-5262-8A96036EF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C745B-C371-9051-EC28-3C9CE525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05ACF-2589-AC12-1C4E-6972227E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8D524-4D54-9ABF-B5CB-091A8F11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8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E5992-7EFE-17A8-6AAB-B97B175E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C7CA1-1718-84BF-036B-99A1BB403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A4FF6-8C3F-68EB-69D9-3B8D1BF0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2ED56-6C0C-370D-6228-8E07B05EA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D5C13-B3BF-FE7B-4243-67DAF630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5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D539-A049-5EE5-3BBD-124FD3CDD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44275-4CC2-1F2E-EF2C-499EE35D6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BC91F-3906-BFE3-82E3-D5E2CAF4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3C576-E9F1-AC38-F5AF-06E01CB1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FBAB2-6D4E-827A-DE87-D609E3F5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6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A892E-2BCF-4501-0CC1-57E04D43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903A9-C937-745F-B552-84DBC28CF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D388F-7105-1AA4-A532-FD8FF431F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FD401-3C2A-9B7C-9609-FC5ADB3F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6FF3E-D8CF-C160-C291-184FBF2D0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D79CA-6C18-7145-9778-B518225D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1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EB10-E22C-2275-9371-1A6B136B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D78BC-AA08-9940-7E58-E6664E50E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73532-3842-900A-03D3-467CE30B1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AC47-8407-417B-32FA-6F4959F28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E17BDE-613F-F238-59F8-705C60736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277CC-CD22-9E36-6A44-A24EB541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8C0153-AB33-4D32-01AD-7EB2FBD51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462B8F-9773-44EB-BBF5-4085B67D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85E-8C4A-B5F3-A68B-A783E0E88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139F7-FA0D-2D23-23BD-0987D62A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AE46A-1F78-5A1D-8819-1759B4B5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47938-194E-4FF3-A517-312B81AB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5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DEC260-2F6A-C076-D297-B17C6426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C473B-C71B-B522-9054-A38925AA7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D4ED6-7334-3D52-6F5A-CD3313257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0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B5B5-E4CE-5A49-6222-D767AF18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C9DBE-D9C2-5AE4-CA3B-9E243F641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0E7CB-E3DA-D75F-B608-1102EBBD0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DB278-9918-AC90-7A5D-C795538C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EFB3A-370D-07DD-6B0D-726E141A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30806-E851-AFCF-DA56-8F2CAF29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7BFEE-21D7-D87E-A93C-6D7F7810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6A8EA9-09C7-00D8-1B6B-1195EFCB1B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9F405-8C2D-A168-C75B-DA56BF1F9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68CFE-2B29-3B5D-2937-206C6AF5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C931F-2507-980A-84E9-145687D8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3F55D-1FA1-CD4F-11A4-84328D6D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2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2BFCB5-3F1E-4C31-40C4-B3DF95989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8B985-96EA-9F9D-83EA-D1AD1117B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80941-7A0B-FFE7-B33A-6199A54D8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C9C81-F356-4EAA-ADDA-B5E668F9613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1358D-6EAA-E58A-8B18-E833E535D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B8E10-D867-4A54-E228-72CA2E62D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23AFE-319A-495B-B011-5D6ECC896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2.png"/><Relationship Id="rId3" Type="http://schemas.openxmlformats.org/officeDocument/2006/relationships/audio" Target="../media/media3.mp3"/><Relationship Id="rId7" Type="http://schemas.openxmlformats.org/officeDocument/2006/relationships/image" Target="../media/image3.png"/><Relationship Id="rId12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media4.mp3"/><Relationship Id="rId7" Type="http://schemas.openxmlformats.org/officeDocument/2006/relationships/image" Target="../media/image20.png"/><Relationship Id="rId12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png"/><Relationship Id="rId3" Type="http://schemas.openxmlformats.org/officeDocument/2006/relationships/audio" Target="../media/media5.mp3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microsoft.com/office/2007/relationships/media" Target="../media/media5.mp3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29" y="797208"/>
            <a:ext cx="1681686" cy="896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658" y="0"/>
            <a:ext cx="2283461" cy="2389101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CE37FD0E-B961-4CED-A1B4-95FD39B28A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476103"/>
            <a:ext cx="12188238" cy="3381898"/>
          </a:xfrm>
          <a:prstGeom prst="rect">
            <a:avLst/>
          </a:prstGeom>
        </p:spPr>
      </p:pic>
      <p:sp>
        <p:nvSpPr>
          <p:cNvPr id="39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1617492" y="1023525"/>
            <a:ext cx="8473104" cy="229941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KHOA HỌC</a:t>
            </a:r>
            <a:endParaRPr kumimoji="0" lang="zh-CN" altLang="en-US" sz="10663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>
          <a:xfrm>
            <a:off x="2835646" y="3771014"/>
            <a:ext cx="4083885" cy="25172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33" y="875487"/>
            <a:ext cx="1169166" cy="10573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316974" y="3047601"/>
            <a:ext cx="1418032" cy="1104077"/>
          </a:xfrm>
          <a:prstGeom prst="rect">
            <a:avLst/>
          </a:prstGeom>
        </p:spPr>
      </p:pic>
      <p:sp>
        <p:nvSpPr>
          <p:cNvPr id="49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1491620" y="1046146"/>
            <a:ext cx="8473104" cy="229941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>
                <a:ln>
                  <a:noFill/>
                </a:ln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Tahoma" panose="020B0604030504040204" pitchFamily="34" charset="0"/>
                <a:cs typeface="+mn-ea"/>
                <a:sym typeface="+mn-lt"/>
              </a:rPr>
              <a:t>KHOA HỌC</a:t>
            </a:r>
            <a:endParaRPr kumimoji="0" lang="zh-CN" altLang="en-US" sz="10663" b="1" i="0" u="none" strike="noStrike" kern="1200" cap="none" spc="0" normalizeH="0" baseline="0" noProof="0" dirty="0">
              <a:ln>
                <a:noFill/>
              </a:ln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5" name="图片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53" y="5225692"/>
            <a:ext cx="4959861" cy="1560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1304925" y="255503"/>
            <a:ext cx="10645123" cy="1110960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âm thanh có thể truyền qua chất rắn và chất lỏng.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00267-7DA8-3641-49F0-64D41F86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319087"/>
            <a:ext cx="950613" cy="1014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5BEEAF-F46A-60BB-B58A-AE346F2C44DC}"/>
              </a:ext>
            </a:extLst>
          </p:cNvPr>
          <p:cNvSpPr txBox="1"/>
          <p:nvPr/>
        </p:nvSpPr>
        <p:spPr>
          <a:xfrm>
            <a:off x="1114425" y="1743075"/>
            <a:ext cx="10544175" cy="369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Ở một đầu của bàn, một bạn gõ nhẹ tay vào mặt bàn.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Ở đầu kia của bàn, em áp một tai vào mặt bàn để nghe và bịt tai còn lại. Em có nghe được âm thanh không?</a:t>
            </a:r>
          </a:p>
          <a:p>
            <a:pPr algn="just">
              <a:lnSpc>
                <a:spcPct val="150000"/>
              </a:lnSpc>
            </a:pPr>
            <a:r>
              <a:rPr lang="vi-VN" sz="3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Từ kết quả thực hiện, hãy cho biết âm thanh đã truyền từ chỗ gõ qua vật nào đến tai em.</a:t>
            </a:r>
          </a:p>
        </p:txBody>
      </p:sp>
    </p:spTree>
    <p:extLst>
      <p:ext uri="{BB962C8B-B14F-4D97-AF65-F5344CB8AC3E}">
        <p14:creationId xmlns:p14="http://schemas.microsoft.com/office/powerpoint/2010/main" val="11561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17C79-BA04-7664-B7B9-D0A40792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4" y="1552575"/>
            <a:ext cx="4404961" cy="2943225"/>
          </a:xfrm>
          <a:prstGeom prst="rect">
            <a:avLst/>
          </a:prstGeom>
        </p:spPr>
      </p:pic>
      <p:sp>
        <p:nvSpPr>
          <p:cNvPr id="4" name="Rounded Rectangular Callout 22">
            <a:extLst>
              <a:ext uri="{FF2B5EF4-FFF2-40B4-BE49-F238E27FC236}">
                <a16:creationId xmlns:a16="http://schemas.microsoft.com/office/drawing/2014/main" id="{67CB662B-1AD8-F74E-0C07-FB4F0373CE4F}"/>
              </a:ext>
            </a:extLst>
          </p:cNvPr>
          <p:cNvSpPr/>
          <p:nvPr/>
        </p:nvSpPr>
        <p:spPr>
          <a:xfrm>
            <a:off x="5752437" y="1831643"/>
            <a:ext cx="5715663" cy="2721307"/>
          </a:xfrm>
          <a:prstGeom prst="wedgeRoundRectCallout">
            <a:avLst>
              <a:gd name="adj1" fmla="val -66374"/>
              <a:gd name="adj2" fmla="val -42249"/>
              <a:gd name="adj3" fmla="val 16667"/>
            </a:avLst>
          </a:prstGeom>
          <a:solidFill>
            <a:srgbClr val="FFFF00"/>
          </a:solidFill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 defTabSz="913256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lvl="0" indent="-457200" algn="just" defTabSz="913256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3080093" y="2223288"/>
            <a:ext cx="8156089" cy="241538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vi-VN" altLang="en-US" sz="5400" b="1" dirty="0">
                <a:solidFill>
                  <a:srgbClr val="E71F19"/>
                </a:solidFill>
                <a:cs typeface="Arial" panose="020B0604020202020204" pitchFamily="34" charset="0"/>
              </a:rPr>
              <a:t>Âm thanh truyền qua được chất rắn</a:t>
            </a:r>
            <a:r>
              <a:rPr lang="en-US" altLang="en-US" sz="5400" b="1" dirty="0">
                <a:solidFill>
                  <a:srgbClr val="E71F19"/>
                </a:solidFill>
                <a:cs typeface="Arial" panose="020B060402020202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85" y="2390786"/>
            <a:ext cx="3722354" cy="4839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1114" y="990406"/>
            <a:ext cx="2884123" cy="912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5332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533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1304925" y="255503"/>
            <a:ext cx="10645123" cy="1110960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3256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sự lan truyền âm thanh qua chất lỏng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00267-7DA8-3641-49F0-64D41F86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319087"/>
            <a:ext cx="950613" cy="1014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5BEEAF-F46A-60BB-B58A-AE346F2C44DC}"/>
              </a:ext>
            </a:extLst>
          </p:cNvPr>
          <p:cNvSpPr txBox="1"/>
          <p:nvPr/>
        </p:nvSpPr>
        <p:spPr>
          <a:xfrm>
            <a:off x="238126" y="1809750"/>
            <a:ext cx="77819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bạn cầm hai thanh sắt nhúng vào cốc nước rồi gõ nhẹ hai thanh sắt vào nhau (hình 5).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Em áp một tay vào mặt bàn và bịt tai còn lại (hình 5). Em có nghe được tiếng gõ của hai thanh sắt không?</a:t>
            </a:r>
          </a:p>
          <a:p>
            <a:pPr lvl="0" algn="just"/>
            <a:r>
              <a:rPr lang="vi-VN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kết quả thí nghiệm, em có nhận xét gì?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C5EBF-7B97-4648-A6BB-F293CFC4F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619" y="2009775"/>
            <a:ext cx="4149381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5">
            <a:extLst>
              <a:ext uri="{FF2B5EF4-FFF2-40B4-BE49-F238E27FC236}">
                <a16:creationId xmlns:a16="http://schemas.microsoft.com/office/drawing/2014/main" id="{149A6A72-A37A-B2D9-0E55-F9B8FE20878E}"/>
              </a:ext>
            </a:extLst>
          </p:cNvPr>
          <p:cNvSpPr/>
          <p:nvPr/>
        </p:nvSpPr>
        <p:spPr>
          <a:xfrm>
            <a:off x="5102510" y="2069708"/>
            <a:ext cx="6851365" cy="3054742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áp một tay vào mặt bàn và bịt tai còn lại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tiếng gõ của hai thanh sắt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0FBE00-5344-43FE-D0EE-6C053613B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69" y="1924050"/>
            <a:ext cx="4149381" cy="3638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1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3080093" y="2223288"/>
            <a:ext cx="8156089" cy="241538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vi-VN" altLang="en-US" sz="5400" b="1" dirty="0">
                <a:solidFill>
                  <a:srgbClr val="E71F19"/>
                </a:solidFill>
                <a:cs typeface="Arial" panose="020B0604020202020204" pitchFamily="34" charset="0"/>
              </a:rPr>
              <a:t>Âm thanh truyền qua được chất lỏng</a:t>
            </a:r>
            <a:r>
              <a:rPr lang="en-US" altLang="en-US" sz="5400" b="1" dirty="0">
                <a:solidFill>
                  <a:srgbClr val="E71F19"/>
                </a:solidFill>
                <a:cs typeface="Arial" panose="020B060402020202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85" y="2390786"/>
            <a:ext cx="3722354" cy="4839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1114" y="990406"/>
            <a:ext cx="2884123" cy="912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5332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533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27" y="2231671"/>
            <a:ext cx="7122502" cy="462632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01423"/>
            <a:ext cx="9268607" cy="40565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5" y="468862"/>
            <a:ext cx="11357065" cy="38833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042405" y="1914585"/>
            <a:ext cx="9710875" cy="14773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độ to của âm thanh khi lại gần hoặc ra xa nguồn âm</a:t>
            </a:r>
            <a:endParaRPr lang="en-US" altLang="zh-CN" sz="4800" b="1" dirty="0" err="1">
              <a:solidFill>
                <a:srgbClr val="E71F1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2095500" y="552450"/>
            <a:ext cx="9753600" cy="1571625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40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altLang="en-US" sz="40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đứng gần ti vi hay đứng xa ti vi thì chúng ta nghe thấy âm thanh to hơn?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35" y="2266961"/>
            <a:ext cx="3722354" cy="4839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3A516-4A90-0548-552B-A7DBB1818CFC}"/>
              </a:ext>
            </a:extLst>
          </p:cNvPr>
          <p:cNvSpPr txBox="1"/>
          <p:nvPr/>
        </p:nvSpPr>
        <p:spPr>
          <a:xfrm>
            <a:off x="3769001" y="2510302"/>
            <a:ext cx="7175224" cy="1323439"/>
          </a:xfrm>
          <a:custGeom>
            <a:avLst/>
            <a:gdLst>
              <a:gd name="connsiteX0" fmla="*/ 0 w 7175224"/>
              <a:gd name="connsiteY0" fmla="*/ 0 h 1323439"/>
              <a:gd name="connsiteX1" fmla="*/ 7175224 w 7175224"/>
              <a:gd name="connsiteY1" fmla="*/ 0 h 1323439"/>
              <a:gd name="connsiteX2" fmla="*/ 7175224 w 7175224"/>
              <a:gd name="connsiteY2" fmla="*/ 1323439 h 1323439"/>
              <a:gd name="connsiteX3" fmla="*/ 0 w 7175224"/>
              <a:gd name="connsiteY3" fmla="*/ 1323439 h 1323439"/>
              <a:gd name="connsiteX4" fmla="*/ 0 w 717522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224" h="1323439" fill="none" extrusionOk="0">
                <a:moveTo>
                  <a:pt x="0" y="0"/>
                </a:moveTo>
                <a:cubicBezTo>
                  <a:pt x="1901566" y="5222"/>
                  <a:pt x="6126250" y="24918"/>
                  <a:pt x="7175224" y="0"/>
                </a:cubicBezTo>
                <a:cubicBezTo>
                  <a:pt x="7112630" y="502581"/>
                  <a:pt x="7138266" y="742429"/>
                  <a:pt x="7175224" y="1323439"/>
                </a:cubicBezTo>
                <a:cubicBezTo>
                  <a:pt x="4147068" y="1158678"/>
                  <a:pt x="2100097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7175224" h="1323439" stroke="0" extrusionOk="0">
                <a:moveTo>
                  <a:pt x="0" y="0"/>
                </a:moveTo>
                <a:cubicBezTo>
                  <a:pt x="2002241" y="11849"/>
                  <a:pt x="5819053" y="-161459"/>
                  <a:pt x="7175224" y="0"/>
                </a:cubicBezTo>
                <a:cubicBezTo>
                  <a:pt x="7160564" y="501774"/>
                  <a:pt x="7095289" y="1007572"/>
                  <a:pt x="7175224" y="1323439"/>
                </a:cubicBezTo>
                <a:cubicBezTo>
                  <a:pt x="4393336" y="1177579"/>
                  <a:pt x="2337361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đứng gần ti vi thì chúng ta nghe thấy âm thanh to hơn.</a:t>
            </a:r>
          </a:p>
        </p:txBody>
      </p:sp>
      <p:sp>
        <p:nvSpPr>
          <p:cNvPr id="3" name="Freeform: Shape 34">
            <a:extLst>
              <a:ext uri="{FF2B5EF4-FFF2-40B4-BE49-F238E27FC236}">
                <a16:creationId xmlns:a16="http://schemas.microsoft.com/office/drawing/2014/main" id="{C8416206-35D2-12AA-0FFC-6DCCE08D7A5D}"/>
              </a:ext>
            </a:extLst>
          </p:cNvPr>
          <p:cNvSpPr/>
          <p:nvPr/>
        </p:nvSpPr>
        <p:spPr>
          <a:xfrm>
            <a:off x="2325484" y="2151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2095500" y="552450"/>
            <a:ext cx="9753600" cy="1571625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32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vi-VN" altLang="en-US" sz="32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 đứng bên đường nghe thấy tiếng ồn từ động cơ xe thay đổi như thế nào khi xe chạy lại gần và chạy ra xa dần?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35" y="2266961"/>
            <a:ext cx="3722354" cy="4839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3A516-4A90-0548-552B-A7DBB1818CFC}"/>
              </a:ext>
            </a:extLst>
          </p:cNvPr>
          <p:cNvSpPr txBox="1"/>
          <p:nvPr/>
        </p:nvSpPr>
        <p:spPr>
          <a:xfrm>
            <a:off x="3645175" y="2538877"/>
            <a:ext cx="8061049" cy="3046988"/>
          </a:xfrm>
          <a:custGeom>
            <a:avLst/>
            <a:gdLst>
              <a:gd name="connsiteX0" fmla="*/ 0 w 8061049"/>
              <a:gd name="connsiteY0" fmla="*/ 0 h 3046988"/>
              <a:gd name="connsiteX1" fmla="*/ 8061049 w 8061049"/>
              <a:gd name="connsiteY1" fmla="*/ 0 h 3046988"/>
              <a:gd name="connsiteX2" fmla="*/ 8061049 w 8061049"/>
              <a:gd name="connsiteY2" fmla="*/ 3046988 h 3046988"/>
              <a:gd name="connsiteX3" fmla="*/ 0 w 8061049"/>
              <a:gd name="connsiteY3" fmla="*/ 3046988 h 3046988"/>
              <a:gd name="connsiteX4" fmla="*/ 0 w 8061049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1049" h="3046988" fill="none" extrusionOk="0">
                <a:moveTo>
                  <a:pt x="0" y="0"/>
                </a:moveTo>
                <a:cubicBezTo>
                  <a:pt x="3231447" y="5222"/>
                  <a:pt x="5933515" y="24918"/>
                  <a:pt x="8061049" y="0"/>
                </a:cubicBezTo>
                <a:cubicBezTo>
                  <a:pt x="7899804" y="1071537"/>
                  <a:pt x="8017289" y="2405261"/>
                  <a:pt x="8061049" y="3046988"/>
                </a:cubicBezTo>
                <a:cubicBezTo>
                  <a:pt x="6395145" y="2882227"/>
                  <a:pt x="1088831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061049" h="3046988" stroke="0" extrusionOk="0">
                <a:moveTo>
                  <a:pt x="0" y="0"/>
                </a:moveTo>
                <a:cubicBezTo>
                  <a:pt x="1736670" y="11849"/>
                  <a:pt x="4244449" y="-161459"/>
                  <a:pt x="8061049" y="0"/>
                </a:cubicBezTo>
                <a:cubicBezTo>
                  <a:pt x="8064179" y="810180"/>
                  <a:pt x="7959873" y="1773659"/>
                  <a:pt x="8061049" y="3046988"/>
                </a:cubicBezTo>
                <a:cubicBezTo>
                  <a:pt x="5898358" y="2901128"/>
                  <a:pt x="3522800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xe chạy lại gần người đứng bên đường nghe thấy tiếng ồn từ động cơ xe lớn hơn. Xe càng gần, âm thanh càng to.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xe chạy ra xa dần người đứng bên đường nghe thấy tiếng ồn từ động cơ xe nhỏ hơn và mất dần.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Freeform: Shape 34">
            <a:extLst>
              <a:ext uri="{FF2B5EF4-FFF2-40B4-BE49-F238E27FC236}">
                <a16:creationId xmlns:a16="http://schemas.microsoft.com/office/drawing/2014/main" id="{C8416206-35D2-12AA-0FFC-6DCCE08D7A5D}"/>
              </a:ext>
            </a:extLst>
          </p:cNvPr>
          <p:cNvSpPr/>
          <p:nvPr/>
        </p:nvSpPr>
        <p:spPr>
          <a:xfrm>
            <a:off x="2325484" y="2151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0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2095500" y="552450"/>
            <a:ext cx="9753600" cy="1571625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32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K</a:t>
            </a:r>
            <a:r>
              <a:rPr lang="vi-VN" altLang="en-US" sz="32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 ra xa nguồn âm thì âm thanh nghe to hơn hay nhỏ hơn (độ to của âm thanh tăng lên hay giảm đi)?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35" y="2266961"/>
            <a:ext cx="3722354" cy="4839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3A516-4A90-0548-552B-A7DBB1818CFC}"/>
              </a:ext>
            </a:extLst>
          </p:cNvPr>
          <p:cNvSpPr txBox="1"/>
          <p:nvPr/>
        </p:nvSpPr>
        <p:spPr>
          <a:xfrm>
            <a:off x="3645175" y="2538877"/>
            <a:ext cx="8061049" cy="1077218"/>
          </a:xfrm>
          <a:custGeom>
            <a:avLst/>
            <a:gdLst>
              <a:gd name="connsiteX0" fmla="*/ 0 w 8061049"/>
              <a:gd name="connsiteY0" fmla="*/ 0 h 1077218"/>
              <a:gd name="connsiteX1" fmla="*/ 8061049 w 8061049"/>
              <a:gd name="connsiteY1" fmla="*/ 0 h 1077218"/>
              <a:gd name="connsiteX2" fmla="*/ 8061049 w 8061049"/>
              <a:gd name="connsiteY2" fmla="*/ 1077218 h 1077218"/>
              <a:gd name="connsiteX3" fmla="*/ 0 w 8061049"/>
              <a:gd name="connsiteY3" fmla="*/ 1077218 h 1077218"/>
              <a:gd name="connsiteX4" fmla="*/ 0 w 806104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1049" h="1077218" fill="none" extrusionOk="0">
                <a:moveTo>
                  <a:pt x="0" y="0"/>
                </a:moveTo>
                <a:cubicBezTo>
                  <a:pt x="3231447" y="5222"/>
                  <a:pt x="5933515" y="24918"/>
                  <a:pt x="8061049" y="0"/>
                </a:cubicBezTo>
                <a:cubicBezTo>
                  <a:pt x="8098911" y="476103"/>
                  <a:pt x="8002446" y="631043"/>
                  <a:pt x="8061049" y="1077218"/>
                </a:cubicBezTo>
                <a:cubicBezTo>
                  <a:pt x="6395145" y="912457"/>
                  <a:pt x="108883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061049" h="1077218" stroke="0" extrusionOk="0">
                <a:moveTo>
                  <a:pt x="0" y="0"/>
                </a:moveTo>
                <a:cubicBezTo>
                  <a:pt x="1736670" y="11849"/>
                  <a:pt x="4244449" y="-161459"/>
                  <a:pt x="8061049" y="0"/>
                </a:cubicBezTo>
                <a:cubicBezTo>
                  <a:pt x="8113084" y="144312"/>
                  <a:pt x="8153192" y="673209"/>
                  <a:pt x="8061049" y="1077218"/>
                </a:cubicBezTo>
                <a:cubicBezTo>
                  <a:pt x="5898358" y="931358"/>
                  <a:pt x="352280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ra xa nguồn âm thì âm thanh nghe nhỏ hơn (độ to của âm thanh giảm đi).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Freeform: Shape 34">
            <a:extLst>
              <a:ext uri="{FF2B5EF4-FFF2-40B4-BE49-F238E27FC236}">
                <a16:creationId xmlns:a16="http://schemas.microsoft.com/office/drawing/2014/main" id="{C8416206-35D2-12AA-0FFC-6DCCE08D7A5D}"/>
              </a:ext>
            </a:extLst>
          </p:cNvPr>
          <p:cNvSpPr/>
          <p:nvPr/>
        </p:nvSpPr>
        <p:spPr>
          <a:xfrm>
            <a:off x="2325484" y="2151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9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4790368" y="1923918"/>
            <a:ext cx="5036764" cy="5016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96" y="975049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4395886"/>
            <a:ext cx="12394652" cy="2712489"/>
          </a:xfrm>
          <a:prstGeom prst="rect">
            <a:avLst/>
          </a:prstGeom>
        </p:spPr>
      </p:pic>
      <p:sp>
        <p:nvSpPr>
          <p:cNvPr id="20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2225639" y="163862"/>
            <a:ext cx="8473104" cy="189744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730" b="1" i="0" u="none" strike="noStrike" kern="1200" cap="none" spc="0" normalizeH="0" baseline="0" noProof="0" dirty="0">
                <a:ln>
                  <a:noFill/>
                </a:ln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alibri"/>
                <a:ea typeface="Tahoma" panose="020B0604030504040204" pitchFamily="34" charset="0"/>
                <a:cs typeface="+mn-ea"/>
                <a:sym typeface="+mn-lt"/>
              </a:rPr>
              <a:t>KHỞI ĐỘNG</a:t>
            </a:r>
            <a:endParaRPr kumimoji="0" lang="zh-CN" altLang="en-US" sz="11730" b="1" i="0" u="none" strike="noStrike" kern="1200" cap="none" spc="0" normalizeH="0" baseline="0" noProof="0" dirty="0">
              <a:ln>
                <a:noFill/>
              </a:ln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6675"/>
            <a:ext cx="2382915" cy="2389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3080093" y="2223288"/>
            <a:ext cx="8156089" cy="241538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vi-VN" altLang="en-US" sz="4800" b="1" dirty="0">
                <a:solidFill>
                  <a:srgbClr val="E71F19"/>
                </a:solidFill>
                <a:cs typeface="Arial" panose="020B0604020202020204" pitchFamily="34" charset="0"/>
              </a:rPr>
              <a:t>Âm thanh khi lan truyền càng ra xa nguồn âm thì càng yếu đi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85" y="2390786"/>
            <a:ext cx="3722354" cy="4839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1114" y="990406"/>
            <a:ext cx="2884123" cy="912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5332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533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EA9DF-553B-E269-0C4E-C07161379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470961"/>
            <a:ext cx="11801475" cy="300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2047875" y="895350"/>
            <a:ext cx="9753600" cy="1571625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ví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âm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truyền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khí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rắn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lỏng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35" y="2266961"/>
            <a:ext cx="3722354" cy="48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571501" y="255503"/>
            <a:ext cx="11378548" cy="1110960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3256"/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 thanh truyền qua chất khí: </a:t>
            </a:r>
            <a:r>
              <a:rPr lang="vi-VN" sz="33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bật nhạc nghe, âm thanh truyền từ thiết bị phát qua không khí đến tai chúng ta.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Premium Vector | Cute person floating while listening to music cartoon icon  illustration">
            <a:extLst>
              <a:ext uri="{FF2B5EF4-FFF2-40B4-BE49-F238E27FC236}">
                <a16:creationId xmlns:a16="http://schemas.microsoft.com/office/drawing/2014/main" id="{D7ED43DD-59D3-5557-0EA7-E8BAAFE5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9" y="1895474"/>
            <a:ext cx="473392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571501" y="255503"/>
            <a:ext cx="11378548" cy="1110960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3256"/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 thanh truyền qua chất rắn: </a:t>
            </a:r>
            <a:r>
              <a:rPr lang="vi-VN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ta gõ tay xuống bàn và ghé tai xuống mặt bàn ta sẽ nghe thấy tiếng vang của tiếng gõ.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Vì sao người xưa khi được mời trà, thường gõ 3 cái xuống mặt bàn?">
            <a:extLst>
              <a:ext uri="{FF2B5EF4-FFF2-40B4-BE49-F238E27FC236}">
                <a16:creationId xmlns:a16="http://schemas.microsoft.com/office/drawing/2014/main" id="{CB6D1917-51F1-6732-C0B7-D69D8181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876425"/>
            <a:ext cx="66675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7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571501" y="255502"/>
            <a:ext cx="11378548" cy="1516148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3256"/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 thanh truyền qua chất lỏng: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Bọc đồng hồ báo thức vào túi chống nước và thả xuống bể nước ghé tai vào thành bể ta sẽ nghe thấy tiếng của đồng hồ.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5E07D-A62B-5375-60D6-6439445B4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733" y="2018765"/>
            <a:ext cx="3816476" cy="4565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48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4790368" y="1923918"/>
            <a:ext cx="5036764" cy="5016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76" y="1181082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4395886"/>
            <a:ext cx="12394652" cy="27124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437" y="-133478"/>
            <a:ext cx="2382915" cy="2389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C0C2FD-DD8F-9F70-F03D-F4809D546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1372" y="214139"/>
            <a:ext cx="811447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4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2" y="0"/>
            <a:ext cx="976540" cy="9765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8961" y="898969"/>
            <a:ext cx="11620515" cy="155141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2"/>
          <p:cNvSpPr>
            <a:spLocks noChangeArrowheads="1"/>
          </p:cNvSpPr>
          <p:nvPr/>
        </p:nvSpPr>
        <p:spPr bwMode="auto">
          <a:xfrm>
            <a:off x="2006675" y="-361196"/>
            <a:ext cx="8873292" cy="169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CHƠI: TRUYỀN TIN</a:t>
            </a:r>
            <a:endParaRPr kumimoji="0" lang="vi-VN" altLang="en-US" sz="426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772" y="1875509"/>
            <a:ext cx="6928929" cy="3897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082954" y="842821"/>
            <a:ext cx="5107165" cy="3238470"/>
          </a:xfrm>
          <a:prstGeom prst="rect">
            <a:avLst/>
          </a:prstGeom>
        </p:spPr>
      </p:pic>
      <p:sp>
        <p:nvSpPr>
          <p:cNvPr id="39" name="文本框 34">
            <a:extLst>
              <a:ext uri="{FF2B5EF4-FFF2-40B4-BE49-F238E27FC236}">
                <a16:creationId xmlns:a16="http://schemas.microsoft.com/office/drawing/2014/main" id="{AB4FC7EB-4CEB-4B62-80C6-74E745EDDC19}"/>
              </a:ext>
            </a:extLst>
          </p:cNvPr>
          <p:cNvSpPr txBox="1"/>
          <p:nvPr/>
        </p:nvSpPr>
        <p:spPr>
          <a:xfrm>
            <a:off x="7826495" y="1755978"/>
            <a:ext cx="3215945" cy="99488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5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altLang="zh-CN" sz="5865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865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endParaRPr kumimoji="0" lang="zh-CN" altLang="en-US" sz="5865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gradFill flip="none" rotWithShape="1">
                <a:gsLst>
                  <a:gs pos="0">
                    <a:srgbClr val="42A4E6">
                      <a:tint val="66000"/>
                      <a:satMod val="160000"/>
                    </a:srgbClr>
                  </a:gs>
                  <a:gs pos="50000">
                    <a:srgbClr val="42A4E6">
                      <a:tint val="44500"/>
                      <a:satMod val="160000"/>
                    </a:srgbClr>
                  </a:gs>
                  <a:gs pos="100000">
                    <a:srgbClr val="42A4E6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effectLst>
                <a:glow rad="139700">
                  <a:srgbClr val="5B9BD5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方正喵呜体" panose="0201060001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7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1" y="-1691741"/>
            <a:ext cx="11222955" cy="905062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2" y="0"/>
            <a:ext cx="976540" cy="9765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8961" y="898969"/>
            <a:ext cx="11620515" cy="155141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2"/>
          <p:cNvSpPr>
            <a:spLocks noChangeArrowheads="1"/>
          </p:cNvSpPr>
          <p:nvPr/>
        </p:nvSpPr>
        <p:spPr bwMode="auto">
          <a:xfrm>
            <a:off x="2006675" y="-361196"/>
            <a:ext cx="8873292" cy="169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CHƠI: TRUYỀN TIN</a:t>
            </a:r>
            <a:endParaRPr kumimoji="0" lang="vi-VN" altLang="en-US" sz="426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754416" y="709251"/>
            <a:ext cx="5107165" cy="3238470"/>
          </a:xfrm>
          <a:prstGeom prst="rect">
            <a:avLst/>
          </a:prstGeom>
        </p:spPr>
      </p:pic>
      <p:sp>
        <p:nvSpPr>
          <p:cNvPr id="39" name="文本框 34">
            <a:extLst>
              <a:ext uri="{FF2B5EF4-FFF2-40B4-BE49-F238E27FC236}">
                <a16:creationId xmlns:a16="http://schemas.microsoft.com/office/drawing/2014/main" id="{AB4FC7EB-4CEB-4B62-80C6-74E745EDDC19}"/>
              </a:ext>
            </a:extLst>
          </p:cNvPr>
          <p:cNvSpPr txBox="1"/>
          <p:nvPr/>
        </p:nvSpPr>
        <p:spPr>
          <a:xfrm>
            <a:off x="4339258" y="1622408"/>
            <a:ext cx="3533339" cy="99488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5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altLang="zh-CN" sz="5865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865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kumimoji="0" lang="zh-CN" altLang="en-US" sz="5865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gradFill flip="none" rotWithShape="1">
                <a:gsLst>
                  <a:gs pos="0">
                    <a:srgbClr val="42A4E6">
                      <a:tint val="66000"/>
                      <a:satMod val="160000"/>
                    </a:srgbClr>
                  </a:gs>
                  <a:gs pos="50000">
                    <a:srgbClr val="42A4E6">
                      <a:tint val="44500"/>
                      <a:satMod val="160000"/>
                    </a:srgbClr>
                  </a:gs>
                  <a:gs pos="100000">
                    <a:srgbClr val="42A4E6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effectLst>
                <a:glow rad="139700">
                  <a:srgbClr val="5B9BD5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方正喵呜体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0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8" y="2231671"/>
            <a:ext cx="7122502" cy="462632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01423"/>
            <a:ext cx="9268607" cy="40565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39" y="792780"/>
            <a:ext cx="6892811" cy="2720846"/>
          </a:xfrm>
          <a:prstGeom prst="rect">
            <a:avLst/>
          </a:prstGeom>
        </p:spPr>
      </p:pic>
      <p:sp>
        <p:nvSpPr>
          <p:cNvPr id="18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2903977" y="1988078"/>
            <a:ext cx="6159588" cy="87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Fredoka One"/>
              <a:buNone/>
              <a:tabLst/>
              <a:defRPr/>
            </a:pPr>
            <a:r>
              <a:rPr kumimoji="0" lang="en-US" sz="7997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Dặn</a:t>
            </a:r>
            <a:r>
              <a:rPr kumimoji="0" lang="en-US" sz="7997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7997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dò</a:t>
            </a:r>
            <a:endParaRPr kumimoji="0" lang="en-US" sz="7997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98657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3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8414" y="-303648"/>
            <a:ext cx="609412" cy="609412"/>
          </a:xfrm>
          <a:prstGeom prst="rect">
            <a:avLst/>
          </a:prstGeom>
        </p:spPr>
      </p:pic>
      <p:sp>
        <p:nvSpPr>
          <p:cNvPr id="20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2393399" y="573695"/>
            <a:ext cx="8473104" cy="279986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7" b="1" i="0" u="none" strike="noStrike" kern="1200" cap="none" spc="0" normalizeH="0" baseline="0" noProof="0" dirty="0">
                <a:ln>
                  <a:noFill/>
                </a:ln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alibri"/>
                <a:ea typeface="Tahoma" panose="020B0604030504040204" pitchFamily="34" charset="0"/>
                <a:cs typeface="+mn-ea"/>
                <a:sym typeface="+mn-lt"/>
              </a:rPr>
              <a:t>ÂM THANH </a:t>
            </a:r>
          </a:p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7" b="1" i="0" u="none" strike="noStrike" kern="1200" cap="none" spc="0" normalizeH="0" baseline="0" noProof="0" dirty="0">
                <a:ln>
                  <a:noFill/>
                </a:ln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alibri"/>
                <a:ea typeface="Tahoma" panose="020B0604030504040204" pitchFamily="34" charset="0"/>
                <a:cs typeface="+mn-ea"/>
                <a:sym typeface="+mn-lt"/>
              </a:rPr>
              <a:t>GÌ ĐÂY?</a:t>
            </a:r>
            <a:endParaRPr kumimoji="0" lang="zh-CN" altLang="en-US" sz="8797" b="1" i="0" u="none" strike="noStrike" kern="1200" cap="none" spc="0" normalizeH="0" baseline="0" noProof="0" dirty="0">
              <a:ln>
                <a:noFill/>
              </a:ln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269" y="-150406"/>
            <a:ext cx="2382915" cy="2389101"/>
          </a:xfrm>
          <a:prstGeom prst="rect">
            <a:avLst/>
          </a:prstGeom>
        </p:spPr>
      </p:pic>
      <p:pic>
        <p:nvPicPr>
          <p:cNvPr id="1026" name="Picture 2" descr="Hình ảnh Vector Png Công Ty Tuyển Dụng Tay Cầm Sừng áp Phích Tuyển Dụng,  Kèn, Công, Ty miễn phí tải tập tin PNG PSDComment và Vecto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07304" y="1181083"/>
            <a:ext cx="6459060" cy="62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88" y="4146190"/>
            <a:ext cx="7819531" cy="2460545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5137007"/>
            <a:ext cx="12394652" cy="19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29" y="797208"/>
            <a:ext cx="1681686" cy="896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CE37FD0E-B961-4CED-A1B4-95FD39B28A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476103"/>
            <a:ext cx="12188238" cy="33818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>
          <a:xfrm>
            <a:off x="2835646" y="3771014"/>
            <a:ext cx="4083885" cy="25172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33" y="875487"/>
            <a:ext cx="1169166" cy="10573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316974" y="3047601"/>
            <a:ext cx="1418032" cy="1104077"/>
          </a:xfrm>
          <a:prstGeom prst="rect">
            <a:avLst/>
          </a:prstGeom>
        </p:spPr>
      </p:pic>
      <p:pic>
        <p:nvPicPr>
          <p:cNvPr id="15" name="图片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53" y="5225692"/>
            <a:ext cx="4959861" cy="1560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09467E-3CCB-6387-80C7-B763B9A77C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586" y="1854377"/>
            <a:ext cx="9126503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482810" y="1725556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2342116" y="2203328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gáy</a:t>
            </a:r>
            <a:endParaRPr kumimoji="0" lang="zh-CN" altLang="en-US" sz="6398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2" name="Picture 4" descr="Hình ảnh Vòi Nước Lớn được Tweet, Gà Mái, Gà Con, Thịt Gà miễn phí tải tập  tin PNG PSDComment và Vector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94" b="90000" l="0" r="93750">
                        <a14:foregroundMark x1="78750" y1="25313" x2="75625" y2="25781"/>
                        <a14:foregroundMark x1="75938" y1="33281" x2="74063" y2="32656"/>
                        <a14:foregroundMark x1="75625" y1="42344" x2="70469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63" flipH="1">
            <a:off x="7249448" y="2810516"/>
            <a:ext cx="4872072" cy="44602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Ga-gay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41014" y="7648647"/>
            <a:ext cx="812549" cy="812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335073" y="728303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MH_Others_2"/>
          <p:cNvSpPr txBox="1"/>
          <p:nvPr>
            <p:custDataLst>
              <p:tags r:id="rId1"/>
            </p:custDataLst>
          </p:nvPr>
        </p:nvSpPr>
        <p:spPr>
          <a:xfrm>
            <a:off x="2194379" y="847483"/>
            <a:ext cx="8717251" cy="19691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endParaRPr kumimoji="0" lang="en-US" altLang="zh-CN" sz="6398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chim</a:t>
            </a: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hót</a:t>
            </a:r>
            <a:endParaRPr kumimoji="0" lang="zh-CN" altLang="en-US" sz="6398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51" y="2563623"/>
            <a:ext cx="4920664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Cartoon Png Image Transparent - Bird Clipart Png,Transparent Cartoons  - free transparent png images - pngaaa.com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2" b="99495" l="0" r="96778">
                        <a14:foregroundMark x1="56444" y1="24411" x2="55222" y2="24747"/>
                        <a14:foregroundMark x1="49222" y1="24747" x2="46333" y2="2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595" flipH="1">
            <a:off x="-1139203" y="2828325"/>
            <a:ext cx="6498517" cy="47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im-hot-vao-buoi-sang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05840" y="7578071"/>
            <a:ext cx="812549" cy="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219992" y="1526200"/>
            <a:ext cx="6435866" cy="1424028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2140762" y="1745924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trống</a:t>
            </a:r>
            <a:endParaRPr kumimoji="0" lang="zh-CN" altLang="en-US" sz="6398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98" name="Picture 2" descr="Khóa học Trống, Khóa học trống acoustic, trống điện cho trẻ em, người lớ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01" y="3075926"/>
            <a:ext cx="3947712" cy="37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ieu-ung-am-thanh-drum-roll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55857" y="7373121"/>
            <a:ext cx="812549" cy="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78" y="2335635"/>
            <a:ext cx="7122502" cy="4626329"/>
          </a:xfrm>
          <a:prstGeom prst="rect">
            <a:avLst/>
          </a:prstGeom>
        </p:spPr>
      </p:pic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2901773" y="832011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1761079" y="1309784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cười</a:t>
            </a:r>
            <a:endParaRPr kumimoji="0" lang="zh-CN" altLang="en-US" sz="6398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78" name="Picture 6" descr="Kinderen Kinderen Lachen Samen Vector Stockvectorkunst en meer beelden van  Kind - iStock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279">
                        <a14:foregroundMark x1="33413" y1="28606" x2="21875" y2="41587"/>
                        <a14:foregroundMark x1="62740" y1="13702" x2="64663" y2="13942"/>
                        <a14:foregroundMark x1="67308" y1="16827" x2="68510" y2="16827"/>
                        <a14:foregroundMark x1="53846" y1="28606" x2="55529" y2="28606"/>
                        <a14:foregroundMark x1="56490" y1="27644" x2="58894" y2="27163"/>
                        <a14:foregroundMark x1="50240" y1="43269" x2="52644" y2="43029"/>
                        <a14:foregroundMark x1="85337" y1="56731" x2="80769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78" y="2094062"/>
            <a:ext cx="5689380" cy="56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uoi-khan-gia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0384" y="7013157"/>
            <a:ext cx="1257271" cy="12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079" y="1251471"/>
            <a:ext cx="1681686" cy="896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22" y="141459"/>
            <a:ext cx="1196321" cy="6378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834" y="-60625"/>
            <a:ext cx="2283461" cy="2389101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CE37FD0E-B961-4CED-A1B4-95FD39B28A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476103"/>
            <a:ext cx="12188238" cy="3381898"/>
          </a:xfrm>
          <a:prstGeom prst="rect">
            <a:avLst/>
          </a:prstGeom>
        </p:spPr>
      </p:pic>
      <p:pic>
        <p:nvPicPr>
          <p:cNvPr id="37" name="图片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53" y="5225692"/>
            <a:ext cx="4959861" cy="156070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04" y="1056806"/>
            <a:ext cx="1169166" cy="10573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207092" y="2716759"/>
            <a:ext cx="1418032" cy="1104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13E5B8-D9E3-8591-BAC9-60568A7247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8555" y="-208251"/>
            <a:ext cx="3737172" cy="1438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3165B-AAFB-3636-6D91-627714DD79D2}"/>
              </a:ext>
            </a:extLst>
          </p:cNvPr>
          <p:cNvSpPr txBox="1"/>
          <p:nvPr/>
        </p:nvSpPr>
        <p:spPr>
          <a:xfrm>
            <a:off x="4869951" y="3513762"/>
            <a:ext cx="263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9F8D2-F37E-91B8-9A09-3A11173BCB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8087" y="1384854"/>
            <a:ext cx="8120576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4790368" y="1923918"/>
            <a:ext cx="5036764" cy="5016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76" y="1181082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4395886"/>
            <a:ext cx="12394652" cy="27124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437" y="-133478"/>
            <a:ext cx="2382915" cy="2389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15458B-399B-D9FA-92E4-E2F229016F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819" y="-221632"/>
            <a:ext cx="9504488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654</Words>
  <Application>Microsoft Office PowerPoint</Application>
  <PresentationFormat>Widescreen</PresentationFormat>
  <Paragraphs>77</Paragraphs>
  <Slides>30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Fredoka One</vt:lpstr>
      <vt:lpstr>UVN Binh Duong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2024-12-12T15:25:35Z</dcterms:created>
  <dcterms:modified xsi:type="dcterms:W3CDTF">2024-12-12T15:28:01Z</dcterms:modified>
</cp:coreProperties>
</file>