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702" r:id="rId5"/>
  </p:sldMasterIdLst>
  <p:notesMasterIdLst>
    <p:notesMasterId r:id="rId31"/>
  </p:notesMasterIdLst>
  <p:sldIdLst>
    <p:sldId id="282" r:id="rId6"/>
    <p:sldId id="2007577285" r:id="rId7"/>
    <p:sldId id="2007577275" r:id="rId8"/>
    <p:sldId id="2007577300" r:id="rId9"/>
    <p:sldId id="2007577301" r:id="rId10"/>
    <p:sldId id="2007577303" r:id="rId11"/>
    <p:sldId id="257" r:id="rId12"/>
    <p:sldId id="259" r:id="rId13"/>
    <p:sldId id="2007577302" r:id="rId14"/>
    <p:sldId id="260" r:id="rId15"/>
    <p:sldId id="2007577304" r:id="rId16"/>
    <p:sldId id="366" r:id="rId17"/>
    <p:sldId id="2007577261" r:id="rId18"/>
    <p:sldId id="2007577306" r:id="rId19"/>
    <p:sldId id="2007577307" r:id="rId20"/>
    <p:sldId id="2007577305" r:id="rId21"/>
    <p:sldId id="2007577308" r:id="rId22"/>
    <p:sldId id="2007577311" r:id="rId23"/>
    <p:sldId id="2007577312" r:id="rId24"/>
    <p:sldId id="2007577313" r:id="rId25"/>
    <p:sldId id="2007577309" r:id="rId26"/>
    <p:sldId id="4454" r:id="rId27"/>
    <p:sldId id="369" r:id="rId28"/>
    <p:sldId id="2007577310"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548" autoAdjust="0"/>
  </p:normalViewPr>
  <p:slideViewPr>
    <p:cSldViewPr snapToGrid="0">
      <p:cViewPr varScale="1">
        <p:scale>
          <a:sx n="62" d="100"/>
          <a:sy n="62" d="100"/>
        </p:scale>
        <p:origin x="147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 Id="rId1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microsoft.com/office/2007/relationships/hdphoto" Target="../media/hdphoto1.wdp"/><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30.png"/><Relationship Id="rId11" Type="http://schemas.openxmlformats.org/officeDocument/2006/relationships/image" Target="../media/image24.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2024/12/12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090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2024/12/12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2024/12/12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74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2024/12/12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68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862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934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8010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270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333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701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963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0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889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6600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4969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9238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2024/12/12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21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2024/12/12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4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2024/12/12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10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2024/12/12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6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2024/12/12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314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8E8C2BE-8E30-4909-9F3E-937BF69CA1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C73D79F-A121-46AF-AD19-B9F8E5EBCB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6307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1612D494-3C6B-40AE-B64C-16471750C4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817454"/>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1495A8F-E78D-4861-B693-B3AAF83AA6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ABAE978-A883-46A1-9870-07A691441F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7.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86.png"/><Relationship Id="rId4" Type="http://schemas.openxmlformats.org/officeDocument/2006/relationships/image" Target="../media/image85.emf"/><Relationship Id="rId9"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42014" y="2134218"/>
            <a:ext cx="5507894" cy="4258204"/>
          </a:xfrm>
          <a:prstGeom prst="rect">
            <a:avLst/>
          </a:prstGeom>
        </p:spPr>
      </p:pic>
      <p:sp>
        <p:nvSpPr>
          <p:cNvPr id="11" name="Rectangle 10"/>
          <p:cNvSpPr/>
          <p:nvPr/>
        </p:nvSpPr>
        <p:spPr>
          <a:xfrm>
            <a:off x="236714" y="202079"/>
            <a:ext cx="11966222" cy="2785378"/>
          </a:xfrm>
          <a:prstGeom prst="rect">
            <a:avLst/>
          </a:prstGeom>
        </p:spPr>
        <p:txBody>
          <a:bodyPr wrap="square">
            <a:spAutoFit/>
          </a:bodyPr>
          <a:lstStyle/>
          <a:p>
            <a:pPr algn="ctr">
              <a:lnSpc>
                <a:spcPct val="150000"/>
              </a:lnSpc>
            </a:pPr>
            <a:r>
              <a:rPr lang="en-US" sz="4000" b="1" dirty="0" err="1">
                <a:solidFill>
                  <a:srgbClr val="002060"/>
                </a:solidFill>
                <a:latin typeface="HP001 5 hàng" panose="020B0603050302020204" pitchFamily="34" charset="0"/>
                <a:ea typeface="Cambria" panose="02040503050406030204" pitchFamily="18" charset="0"/>
              </a:rPr>
              <a:t>Thứ</a:t>
            </a:r>
            <a:r>
              <a:rPr lang="en-US" sz="4000" b="1" dirty="0">
                <a:solidFill>
                  <a:srgbClr val="002060"/>
                </a:solidFill>
                <a:latin typeface="HP001 5 hàng" panose="020B0603050302020204" pitchFamily="34" charset="0"/>
                <a:ea typeface="Cambria" panose="02040503050406030204" pitchFamily="18" charset="0"/>
              </a:rPr>
              <a:t> Hai </a:t>
            </a:r>
            <a:r>
              <a:rPr lang="en-US" sz="4000" b="1" dirty="0" err="1">
                <a:solidFill>
                  <a:srgbClr val="002060"/>
                </a:solidFill>
                <a:latin typeface="HP001 5 hàng" panose="020B0603050302020204" pitchFamily="34" charset="0"/>
                <a:ea typeface="Cambria" panose="02040503050406030204" pitchFamily="18" charset="0"/>
              </a:rPr>
              <a:t>ngày</a:t>
            </a:r>
            <a:r>
              <a:rPr lang="en-US" sz="4000" b="1" dirty="0">
                <a:solidFill>
                  <a:srgbClr val="002060"/>
                </a:solidFill>
                <a:latin typeface="HP001 5 hàng" panose="020B0603050302020204" pitchFamily="34" charset="0"/>
                <a:ea typeface="Cambria" panose="02040503050406030204" pitchFamily="18" charset="0"/>
              </a:rPr>
              <a:t> 30 </a:t>
            </a:r>
            <a:r>
              <a:rPr lang="en-US" sz="4000" b="1" dirty="0" err="1">
                <a:solidFill>
                  <a:srgbClr val="002060"/>
                </a:solidFill>
                <a:latin typeface="HP001 5 hàng" panose="020B0603050302020204" pitchFamily="34" charset="0"/>
                <a:ea typeface="Cambria" panose="02040503050406030204" pitchFamily="18" charset="0"/>
              </a:rPr>
              <a:t>tháng</a:t>
            </a:r>
            <a:r>
              <a:rPr lang="en-US" sz="4000" b="1" dirty="0">
                <a:solidFill>
                  <a:srgbClr val="002060"/>
                </a:solidFill>
                <a:latin typeface="HP001 5 hàng" panose="020B0603050302020204" pitchFamily="34" charset="0"/>
                <a:ea typeface="Cambria" panose="02040503050406030204" pitchFamily="18" charset="0"/>
              </a:rPr>
              <a:t> 10 </a:t>
            </a:r>
            <a:r>
              <a:rPr lang="en-US" sz="4000" b="1" dirty="0" err="1">
                <a:solidFill>
                  <a:srgbClr val="002060"/>
                </a:solidFill>
                <a:latin typeface="HP001 5 hàng" panose="020B0603050302020204" pitchFamily="34" charset="0"/>
                <a:ea typeface="Cambria" panose="02040503050406030204" pitchFamily="18" charset="0"/>
              </a:rPr>
              <a:t>năm</a:t>
            </a:r>
            <a:r>
              <a:rPr lang="en-US" sz="4000" b="1" dirty="0">
                <a:solidFill>
                  <a:srgbClr val="002060"/>
                </a:solidFill>
                <a:latin typeface="HP001 5 hàng" panose="020B0603050302020204" pitchFamily="34" charset="0"/>
                <a:ea typeface="Cambria" panose="02040503050406030204" pitchFamily="18" charset="0"/>
              </a:rPr>
              <a:t> 2024</a:t>
            </a:r>
          </a:p>
          <a:p>
            <a:pPr algn="ctr">
              <a:lnSpc>
                <a:spcPct val="150000"/>
              </a:lnSpc>
            </a:pPr>
            <a:r>
              <a:rPr lang="en-US" sz="4000" b="1" dirty="0" err="1">
                <a:solidFill>
                  <a:srgbClr val="002060"/>
                </a:solidFill>
                <a:latin typeface="HP001 5 hàng" panose="020B0603050302020204" pitchFamily="34" charset="0"/>
                <a:ea typeface="Cambria" panose="02040503050406030204" pitchFamily="18" charset="0"/>
              </a:rPr>
              <a:t>Lịch</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sử</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và</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Địa</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lí</a:t>
            </a:r>
            <a:endParaRPr lang="en-US" sz="4000" b="1" dirty="0">
              <a:solidFill>
                <a:srgbClr val="002060"/>
              </a:solidFill>
              <a:latin typeface="HP001 5 hàng" panose="020B0603050302020204" pitchFamily="34" charset="0"/>
              <a:ea typeface="Cambria" panose="02040503050406030204" pitchFamily="18" charset="0"/>
            </a:endParaRPr>
          </a:p>
          <a:p>
            <a:pPr algn="ctr">
              <a:lnSpc>
                <a:spcPct val="150000"/>
              </a:lnSpc>
            </a:pPr>
            <a:r>
              <a:rPr lang="en-US" sz="4000" b="1" dirty="0" err="1">
                <a:solidFill>
                  <a:srgbClr val="002060"/>
                </a:solidFill>
                <a:latin typeface="HP001 5 hàng" panose="020B0603050302020204" pitchFamily="34" charset="0"/>
                <a:ea typeface="Cambria" panose="02040503050406030204" pitchFamily="18" charset="0"/>
              </a:rPr>
              <a:t>Bài</a:t>
            </a:r>
            <a:r>
              <a:rPr lang="en-US" sz="4000" b="1" dirty="0">
                <a:solidFill>
                  <a:srgbClr val="002060"/>
                </a:solidFill>
                <a:latin typeface="HP001 5 hàng" panose="020B0603050302020204" pitchFamily="34" charset="0"/>
                <a:ea typeface="Cambria" panose="02040503050406030204" pitchFamily="18" charset="0"/>
              </a:rPr>
              <a:t> 7: </a:t>
            </a:r>
            <a:r>
              <a:rPr lang="en-US" sz="4000" b="1" dirty="0" err="1">
                <a:solidFill>
                  <a:srgbClr val="002060"/>
                </a:solidFill>
                <a:latin typeface="HP001 5 hàng" panose="020B0603050302020204" pitchFamily="34" charset="0"/>
                <a:ea typeface="Cambria" panose="02040503050406030204" pitchFamily="18" charset="0"/>
              </a:rPr>
              <a:t>Đền</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Hùng</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và</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lễ</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giỗ</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tổ</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Hùng</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Vương</a:t>
            </a:r>
            <a:r>
              <a:rPr lang="en-US" sz="4000" b="1" dirty="0">
                <a:solidFill>
                  <a:srgbClr val="002060"/>
                </a:solidFill>
                <a:latin typeface="HP001 5 hàng" panose="020B0603050302020204" pitchFamily="34" charset="0"/>
                <a:ea typeface="Cambria" panose="02040503050406030204" pitchFamily="18" charset="0"/>
              </a:rPr>
              <a:t> (</a:t>
            </a:r>
            <a:r>
              <a:rPr lang="en-US" sz="4000" b="1" dirty="0" err="1">
                <a:solidFill>
                  <a:srgbClr val="002060"/>
                </a:solidFill>
                <a:latin typeface="HP001 5 hàng" panose="020B0603050302020204" pitchFamily="34" charset="0"/>
                <a:ea typeface="Cambria" panose="02040503050406030204" pitchFamily="18" charset="0"/>
              </a:rPr>
              <a:t>tiết</a:t>
            </a:r>
            <a:r>
              <a:rPr lang="en-US" sz="4000" b="1" dirty="0">
                <a:solidFill>
                  <a:srgbClr val="002060"/>
                </a:solidFill>
                <a:latin typeface="HP001 5 hàng" panose="020B0603050302020204" pitchFamily="34" charset="0"/>
                <a:ea typeface="Cambria" panose="02040503050406030204" pitchFamily="18" charset="0"/>
              </a:rPr>
              <a:t> 3)</a:t>
            </a:r>
            <a:endParaRPr lang="en-US" sz="4000" dirty="0">
              <a:latin typeface="HP001 5 hàng" panose="020B0603050302020204" pitchFamily="34" charset="0"/>
            </a:endParaRPr>
          </a:p>
        </p:txBody>
      </p:sp>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0C686CE1-4772-195A-1D2F-9E3E383DC4B9}"/>
              </a:ext>
            </a:extLst>
          </p:cNvPr>
          <p:cNvPicPr>
            <a:picLocks noChangeAspect="1"/>
          </p:cNvPicPr>
          <p:nvPr/>
        </p:nvPicPr>
        <p:blipFill>
          <a:blip r:embed="rId2"/>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81378-47FD-7ADF-02DD-E58D59FFA4B2}"/>
              </a:ext>
            </a:extLst>
          </p:cNvPr>
          <p:cNvPicPr>
            <a:picLocks noChangeAspect="1"/>
          </p:cNvPicPr>
          <p:nvPr/>
        </p:nvPicPr>
        <p:blipFill>
          <a:blip r:embed="rId2"/>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59622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Speech Bubble: Rectangle with Corners Rounded 2">
            <a:extLst>
              <a:ext uri="{FF2B5EF4-FFF2-40B4-BE49-F238E27FC236}">
                <a16:creationId xmlns:a16="http://schemas.microsoft.com/office/drawing/2014/main" id="{41CE9A27-F351-E0AA-B508-82BA353EF255}"/>
              </a:ext>
            </a:extLst>
          </p:cNvPr>
          <p:cNvSpPr/>
          <p:nvPr/>
        </p:nvSpPr>
        <p:spPr>
          <a:xfrm>
            <a:off x="2124076" y="1590675"/>
            <a:ext cx="6381750" cy="1714500"/>
          </a:xfrm>
          <a:prstGeom prst="wedgeRoundRectCallout">
            <a:avLst>
              <a:gd name="adj1" fmla="val 42024"/>
              <a:gd name="adj2" fmla="val 750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Kể</a:t>
            </a:r>
            <a:r>
              <a:rPr lang="en-US" sz="3600" b="1" dirty="0"/>
              <a:t> </a:t>
            </a:r>
            <a:r>
              <a:rPr lang="en-US" sz="3600" b="1" dirty="0" err="1"/>
              <a:t>lại</a:t>
            </a:r>
            <a:r>
              <a:rPr lang="en-US" sz="3600" b="1" dirty="0"/>
              <a:t> </a:t>
            </a:r>
            <a:r>
              <a:rPr lang="en-US" sz="3600" b="1" dirty="0" err="1"/>
              <a:t>với</a:t>
            </a:r>
            <a:r>
              <a:rPr lang="en-US" sz="3600" b="1" dirty="0"/>
              <a:t> </a:t>
            </a:r>
            <a:r>
              <a:rPr lang="en-US" sz="3600" b="1" dirty="0" err="1"/>
              <a:t>bạn</a:t>
            </a:r>
            <a:r>
              <a:rPr lang="en-US" sz="3600" b="1" dirty="0"/>
              <a:t> </a:t>
            </a:r>
            <a:r>
              <a:rPr lang="en-US" sz="3600" b="1" dirty="0" err="1"/>
              <a:t>trong</a:t>
            </a:r>
            <a:r>
              <a:rPr lang="en-US" sz="3600" b="1" dirty="0"/>
              <a:t> </a:t>
            </a:r>
            <a:r>
              <a:rPr lang="en-US" sz="3600" b="1" dirty="0" err="1"/>
              <a:t>nhóm</a:t>
            </a:r>
            <a:r>
              <a:rPr lang="en-US" sz="3600" b="1" dirty="0"/>
              <a:t> </a:t>
            </a:r>
            <a:r>
              <a:rPr lang="en-US" sz="3600" b="1" dirty="0" err="1"/>
              <a:t>một</a:t>
            </a:r>
            <a:r>
              <a:rPr lang="en-US" sz="3600" b="1" dirty="0"/>
              <a:t> </a:t>
            </a:r>
            <a:r>
              <a:rPr lang="en-US" sz="3600" b="1" dirty="0" err="1"/>
              <a:t>truyền</a:t>
            </a:r>
            <a:r>
              <a:rPr lang="en-US" sz="3600" b="1" dirty="0"/>
              <a:t> </a:t>
            </a:r>
            <a:r>
              <a:rPr lang="en-US" sz="3600" b="1" dirty="0" err="1"/>
              <a:t>thuyết</a:t>
            </a:r>
            <a:r>
              <a:rPr lang="en-US" sz="3600" b="1" dirty="0"/>
              <a:t> </a:t>
            </a:r>
            <a:r>
              <a:rPr lang="en-US" sz="3600" b="1" dirty="0" err="1"/>
              <a:t>mà</a:t>
            </a:r>
            <a:r>
              <a:rPr lang="en-US" sz="3600" b="1" dirty="0"/>
              <a:t> </a:t>
            </a:r>
            <a:r>
              <a:rPr lang="en-US" sz="3600" b="1" dirty="0" err="1"/>
              <a:t>em</a:t>
            </a:r>
            <a:r>
              <a:rPr lang="en-US" sz="3600" b="1" dirty="0"/>
              <a:t> </a:t>
            </a:r>
            <a:r>
              <a:rPr lang="en-US" sz="3600" b="1" dirty="0" err="1"/>
              <a:t>yêu</a:t>
            </a:r>
            <a:r>
              <a:rPr lang="en-US" sz="3600" b="1" dirty="0"/>
              <a:t> </a:t>
            </a:r>
            <a:r>
              <a:rPr lang="en-US" sz="3600" b="1" dirty="0" err="1"/>
              <a:t>thích</a:t>
            </a:r>
            <a:endParaRPr lang="en-US" sz="3600" b="1" dirty="0"/>
          </a:p>
        </p:txBody>
      </p:sp>
      <p:sp>
        <p:nvSpPr>
          <p:cNvPr id="8" name="Speech Bubble: Rectangle with Corners Rounded 7">
            <a:extLst>
              <a:ext uri="{FF2B5EF4-FFF2-40B4-BE49-F238E27FC236}">
                <a16:creationId xmlns:a16="http://schemas.microsoft.com/office/drawing/2014/main" id="{98B02B97-7D48-5ABF-5FD3-FCC8A036A49B}"/>
              </a:ext>
            </a:extLst>
          </p:cNvPr>
          <p:cNvSpPr/>
          <p:nvPr/>
        </p:nvSpPr>
        <p:spPr>
          <a:xfrm>
            <a:off x="476251" y="3762375"/>
            <a:ext cx="6381750" cy="1714500"/>
          </a:xfrm>
          <a:prstGeom prst="wedgeRoundRectCallout">
            <a:avLst>
              <a:gd name="adj1" fmla="val 57696"/>
              <a:gd name="adj2" fmla="val 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Nói</a:t>
            </a:r>
            <a:r>
              <a:rPr lang="en-US" sz="4000" b="1" dirty="0"/>
              <a:t> </a:t>
            </a:r>
            <a:r>
              <a:rPr lang="en-US" sz="4000" b="1" dirty="0" err="1"/>
              <a:t>cảm</a:t>
            </a:r>
            <a:r>
              <a:rPr lang="en-US" sz="4000" b="1" dirty="0"/>
              <a:t> </a:t>
            </a:r>
            <a:r>
              <a:rPr lang="en-US" sz="4000" b="1" dirty="0" err="1"/>
              <a:t>nhận</a:t>
            </a:r>
            <a:r>
              <a:rPr lang="en-US" sz="4000" b="1" dirty="0"/>
              <a:t> </a:t>
            </a:r>
            <a:r>
              <a:rPr lang="en-US" sz="4000" b="1" dirty="0" err="1"/>
              <a:t>của</a:t>
            </a:r>
            <a:r>
              <a:rPr lang="en-US" sz="4000" b="1" dirty="0"/>
              <a:t> </a:t>
            </a:r>
            <a:r>
              <a:rPr lang="en-US" sz="4000" b="1" dirty="0" err="1"/>
              <a:t>mình</a:t>
            </a:r>
            <a:r>
              <a:rPr lang="en-US" sz="4000" b="1" dirty="0"/>
              <a:t> </a:t>
            </a:r>
            <a:r>
              <a:rPr lang="en-US" sz="4000" b="1" dirty="0" err="1"/>
              <a:t>về</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đó</a:t>
            </a:r>
            <a:r>
              <a:rPr lang="en-US" sz="4000" b="1"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5E4F1AB2-334A-F4A6-8290-8FD9D0283EEF}"/>
              </a:ext>
            </a:extLst>
          </p:cNvPr>
          <p:cNvPicPr>
            <a:picLocks noChangeAspect="1"/>
          </p:cNvPicPr>
          <p:nvPr/>
        </p:nvPicPr>
        <p:blipFill>
          <a:blip r:embed="rId2"/>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id="{19A2C2B5-BC8A-6902-A6A8-C337801F81B7}"/>
              </a:ext>
            </a:extLst>
          </p:cNvPr>
          <p:cNvPicPr>
            <a:picLocks noChangeAspect="1"/>
          </p:cNvPicPr>
          <p:nvPr/>
        </p:nvPicPr>
        <p:blipFill>
          <a:blip r:embed="rId3"/>
          <a:stretch>
            <a:fillRect/>
          </a:stretch>
        </p:blipFill>
        <p:spPr>
          <a:xfrm>
            <a:off x="8067675" y="2793063"/>
            <a:ext cx="3838284" cy="1921811"/>
          </a:xfrm>
          <a:prstGeom prst="rect">
            <a:avLst/>
          </a:prstGeom>
        </p:spPr>
      </p:pic>
    </p:spTree>
    <p:extLst>
      <p:ext uri="{BB962C8B-B14F-4D97-AF65-F5344CB8AC3E}">
        <p14:creationId xmlns:p14="http://schemas.microsoft.com/office/powerpoint/2010/main" val="4174716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Rồng cháu Tiên">
            <a:hlinkClick r:id="" action="ppaction://media"/>
            <a:extLst>
              <a:ext uri="{FF2B5EF4-FFF2-40B4-BE49-F238E27FC236}">
                <a16:creationId xmlns:a16="http://schemas.microsoft.com/office/drawing/2014/main" id="{2D16B8B2-0A7D-2A82-48C8-DD7C94F946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8272650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id="{7DA8BA60-4899-FB26-5C92-C4CD2164F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id="{BEED1773-1F32-465C-45DA-D9D3A7863C48}"/>
              </a:ext>
            </a:extLst>
          </p:cNvPr>
          <p:cNvPicPr>
            <a:picLocks noChangeAspect="1"/>
          </p:cNvPicPr>
          <p:nvPr/>
        </p:nvPicPr>
        <p:blipFill>
          <a:blip r:embed="rId5"/>
          <a:stretch>
            <a:fillRect/>
          </a:stretch>
        </p:blipFill>
        <p:spPr>
          <a:xfrm>
            <a:off x="2294388" y="2005854"/>
            <a:ext cx="8650974" cy="2560542"/>
          </a:xfrm>
          <a:prstGeom prst="rect">
            <a:avLst/>
          </a:prstGeom>
        </p:spPr>
      </p:pic>
    </p:spTree>
    <p:extLst>
      <p:ext uri="{BB962C8B-B14F-4D97-AF65-F5344CB8AC3E}">
        <p14:creationId xmlns:p14="http://schemas.microsoft.com/office/powerpoint/2010/main" val="20494446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4444" y="327378"/>
            <a:ext cx="10521245" cy="707886"/>
          </a:xfrm>
          <a:prstGeom prst="rect">
            <a:avLst/>
          </a:prstGeom>
        </p:spPr>
        <p:txBody>
          <a:bodyPr wrap="square">
            <a:spAutoFit/>
          </a:bodyPr>
          <a:lstStyle/>
          <a:p>
            <a:r>
              <a:rPr lang="en-US" sz="4000">
                <a:latin typeface="Times New Roman" panose="02020603050405020304" pitchFamily="18" charset="0"/>
                <a:ea typeface="Cambria" panose="02040503050406030204" pitchFamily="18" charset="0"/>
                <a:cs typeface="Times New Roman" panose="02020603050405020304" pitchFamily="18" charset="0"/>
              </a:rPr>
              <a:t>1.1 Phân biệt phần lễ và phần hội</a:t>
            </a:r>
            <a:endParaRPr lang="en-US" sz="4000">
              <a:latin typeface="Times New Roman" panose="02020603050405020304" pitchFamily="18" charset="0"/>
              <a:cs typeface="Times New Roman" panose="02020603050405020304" pitchFamily="18" charset="0"/>
            </a:endParaRPr>
          </a:p>
        </p:txBody>
      </p:sp>
      <p:sp>
        <p:nvSpPr>
          <p:cNvPr id="9" name="Rectangle 8"/>
          <p:cNvSpPr/>
          <p:nvPr/>
        </p:nvSpPr>
        <p:spPr>
          <a:xfrm>
            <a:off x="564444" y="955678"/>
            <a:ext cx="11435645" cy="1938992"/>
          </a:xfrm>
          <a:prstGeom prst="rect">
            <a:avLst/>
          </a:prstGeom>
        </p:spPr>
        <p:txBody>
          <a:bodyPr wrap="square">
            <a:spAutoFit/>
          </a:bodyPr>
          <a:lstStyle/>
          <a:p>
            <a:pPr marL="342900" indent="-342900">
              <a:buAutoNum type="alphaUcPeriod"/>
            </a:pPr>
            <a:r>
              <a:rPr lang="en-US" sz="2400">
                <a:latin typeface="Times New Roman" panose="02020603050405020304" pitchFamily="18" charset="0"/>
                <a:ea typeface="Cambria" panose="02040503050406030204" pitchFamily="18" charset="0"/>
                <a:cs typeface="Times New Roman" panose="02020603050405020304" pitchFamily="18" charset="0"/>
              </a:rPr>
              <a:t>Phần lễ</a:t>
            </a:r>
          </a:p>
          <a:p>
            <a:r>
              <a:rPr lang="en-US" sz="2400">
                <a:latin typeface="Times New Roman" panose="02020603050405020304" pitchFamily="18" charset="0"/>
                <a:ea typeface="Cambria" panose="02040503050406030204" pitchFamily="18" charset="0"/>
                <a:cs typeface="Times New Roman" panose="02020603050405020304" pitchFamily="18" charset="0"/>
              </a:rPr>
              <a:t>	Phần lễ thường được tổ chức ở phần đầu tiên của ngày lễ chính, Trong phần lễ sẽ có lễ rước kiệu vua Hùng, trên kiệu bày nhiều lễ vật, gồm 8 người khiêng kiệu. Những người thợ khiêng phải mặc quần áo của nghi lễ, các kiệu được sơn son, thiếc vàng rước đi trong không khí trang nghiêm với sự góp mặt của đông đảo dân chúng</a:t>
            </a:r>
            <a:endParaRPr lang="en-US" sz="24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6A918DB-562E-7524-0997-408CAFDEB069}"/>
              </a:ext>
            </a:extLst>
          </p:cNvPr>
          <p:cNvPicPr>
            <a:picLocks noChangeAspect="1"/>
          </p:cNvPicPr>
          <p:nvPr/>
        </p:nvPicPr>
        <p:blipFill>
          <a:blip r:embed="rId2"/>
          <a:stretch>
            <a:fillRect/>
          </a:stretch>
        </p:blipFill>
        <p:spPr>
          <a:xfrm>
            <a:off x="1" y="3004085"/>
            <a:ext cx="5949244" cy="3046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DE8F92D3-69AD-D39C-E05C-10515B716C4F}"/>
              </a:ext>
            </a:extLst>
          </p:cNvPr>
          <p:cNvPicPr>
            <a:picLocks noChangeAspect="1"/>
          </p:cNvPicPr>
          <p:nvPr/>
        </p:nvPicPr>
        <p:blipFill>
          <a:blip r:embed="rId3"/>
          <a:stretch>
            <a:fillRect/>
          </a:stretch>
        </p:blipFill>
        <p:spPr>
          <a:xfrm>
            <a:off x="6046194" y="2893662"/>
            <a:ext cx="5953895" cy="3157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3855155" y="6111631"/>
            <a:ext cx="3939821" cy="523220"/>
          </a:xfrm>
          <a:prstGeom prst="rect">
            <a:avLst/>
          </a:prstGeom>
        </p:spPr>
        <p:txBody>
          <a:bodyPr wrap="square">
            <a:spAutoFit/>
          </a:bodyPr>
          <a:lstStyle/>
          <a:p>
            <a:pPr algn="ctr"/>
            <a:r>
              <a:rPr lang="en-US" sz="2800" b="1">
                <a:latin typeface="Times New Roman" panose="02020603050405020304" pitchFamily="18" charset="0"/>
                <a:ea typeface="Cambria" panose="02040503050406030204" pitchFamily="18" charset="0"/>
                <a:cs typeface="Times New Roman" panose="02020603050405020304" pitchFamily="18" charset="0"/>
              </a:rPr>
              <a:t>Lễ rước kiệu</a:t>
            </a:r>
            <a:endParaRPr lang="en-US" sz="2800" b="1"/>
          </a:p>
        </p:txBody>
      </p:sp>
    </p:spTree>
    <p:extLst>
      <p:ext uri="{BB962C8B-B14F-4D97-AF65-F5344CB8AC3E}">
        <p14:creationId xmlns:p14="http://schemas.microsoft.com/office/powerpoint/2010/main" val="110718464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46" y="79023"/>
            <a:ext cx="6186311" cy="528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357" y="79023"/>
            <a:ext cx="5847644" cy="5305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422400" y="5449710"/>
            <a:ext cx="3939821" cy="523220"/>
          </a:xfrm>
          <a:prstGeom prst="rect">
            <a:avLst/>
          </a:prstGeom>
        </p:spPr>
        <p:txBody>
          <a:bodyPr wrap="square">
            <a:spAutoFit/>
          </a:bodyPr>
          <a:lstStyle/>
          <a:p>
            <a:pPr algn="ctr"/>
            <a:r>
              <a:rPr lang="en-US" sz="2800" b="1">
                <a:latin typeface="Times New Roman" panose="02020603050405020304" pitchFamily="18" charset="0"/>
                <a:ea typeface="Cambria" panose="02040503050406030204" pitchFamily="18" charset="0"/>
                <a:cs typeface="Times New Roman" panose="02020603050405020304" pitchFamily="18" charset="0"/>
              </a:rPr>
              <a:t>Lễ rước kiệu</a:t>
            </a:r>
            <a:endParaRPr lang="en-US" sz="2800" b="1"/>
          </a:p>
        </p:txBody>
      </p:sp>
      <p:sp>
        <p:nvSpPr>
          <p:cNvPr id="3" name="Rectangle 2"/>
          <p:cNvSpPr/>
          <p:nvPr/>
        </p:nvSpPr>
        <p:spPr>
          <a:xfrm>
            <a:off x="8405904" y="5449710"/>
            <a:ext cx="3052318" cy="523220"/>
          </a:xfrm>
          <a:prstGeom prst="rect">
            <a:avLst/>
          </a:prstGeom>
        </p:spPr>
        <p:txBody>
          <a:bodyPr wrap="square">
            <a:spAutoFit/>
          </a:bodyPr>
          <a:lstStyle/>
          <a:p>
            <a:r>
              <a:rPr lang="en-US" sz="2800" b="1">
                <a:latin typeface="Times New Roman" panose="02020603050405020304" pitchFamily="18" charset="0"/>
                <a:ea typeface="Cambria" panose="02040503050406030204" pitchFamily="18" charset="0"/>
                <a:cs typeface="Times New Roman" panose="02020603050405020304" pitchFamily="18" charset="0"/>
              </a:rPr>
              <a:t>Lễ dâng hương</a:t>
            </a:r>
            <a:endParaRPr lang="en-US" sz="2800" b="1"/>
          </a:p>
        </p:txBody>
      </p:sp>
    </p:spTree>
    <p:extLst>
      <p:ext uri="{BB962C8B-B14F-4D97-AF65-F5344CB8AC3E}">
        <p14:creationId xmlns:p14="http://schemas.microsoft.com/office/powerpoint/2010/main" val="874317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Nhìn</a:t>
            </a:r>
            <a:r>
              <a:rPr kumimoji="0" lang="nl-NL" altLang="zh-C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hình đoán truyền thuyết</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4444" y="327378"/>
            <a:ext cx="10521245" cy="584775"/>
          </a:xfrm>
          <a:prstGeom prst="rect">
            <a:avLst/>
          </a:prstGeom>
        </p:spPr>
        <p:txBody>
          <a:bodyPr wrap="square">
            <a:spAutoFit/>
          </a:bodyPr>
          <a:lstStyle/>
          <a:p>
            <a:r>
              <a:rPr lang="en-US" sz="3200">
                <a:latin typeface="Times New Roman" panose="02020603050405020304" pitchFamily="18" charset="0"/>
                <a:ea typeface="Cambria" panose="02040503050406030204" pitchFamily="18" charset="0"/>
                <a:cs typeface="Times New Roman" panose="02020603050405020304" pitchFamily="18" charset="0"/>
              </a:rPr>
              <a:t>B. PHẦN HỘI</a:t>
            </a:r>
            <a:endParaRPr lang="en-US" sz="3200">
              <a:latin typeface="Times New Roman" panose="02020603050405020304" pitchFamily="18" charset="0"/>
              <a:cs typeface="Times New Roman" panose="02020603050405020304" pitchFamily="18" charset="0"/>
            </a:endParaRPr>
          </a:p>
        </p:txBody>
      </p:sp>
      <p:pic>
        <p:nvPicPr>
          <p:cNvPr id="12"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35264"/>
            <a:ext cx="4324350" cy="4935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035264"/>
            <a:ext cx="3764827" cy="4935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85021" y="5996869"/>
            <a:ext cx="4154310" cy="523220"/>
          </a:xfrm>
          <a:prstGeom prst="rect">
            <a:avLst/>
          </a:prstGeom>
        </p:spPr>
        <p:txBody>
          <a:bodyPr wrap="square">
            <a:spAutoFit/>
          </a:bodyPr>
          <a:lstStyle/>
          <a:p>
            <a:pPr algn="ctr"/>
            <a:r>
              <a:rPr lang="en-US" sz="2800">
                <a:latin typeface="Times New Roman" panose="02020603050405020304" pitchFamily="18" charset="0"/>
                <a:ea typeface="Cambria" panose="02040503050406030204" pitchFamily="18" charset="0"/>
                <a:cs typeface="Times New Roman" panose="02020603050405020304" pitchFamily="18" charset="0"/>
              </a:rPr>
              <a:t>Thi gói bánh chưng</a:t>
            </a:r>
            <a:endParaRPr lang="en-US" sz="2800"/>
          </a:p>
        </p:txBody>
      </p:sp>
      <p:sp>
        <p:nvSpPr>
          <p:cNvPr id="3" name="Rectangle 2"/>
          <p:cNvSpPr/>
          <p:nvPr/>
        </p:nvSpPr>
        <p:spPr>
          <a:xfrm>
            <a:off x="5382377" y="5996869"/>
            <a:ext cx="1489510" cy="523220"/>
          </a:xfrm>
          <a:prstGeom prst="rect">
            <a:avLst/>
          </a:prstGeom>
        </p:spPr>
        <p:txBody>
          <a:bodyPr wrap="none">
            <a:spAutoFit/>
          </a:bodyPr>
          <a:lstStyle/>
          <a:p>
            <a:r>
              <a:rPr lang="en-US" sz="2800">
                <a:latin typeface="Times New Roman" panose="02020603050405020304" pitchFamily="18" charset="0"/>
                <a:ea typeface="Cambria" panose="02040503050406030204" pitchFamily="18" charset="0"/>
                <a:cs typeface="Times New Roman" panose="02020603050405020304" pitchFamily="18" charset="0"/>
              </a:rPr>
              <a:t>Hát xoan</a:t>
            </a:r>
            <a:endParaRPr lang="en-US" sz="2800"/>
          </a:p>
        </p:txBody>
      </p:sp>
      <p:pic>
        <p:nvPicPr>
          <p:cNvPr id="14"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035264"/>
            <a:ext cx="3855171" cy="4935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9411469" y="5996869"/>
            <a:ext cx="1210588" cy="523220"/>
          </a:xfrm>
          <a:prstGeom prst="rect">
            <a:avLst/>
          </a:prstGeom>
        </p:spPr>
        <p:txBody>
          <a:bodyPr wrap="none">
            <a:spAutoFit/>
          </a:bodyPr>
          <a:lstStyle/>
          <a:p>
            <a:r>
              <a:rPr lang="en-US" sz="2800">
                <a:latin typeface="Times New Roman" panose="02020603050405020304" pitchFamily="18" charset="0"/>
                <a:ea typeface="Cambria" panose="02040503050406030204" pitchFamily="18" charset="0"/>
                <a:cs typeface="Times New Roman" panose="02020603050405020304" pitchFamily="18" charset="0"/>
              </a:rPr>
              <a:t>Thi vật</a:t>
            </a:r>
            <a:endParaRPr lang="en-US" sz="2800"/>
          </a:p>
        </p:txBody>
      </p:sp>
    </p:spTree>
    <p:extLst>
      <p:ext uri="{BB962C8B-B14F-4D97-AF65-F5344CB8AC3E}">
        <p14:creationId xmlns:p14="http://schemas.microsoft.com/office/powerpoint/2010/main" val="22519744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id="{FEEA5C96-00DD-484D-A190-B647D7966B78}"/>
              </a:ext>
            </a:extLst>
          </p:cNvPr>
          <p:cNvPicPr>
            <a:picLocks noChangeAspect="1"/>
          </p:cNvPicPr>
          <p:nvPr/>
        </p:nvPicPr>
        <p:blipFill>
          <a:blip r:embed="rId5"/>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1851378" y="936976"/>
            <a:ext cx="8398934" cy="3375379"/>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a:solidFill>
                  <a:srgbClr val="002060"/>
                </a:solidFill>
                <a:latin typeface="Times New Roman" panose="02020603050405020304" pitchFamily="18" charset="0"/>
                <a:cs typeface="Times New Roman" panose="02020603050405020304" pitchFamily="18" charset="0"/>
              </a:rPr>
              <a:t>C</a:t>
            </a:r>
            <a:r>
              <a:rPr lang="vi-VN" sz="4000" b="1" dirty="0">
                <a:solidFill>
                  <a:srgbClr val="002060"/>
                </a:solidFill>
                <a:latin typeface="Times New Roman" panose="02020603050405020304" pitchFamily="18" charset="0"/>
                <a:cs typeface="Times New Roman" panose="02020603050405020304" pitchFamily="18" charset="0"/>
              </a:rPr>
              <a:t>hia lớp thành 2 nhóm lớn tổ chức</a:t>
            </a:r>
            <a:endParaRPr lang="en-US" sz="4000" b="1" dirty="0">
              <a:solidFill>
                <a:srgbClr val="002060"/>
              </a:solidFill>
              <a:latin typeface="Times New Roman" panose="02020603050405020304" pitchFamily="18" charset="0"/>
              <a:cs typeface="Times New Roman" panose="02020603050405020304" pitchFamily="18" charset="0"/>
            </a:endParaRPr>
          </a:p>
          <a:p>
            <a:pPr lvl="0" algn="just">
              <a:defRPr/>
            </a:pPr>
            <a:r>
              <a:rPr lang="vi-VN" sz="4000" b="1" dirty="0">
                <a:solidFill>
                  <a:srgbClr val="002060"/>
                </a:solidFill>
                <a:latin typeface="Times New Roman" panose="02020603050405020304" pitchFamily="18" charset="0"/>
                <a:cs typeface="Times New Roman" panose="02020603050405020304" pitchFamily="18" charset="0"/>
              </a:rPr>
              <a:t>thi kể lại truyền thuyết Phù Đổng Thiên Vương bằng hai hình thức:</a:t>
            </a:r>
          </a:p>
          <a:p>
            <a:pPr marL="571500" lvl="0" indent="-571500" algn="just">
              <a:buFont typeface="Arial" panose="020B0604020202020204" pitchFamily="34" charset="0"/>
              <a:buChar char="•"/>
              <a:defRPr/>
            </a:pPr>
            <a:r>
              <a:rPr lang="vi-VN" sz="4000" b="1" dirty="0">
                <a:solidFill>
                  <a:srgbClr val="FF0000"/>
                </a:solidFill>
                <a:latin typeface="Times New Roman" panose="02020603050405020304" pitchFamily="18" charset="0"/>
                <a:cs typeface="Times New Roman" panose="02020603050405020304" pitchFamily="18" charset="0"/>
              </a:rPr>
              <a:t>Nhóm 1: đóng vai</a:t>
            </a:r>
          </a:p>
          <a:p>
            <a:pPr marL="571500" lvl="0" indent="-571500" algn="just">
              <a:buFont typeface="Arial" panose="020B0604020202020204" pitchFamily="34" charset="0"/>
              <a:buChar char="•"/>
              <a:defRPr/>
            </a:pPr>
            <a:r>
              <a:rPr lang="vi-VN" sz="4000" b="1" dirty="0">
                <a:solidFill>
                  <a:srgbClr val="FF0000"/>
                </a:solidFill>
                <a:latin typeface="Times New Roman" panose="02020603050405020304" pitchFamily="18" charset="0"/>
                <a:cs typeface="Times New Roman" panose="02020603050405020304" pitchFamily="18" charset="0"/>
              </a:rPr>
              <a:t>Nhóm 2: kể chuyện bằng tranh.</a:t>
            </a: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526514" y="2624665"/>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B05F58-EFE6-265A-D271-861F88378683}"/>
              </a:ext>
            </a:extLst>
          </p:cNvPr>
          <p:cNvGrpSpPr/>
          <p:nvPr/>
        </p:nvGrpSpPr>
        <p:grpSpPr>
          <a:xfrm>
            <a:off x="334274" y="-273134"/>
            <a:ext cx="9583394" cy="3054433"/>
            <a:chOff x="2892" y="-713"/>
            <a:chExt cx="8875" cy="3507"/>
          </a:xfrm>
        </p:grpSpPr>
        <p:grpSp>
          <p:nvGrpSpPr>
            <p:cNvPr id="3" name="Group 2">
              <a:extLst>
                <a:ext uri="{FF2B5EF4-FFF2-40B4-BE49-F238E27FC236}">
                  <a16:creationId xmlns:a16="http://schemas.microsoft.com/office/drawing/2014/main"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id="{FE355E83-3C4C-D8FE-7104-F3E7F69122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id="{A6B18A76-E243-9F8A-E8DA-827FA6B70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id="{10A2F44C-CF45-6E32-E4BE-A87DCEEA8FBD}"/>
                </a:ext>
              </a:extLst>
            </p:cNvPr>
            <p:cNvSpPr txBox="1"/>
            <p:nvPr/>
          </p:nvSpPr>
          <p:spPr>
            <a:xfrm>
              <a:off x="3057" y="440"/>
              <a:ext cx="8485" cy="1802"/>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Calibri" panose="020F0502020204030204" pitchFamily="34" charset="0"/>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grpSp>
      <p:pic>
        <p:nvPicPr>
          <p:cNvPr id="7" name="Picture 15">
            <a:extLst>
              <a:ext uri="{FF2B5EF4-FFF2-40B4-BE49-F238E27FC236}">
                <a16:creationId xmlns:a16="http://schemas.microsoft.com/office/drawing/2014/main" id="{214A3B60-1AA1-AE11-4462-6019AE0140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7940557" y="2399137"/>
            <a:ext cx="5582249" cy="44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7AD1485-A06A-E7DE-AB4E-5AA8D5F06975}"/>
              </a:ext>
            </a:extLst>
          </p:cNvPr>
          <p:cNvSpPr txBox="1"/>
          <p:nvPr/>
        </p:nvSpPr>
        <p:spPr>
          <a:xfrm>
            <a:off x="1457325" y="3763047"/>
            <a:ext cx="7705725"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3000" b="1" dirty="0">
                <a:solidFill>
                  <a:prstClr val="black"/>
                </a:solidFill>
                <a:latin typeface="Calibri" panose="020F0502020204030204" pitchFamily="34" charset="0"/>
                <a:cs typeface="Calibri" panose="020F0502020204030204" pitchFamily="34" charset="0"/>
              </a:rPr>
              <a:t>mồng Mười tháng Ba hằng năm được chọn làm ngày Quốc lễ giỗ Tổ Hùng Vương. Điều đó thể hiện truyền thống </a:t>
            </a:r>
            <a:r>
              <a:rPr lang="vi-VN" sz="3000" b="1" i="1" dirty="0">
                <a:solidFill>
                  <a:prstClr val="black"/>
                </a:solidFill>
                <a:latin typeface="Calibri" panose="020F0502020204030204" pitchFamily="34" charset="0"/>
                <a:cs typeface="Calibri" panose="020F0502020204030204" pitchFamily="34" charset="0"/>
              </a:rPr>
              <a:t>“uống nước nhớ nguồn”, </a:t>
            </a:r>
            <a:r>
              <a:rPr lang="vi-VN" sz="3000" b="1" dirty="0">
                <a:solidFill>
                  <a:prstClr val="black"/>
                </a:solidFill>
                <a:latin typeface="Calibri" panose="020F0502020204030204" pitchFamily="34" charset="0"/>
                <a:cs typeface="Calibri" panose="020F0502020204030204" pitchFamily="34"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Freeform: Shape 34">
            <a:extLst>
              <a:ext uri="{FF2B5EF4-FFF2-40B4-BE49-F238E27FC236}">
                <a16:creationId xmlns:a16="http://schemas.microsoft.com/office/drawing/2014/main" id="{96041C04-D0BF-BB41-11C8-30BC107F8B26}"/>
              </a:ext>
            </a:extLst>
          </p:cNvPr>
          <p:cNvSpPr/>
          <p:nvPr/>
        </p:nvSpPr>
        <p:spPr>
          <a:xfrm>
            <a:off x="654468" y="26733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548541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6" name="Picture 25" descr="khoidong">
            <a:extLst>
              <a:ext uri="{FF2B5EF4-FFF2-40B4-BE49-F238E27FC236}">
                <a16:creationId xmlns:a16="http://schemas.microsoft.com/office/drawing/2014/main" id="{98DAB4AB-454B-4AFC-5B98-332A8F9E3DD0}"/>
              </a:ext>
            </a:extLst>
          </p:cNvPr>
          <p:cNvPicPr>
            <a:picLocks noChangeAspect="1"/>
          </p:cNvPicPr>
          <p:nvPr/>
        </p:nvPicPr>
        <p:blipFill>
          <a:blip r:embed="rId9"/>
          <a:stretch>
            <a:fillRect/>
          </a:stretch>
        </p:blipFill>
        <p:spPr>
          <a:xfrm>
            <a:off x="466724" y="906552"/>
            <a:ext cx="6367665" cy="3034959"/>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514600" y="5399920"/>
            <a:ext cx="6753225"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Con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rồng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cháu</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tiên</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Dàn ý kể theo nguyên bản truyền thuyết dân gian &quot;Con Rồng cháu Tiên&quot;">
            <a:extLst>
              <a:ext uri="{FF2B5EF4-FFF2-40B4-BE49-F238E27FC236}">
                <a16:creationId xmlns:a16="http://schemas.microsoft.com/office/drawing/2014/main" id="{AE059716-25B0-CD10-3ED2-1A0EC6D0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49" y="527446"/>
            <a:ext cx="7782985" cy="437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924176" y="5361820"/>
            <a:ext cx="642937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Sơn</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Thủy</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Truyện Sơn Tinh Thủy Tinh (Nghe và đọc truyện)">
            <a:extLst>
              <a:ext uri="{FF2B5EF4-FFF2-40B4-BE49-F238E27FC236}">
                <a16:creationId xmlns:a16="http://schemas.microsoft.com/office/drawing/2014/main" id="{D8405358-92A7-05CB-C499-EC063AFEB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652463"/>
            <a:ext cx="7943850" cy="415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543301" y="5352295"/>
            <a:ext cx="481012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Gióng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3074" name="Picture 2" descr="Truyền thuyết Thánh Gióng - Lịch sử chống giặc ngoại xâm của dân tộc">
            <a:extLst>
              <a:ext uri="{FF2B5EF4-FFF2-40B4-BE49-F238E27FC236}">
                <a16:creationId xmlns:a16="http://schemas.microsoft.com/office/drawing/2014/main" id="{1D43AF41-9072-2002-B7B4-9DA1803BA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80999"/>
            <a:ext cx="7658100" cy="431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381250" y="5352295"/>
            <a:ext cx="6724650"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chưng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dày</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4098" name="Picture 2" descr="Sự tích bánh chưng, bánh dày">
            <a:extLst>
              <a:ext uri="{FF2B5EF4-FFF2-40B4-BE49-F238E27FC236}">
                <a16:creationId xmlns:a16="http://schemas.microsoft.com/office/drawing/2014/main" id="{661120CC-5963-FED2-B71B-5B3A0A87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409575"/>
            <a:ext cx="7048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8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id="{F8C3E340-FAD1-F44F-EE95-B5897D73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id="{360549A6-C977-A984-587B-ABE3BE6412EA}"/>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en-US" sz="5600" b="1">
                <a:solidFill>
                  <a:srgbClr val="FF0000"/>
                </a:solidFill>
                <a:latin typeface="Calibri" panose="020F0502020204030204"/>
                <a:ea typeface="Cambria" panose="02040503050406030204" pitchFamily="18" charset="0"/>
              </a:rPr>
              <a:t>3.</a:t>
            </a:r>
            <a:r>
              <a:rPr lang="vi-VN" sz="5600" b="1">
                <a:solidFill>
                  <a:srgbClr val="FF0000"/>
                </a:solidFill>
                <a:latin typeface="Calibri" panose="020F0502020204030204"/>
                <a:ea typeface="Cambria" panose="02040503050406030204" pitchFamily="18" charset="0"/>
              </a:rPr>
              <a:t> </a:t>
            </a:r>
            <a:r>
              <a:rPr lang="vi-VN" sz="5600" b="1" dirty="0">
                <a:solidFill>
                  <a:srgbClr val="FF0000"/>
                </a:solidFill>
                <a:latin typeface="Calibri" panose="020F0502020204030204"/>
                <a:ea typeface="Cambria" panose="02040503050406030204" pitchFamily="18" charset="0"/>
              </a:rPr>
              <a:t>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id="{53C55B3D-2300-1139-D8A6-F37F7556A2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id="{631E594F-0531-781E-CB70-C783566C2677}"/>
              </a:ext>
            </a:extLst>
          </p:cNvPr>
          <p:cNvPicPr>
            <a:picLocks noChangeAspect="1"/>
          </p:cNvPicPr>
          <p:nvPr/>
        </p:nvPicPr>
        <p:blipFill>
          <a:blip r:embed="rId3"/>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id="{72794D35-5CC7-690F-6A01-17F419529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139</TotalTime>
  <Words>501</Words>
  <Application>Microsoft Office PowerPoint</Application>
  <PresentationFormat>Widescreen</PresentationFormat>
  <Paragraphs>40</Paragraphs>
  <Slides>25</Slides>
  <Notes>3</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25</vt:i4>
      </vt:variant>
    </vt:vector>
  </HeadingPairs>
  <TitlesOfParts>
    <vt:vector size="42" baseType="lpstr">
      <vt:lpstr>等线</vt:lpstr>
      <vt:lpstr>微软雅黑</vt:lpstr>
      <vt:lpstr>Arial</vt:lpstr>
      <vt:lpstr>Calibri</vt:lpstr>
      <vt:lpstr>Cambria</vt:lpstr>
      <vt:lpstr>Georgia</vt:lpstr>
      <vt:lpstr>HP001 5 hàng</vt:lpstr>
      <vt:lpstr>Segoe UI Historic</vt:lpstr>
      <vt:lpstr>Times New Roman</vt:lpstr>
      <vt:lpstr>UTM Guanine</vt:lpstr>
      <vt:lpstr>Wingdings</vt:lpstr>
      <vt:lpstr>南构明史稿鉴</vt:lpstr>
      <vt:lpstr>Office 主题​​</vt:lpstr>
      <vt:lpstr>Office 主题</vt:lpstr>
      <vt:lpstr>1_Simple Light</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50</cp:revision>
  <dcterms:created xsi:type="dcterms:W3CDTF">2023-08-09T03:47:40Z</dcterms:created>
  <dcterms:modified xsi:type="dcterms:W3CDTF">2024-12-12T15:34:20Z</dcterms:modified>
  <cp:category>9Slide.vn</cp:category>
</cp:coreProperties>
</file>