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47" r:id="rId2"/>
    <p:sldId id="256" r:id="rId3"/>
    <p:sldId id="257" r:id="rId4"/>
    <p:sldId id="258" r:id="rId5"/>
    <p:sldId id="259" r:id="rId6"/>
    <p:sldId id="264" r:id="rId7"/>
    <p:sldId id="260" r:id="rId8"/>
    <p:sldId id="261" r:id="rId9"/>
    <p:sldId id="262"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117" d="100"/>
          <a:sy n="117" d="100"/>
        </p:scale>
        <p:origin x="30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6826EE-20B4-4D32-B69F-AD2D3C5BC319}" type="datetimeFigureOut">
              <a:rPr lang="en-US" smtClean="0"/>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922F0-1F43-428D-A1DA-41AA852B4B1F}" type="slidenum">
              <a:rPr lang="en-US" smtClean="0"/>
              <a:t>‹#›</a:t>
            </a:fld>
            <a:endParaRPr lang="en-US"/>
          </a:p>
        </p:txBody>
      </p:sp>
    </p:spTree>
    <p:extLst>
      <p:ext uri="{BB962C8B-B14F-4D97-AF65-F5344CB8AC3E}">
        <p14:creationId xmlns:p14="http://schemas.microsoft.com/office/powerpoint/2010/main" val="2067223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6826EE-20B4-4D32-B69F-AD2D3C5BC319}" type="datetimeFigureOut">
              <a:rPr lang="en-US" smtClean="0"/>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922F0-1F43-428D-A1DA-41AA852B4B1F}" type="slidenum">
              <a:rPr lang="en-US" smtClean="0"/>
              <a:t>‹#›</a:t>
            </a:fld>
            <a:endParaRPr lang="en-US"/>
          </a:p>
        </p:txBody>
      </p:sp>
    </p:spTree>
    <p:extLst>
      <p:ext uri="{BB962C8B-B14F-4D97-AF65-F5344CB8AC3E}">
        <p14:creationId xmlns:p14="http://schemas.microsoft.com/office/powerpoint/2010/main" val="3408275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6826EE-20B4-4D32-B69F-AD2D3C5BC319}" type="datetimeFigureOut">
              <a:rPr lang="en-US" smtClean="0"/>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922F0-1F43-428D-A1DA-41AA852B4B1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0132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6826EE-20B4-4D32-B69F-AD2D3C5BC319}" type="datetimeFigureOut">
              <a:rPr lang="en-US" smtClean="0"/>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922F0-1F43-428D-A1DA-41AA852B4B1F}" type="slidenum">
              <a:rPr lang="en-US" smtClean="0"/>
              <a:t>‹#›</a:t>
            </a:fld>
            <a:endParaRPr lang="en-US"/>
          </a:p>
        </p:txBody>
      </p:sp>
    </p:spTree>
    <p:extLst>
      <p:ext uri="{BB962C8B-B14F-4D97-AF65-F5344CB8AC3E}">
        <p14:creationId xmlns:p14="http://schemas.microsoft.com/office/powerpoint/2010/main" val="26242119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6826EE-20B4-4D32-B69F-AD2D3C5BC319}" type="datetimeFigureOut">
              <a:rPr lang="en-US" smtClean="0"/>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922F0-1F43-428D-A1DA-41AA852B4B1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51627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6826EE-20B4-4D32-B69F-AD2D3C5BC319}" type="datetimeFigureOut">
              <a:rPr lang="en-US" smtClean="0"/>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922F0-1F43-428D-A1DA-41AA852B4B1F}" type="slidenum">
              <a:rPr lang="en-US" smtClean="0"/>
              <a:t>‹#›</a:t>
            </a:fld>
            <a:endParaRPr lang="en-US"/>
          </a:p>
        </p:txBody>
      </p:sp>
    </p:spTree>
    <p:extLst>
      <p:ext uri="{BB962C8B-B14F-4D97-AF65-F5344CB8AC3E}">
        <p14:creationId xmlns:p14="http://schemas.microsoft.com/office/powerpoint/2010/main" val="33940270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6826EE-20B4-4D32-B69F-AD2D3C5BC319}" type="datetimeFigureOut">
              <a:rPr lang="en-US" smtClean="0"/>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922F0-1F43-428D-A1DA-41AA852B4B1F}" type="slidenum">
              <a:rPr lang="en-US" smtClean="0"/>
              <a:t>‹#›</a:t>
            </a:fld>
            <a:endParaRPr lang="en-US"/>
          </a:p>
        </p:txBody>
      </p:sp>
    </p:spTree>
    <p:extLst>
      <p:ext uri="{BB962C8B-B14F-4D97-AF65-F5344CB8AC3E}">
        <p14:creationId xmlns:p14="http://schemas.microsoft.com/office/powerpoint/2010/main" val="10146875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6826EE-20B4-4D32-B69F-AD2D3C5BC319}" type="datetimeFigureOut">
              <a:rPr lang="en-US" smtClean="0"/>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922F0-1F43-428D-A1DA-41AA852B4B1F}" type="slidenum">
              <a:rPr lang="en-US" smtClean="0"/>
              <a:t>‹#›</a:t>
            </a:fld>
            <a:endParaRPr lang="en-US"/>
          </a:p>
        </p:txBody>
      </p:sp>
    </p:spTree>
    <p:extLst>
      <p:ext uri="{BB962C8B-B14F-4D97-AF65-F5344CB8AC3E}">
        <p14:creationId xmlns:p14="http://schemas.microsoft.com/office/powerpoint/2010/main" val="4102255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6826EE-20B4-4D32-B69F-AD2D3C5BC319}" type="datetimeFigureOut">
              <a:rPr lang="en-US" smtClean="0"/>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922F0-1F43-428D-A1DA-41AA852B4B1F}" type="slidenum">
              <a:rPr lang="en-US" smtClean="0"/>
              <a:t>‹#›</a:t>
            </a:fld>
            <a:endParaRPr lang="en-US"/>
          </a:p>
        </p:txBody>
      </p:sp>
    </p:spTree>
    <p:extLst>
      <p:ext uri="{BB962C8B-B14F-4D97-AF65-F5344CB8AC3E}">
        <p14:creationId xmlns:p14="http://schemas.microsoft.com/office/powerpoint/2010/main" val="3373607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6826EE-20B4-4D32-B69F-AD2D3C5BC319}" type="datetimeFigureOut">
              <a:rPr lang="en-US" smtClean="0"/>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922F0-1F43-428D-A1DA-41AA852B4B1F}" type="slidenum">
              <a:rPr lang="en-US" smtClean="0"/>
              <a:t>‹#›</a:t>
            </a:fld>
            <a:endParaRPr lang="en-US"/>
          </a:p>
        </p:txBody>
      </p:sp>
    </p:spTree>
    <p:extLst>
      <p:ext uri="{BB962C8B-B14F-4D97-AF65-F5344CB8AC3E}">
        <p14:creationId xmlns:p14="http://schemas.microsoft.com/office/powerpoint/2010/main" val="344891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6826EE-20B4-4D32-B69F-AD2D3C5BC319}" type="datetimeFigureOut">
              <a:rPr lang="en-US" smtClean="0"/>
              <a:t>12/12/2024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5922F0-1F43-428D-A1DA-41AA852B4B1F}" type="slidenum">
              <a:rPr lang="en-US" smtClean="0"/>
              <a:t>‹#›</a:t>
            </a:fld>
            <a:endParaRPr lang="en-US"/>
          </a:p>
        </p:txBody>
      </p:sp>
    </p:spTree>
    <p:extLst>
      <p:ext uri="{BB962C8B-B14F-4D97-AF65-F5344CB8AC3E}">
        <p14:creationId xmlns:p14="http://schemas.microsoft.com/office/powerpoint/2010/main" val="2384849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6826EE-20B4-4D32-B69F-AD2D3C5BC319}" type="datetimeFigureOut">
              <a:rPr lang="en-US" smtClean="0"/>
              <a:t>12/12/2024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5922F0-1F43-428D-A1DA-41AA852B4B1F}" type="slidenum">
              <a:rPr lang="en-US" smtClean="0"/>
              <a:t>‹#›</a:t>
            </a:fld>
            <a:endParaRPr lang="en-US"/>
          </a:p>
        </p:txBody>
      </p:sp>
    </p:spTree>
    <p:extLst>
      <p:ext uri="{BB962C8B-B14F-4D97-AF65-F5344CB8AC3E}">
        <p14:creationId xmlns:p14="http://schemas.microsoft.com/office/powerpoint/2010/main" val="3364786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6826EE-20B4-4D32-B69F-AD2D3C5BC319}" type="datetimeFigureOut">
              <a:rPr lang="en-US" smtClean="0"/>
              <a:t>12/12/2024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5922F0-1F43-428D-A1DA-41AA852B4B1F}" type="slidenum">
              <a:rPr lang="en-US" smtClean="0"/>
              <a:t>‹#›</a:t>
            </a:fld>
            <a:endParaRPr lang="en-US"/>
          </a:p>
        </p:txBody>
      </p:sp>
    </p:spTree>
    <p:extLst>
      <p:ext uri="{BB962C8B-B14F-4D97-AF65-F5344CB8AC3E}">
        <p14:creationId xmlns:p14="http://schemas.microsoft.com/office/powerpoint/2010/main" val="629623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6826EE-20B4-4D32-B69F-AD2D3C5BC319}" type="datetimeFigureOut">
              <a:rPr lang="en-US" smtClean="0"/>
              <a:t>12/12/2024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5922F0-1F43-428D-A1DA-41AA852B4B1F}" type="slidenum">
              <a:rPr lang="en-US" smtClean="0"/>
              <a:t>‹#›</a:t>
            </a:fld>
            <a:endParaRPr lang="en-US"/>
          </a:p>
        </p:txBody>
      </p:sp>
    </p:spTree>
    <p:extLst>
      <p:ext uri="{BB962C8B-B14F-4D97-AF65-F5344CB8AC3E}">
        <p14:creationId xmlns:p14="http://schemas.microsoft.com/office/powerpoint/2010/main" val="3189216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26826EE-20B4-4D32-B69F-AD2D3C5BC319}" type="datetimeFigureOut">
              <a:rPr lang="en-US" smtClean="0"/>
              <a:t>12/12/2024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5922F0-1F43-428D-A1DA-41AA852B4B1F}" type="slidenum">
              <a:rPr lang="en-US" smtClean="0"/>
              <a:t>‹#›</a:t>
            </a:fld>
            <a:endParaRPr lang="en-US"/>
          </a:p>
        </p:txBody>
      </p:sp>
    </p:spTree>
    <p:extLst>
      <p:ext uri="{BB962C8B-B14F-4D97-AF65-F5344CB8AC3E}">
        <p14:creationId xmlns:p14="http://schemas.microsoft.com/office/powerpoint/2010/main" val="3592615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26826EE-20B4-4D32-B69F-AD2D3C5BC319}" type="datetimeFigureOut">
              <a:rPr lang="en-US" smtClean="0"/>
              <a:t>12/12/2024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5922F0-1F43-428D-A1DA-41AA852B4B1F}" type="slidenum">
              <a:rPr lang="en-US" smtClean="0"/>
              <a:t>‹#›</a:t>
            </a:fld>
            <a:endParaRPr lang="en-US"/>
          </a:p>
        </p:txBody>
      </p:sp>
    </p:spTree>
    <p:extLst>
      <p:ext uri="{BB962C8B-B14F-4D97-AF65-F5344CB8AC3E}">
        <p14:creationId xmlns:p14="http://schemas.microsoft.com/office/powerpoint/2010/main" val="1391447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6826EE-20B4-4D32-B69F-AD2D3C5BC319}" type="datetimeFigureOut">
              <a:rPr lang="en-US" smtClean="0"/>
              <a:t>12/12/2024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15922F0-1F43-428D-A1DA-41AA852B4B1F}" type="slidenum">
              <a:rPr lang="en-US" smtClean="0"/>
              <a:t>‹#›</a:t>
            </a:fld>
            <a:endParaRPr lang="en-US"/>
          </a:p>
        </p:txBody>
      </p:sp>
    </p:spTree>
    <p:extLst>
      <p:ext uri="{BB962C8B-B14F-4D97-AF65-F5344CB8AC3E}">
        <p14:creationId xmlns:p14="http://schemas.microsoft.com/office/powerpoint/2010/main" val="31184537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WordArt 20"/>
          <p:cNvSpPr>
            <a:spLocks noChangeArrowheads="1" noChangeShapeType="1" noTextEdit="1"/>
          </p:cNvSpPr>
          <p:nvPr/>
        </p:nvSpPr>
        <p:spPr bwMode="auto">
          <a:xfrm>
            <a:off x="3048000" y="1709738"/>
            <a:ext cx="6705600" cy="914400"/>
          </a:xfrm>
          <a:prstGeom prst="rect">
            <a:avLst/>
          </a:prstGeom>
        </p:spPr>
        <p:txBody>
          <a:bodyPr wrap="none" fromWordArt="1">
            <a:prstTxWarp prst="textPlain">
              <a:avLst>
                <a:gd name="adj" fmla="val 50000"/>
              </a:avLst>
            </a:prstTxWarp>
          </a:bodyPr>
          <a:lstStyle/>
          <a:p>
            <a:r>
              <a:rPr lang="en-US" sz="3300"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TIẾNG VIỆT</a:t>
            </a:r>
          </a:p>
        </p:txBody>
      </p:sp>
      <p:grpSp>
        <p:nvGrpSpPr>
          <p:cNvPr id="35844" name="Group 5"/>
          <p:cNvGrpSpPr>
            <a:grpSpLocks/>
          </p:cNvGrpSpPr>
          <p:nvPr/>
        </p:nvGrpSpPr>
        <p:grpSpPr bwMode="auto">
          <a:xfrm>
            <a:off x="0" y="0"/>
            <a:ext cx="12192000" cy="6858000"/>
            <a:chOff x="8" y="0"/>
            <a:chExt cx="5760" cy="4320"/>
          </a:xfrm>
        </p:grpSpPr>
        <p:pic>
          <p:nvPicPr>
            <p:cNvPr id="35845" name="Picture 6" descr="GRANS024"/>
            <p:cNvPicPr>
              <a:picLocks noChangeAspect="1" noChangeArrowheads="1"/>
            </p:cNvPicPr>
            <p:nvPr/>
          </p:nvPicPr>
          <p:blipFill>
            <a:blip r:embed="rId2"/>
            <a:srcRect/>
            <a:stretch>
              <a:fillRect/>
            </a:stretch>
          </p:blipFill>
          <p:spPr bwMode="auto">
            <a:xfrm rot="531882" flipH="1">
              <a:off x="4848" y="3394"/>
              <a:ext cx="912" cy="926"/>
            </a:xfrm>
            <a:prstGeom prst="rect">
              <a:avLst/>
            </a:prstGeom>
            <a:noFill/>
            <a:ln w="9525">
              <a:noFill/>
              <a:miter lim="800000"/>
              <a:headEnd/>
              <a:tailEnd/>
            </a:ln>
          </p:spPr>
        </p:pic>
        <p:pic>
          <p:nvPicPr>
            <p:cNvPr id="35846" name="Picture 7" descr="GRANS024"/>
            <p:cNvPicPr>
              <a:picLocks noChangeAspect="1" noChangeArrowheads="1"/>
            </p:cNvPicPr>
            <p:nvPr/>
          </p:nvPicPr>
          <p:blipFill>
            <a:blip r:embed="rId2"/>
            <a:srcRect/>
            <a:stretch>
              <a:fillRect/>
            </a:stretch>
          </p:blipFill>
          <p:spPr bwMode="auto">
            <a:xfrm rot="465066">
              <a:off x="96" y="3394"/>
              <a:ext cx="961" cy="926"/>
            </a:xfrm>
            <a:prstGeom prst="rect">
              <a:avLst/>
            </a:prstGeom>
            <a:noFill/>
            <a:ln w="9525">
              <a:noFill/>
              <a:miter lim="800000"/>
              <a:headEnd/>
              <a:tailEnd/>
            </a:ln>
          </p:spPr>
        </p:pic>
        <p:grpSp>
          <p:nvGrpSpPr>
            <p:cNvPr id="35847" name="Group 8"/>
            <p:cNvGrpSpPr>
              <a:grpSpLocks/>
            </p:cNvGrpSpPr>
            <p:nvPr/>
          </p:nvGrpSpPr>
          <p:grpSpPr bwMode="auto">
            <a:xfrm>
              <a:off x="8" y="0"/>
              <a:ext cx="5760" cy="4320"/>
              <a:chOff x="672" y="0"/>
              <a:chExt cx="5760" cy="4320"/>
            </a:xfrm>
          </p:grpSpPr>
          <p:pic>
            <p:nvPicPr>
              <p:cNvPr id="35848" name="Picture 9" descr="BD21325_"/>
              <p:cNvPicPr>
                <a:picLocks noChangeAspect="1" noChangeArrowheads="1"/>
              </p:cNvPicPr>
              <p:nvPr/>
            </p:nvPicPr>
            <p:blipFill>
              <a:blip r:embed="rId3"/>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35849" name="Picture 10" descr="BD21325_"/>
              <p:cNvPicPr>
                <a:picLocks noChangeAspect="1" noChangeArrowheads="1"/>
              </p:cNvPicPr>
              <p:nvPr/>
            </p:nvPicPr>
            <p:blipFill>
              <a:blip r:embed="rId3"/>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35850" name="Picture 11" descr="BD21325_"/>
              <p:cNvPicPr>
                <a:picLocks noChangeAspect="1" noChangeArrowheads="1"/>
              </p:cNvPicPr>
              <p:nvPr/>
            </p:nvPicPr>
            <p:blipFill>
              <a:blip r:embed="rId4"/>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35851" name="Picture 12" descr="BD21325_"/>
              <p:cNvPicPr>
                <a:picLocks noChangeAspect="1" noChangeArrowheads="1"/>
              </p:cNvPicPr>
              <p:nvPr/>
            </p:nvPicPr>
            <p:blipFill>
              <a:blip r:embed="rId4"/>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grpSp>
      <p:sp>
        <p:nvSpPr>
          <p:cNvPr id="35853" name="WordArt 20"/>
          <p:cNvSpPr>
            <a:spLocks noChangeArrowheads="1" noChangeShapeType="1" noTextEdit="1"/>
          </p:cNvSpPr>
          <p:nvPr/>
        </p:nvSpPr>
        <p:spPr bwMode="auto">
          <a:xfrm>
            <a:off x="609600" y="2895600"/>
            <a:ext cx="11074400" cy="1828800"/>
          </a:xfrm>
          <a:prstGeom prst="rect">
            <a:avLst/>
          </a:prstGeom>
        </p:spPr>
        <p:txBody>
          <a:bodyPr wrap="none" fromWordArt="1">
            <a:prstTxWarp prst="textPlain">
              <a:avLst>
                <a:gd name="adj" fmla="val 50000"/>
              </a:avLst>
            </a:prstTxWarp>
          </a:bodyPr>
          <a:lstStyle/>
          <a:p>
            <a:pPr algn="ctr"/>
            <a:r>
              <a:rPr lang="en-US" sz="3300" kern="10" dirty="0">
                <a:ln w="9525">
                  <a:solidFill>
                    <a:srgbClr val="00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VIẾT: TÌM HIỂU CÁCH VIẾT BÀI VĂN</a:t>
            </a:r>
          </a:p>
          <a:p>
            <a:pPr algn="ctr"/>
            <a:r>
              <a:rPr lang="en-US" sz="3300" kern="10">
                <a:ln w="9525">
                  <a:solidFill>
                    <a:srgbClr val="00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KỂ LẠI MỘT CÂU CHUYỆN</a:t>
            </a:r>
            <a:endParaRPr lang="en-US" sz="3300" kern="10" dirty="0">
              <a:ln w="9525">
                <a:solidFill>
                  <a:srgbClr val="00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spTree>
  </p:cSld>
  <p:clrMapOvr>
    <a:masterClrMapping/>
  </p:clrMapOvr>
  <p:transition>
    <p:cover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F7AB2F2-8599-433F-A183-61C9960E59DC}"/>
              </a:ext>
            </a:extLst>
          </p:cNvPr>
          <p:cNvSpPr/>
          <p:nvPr/>
        </p:nvSpPr>
        <p:spPr>
          <a:xfrm>
            <a:off x="265043" y="381074"/>
            <a:ext cx="11661913" cy="3108543"/>
          </a:xfrm>
          <a:prstGeom prst="rect">
            <a:avLst/>
          </a:prstGeom>
        </p:spPr>
        <p:txBody>
          <a:bodyPr wrap="square">
            <a:spAutoFit/>
          </a:bodyPr>
          <a:lstStyle/>
          <a:p>
            <a:pPr algn="just"/>
            <a:r>
              <a:rPr lang="vi-VN" sz="2800" dirty="0">
                <a:solidFill>
                  <a:srgbClr val="000000"/>
                </a:solidFill>
                <a:latin typeface="+mj-lt"/>
              </a:rPr>
              <a:t>- Trình tự của các sự việc: Trình bày và sắp xếp các sự việc theo trình tự hợp lý.</a:t>
            </a:r>
          </a:p>
          <a:p>
            <a:pPr algn="just"/>
            <a:r>
              <a:rPr lang="vi-VN" sz="2800" dirty="0">
                <a:solidFill>
                  <a:srgbClr val="000000"/>
                </a:solidFill>
                <a:latin typeface="+mj-lt"/>
              </a:rPr>
              <a:t>+ Bản chất của bài văn kể lại một câu chuyện là chuỗi các sự kiện diễn ra liên tiếp, nối kết nhau. Bởi lẽ đó, câu chuyện nên được thể hiện theo một trình tự hợp lý, mạch lạc.</a:t>
            </a:r>
          </a:p>
          <a:p>
            <a:pPr algn="just"/>
            <a:r>
              <a:rPr lang="vi-VN" sz="2800" dirty="0">
                <a:solidFill>
                  <a:srgbClr val="000000"/>
                </a:solidFill>
                <a:latin typeface="+mj-lt"/>
              </a:rPr>
              <a:t>+ Dù cốt truyện phức tạp hay đơn giản thì vẫn phải đảm bảo về mặt ý nghĩa và được đặt trong bối cảnh thời gian, không gian cụ thể, có nguyên nhân, diễn biến và kết quả rõ ràng.</a:t>
            </a:r>
            <a:endParaRPr lang="vi-VN" sz="2800" b="0" i="0" dirty="0">
              <a:solidFill>
                <a:srgbClr val="000000"/>
              </a:solidFill>
              <a:effectLst/>
              <a:latin typeface="+mj-lt"/>
            </a:endParaRPr>
          </a:p>
        </p:txBody>
      </p:sp>
      <p:sp>
        <p:nvSpPr>
          <p:cNvPr id="5" name="Rectangle 4">
            <a:extLst>
              <a:ext uri="{FF2B5EF4-FFF2-40B4-BE49-F238E27FC236}">
                <a16:creationId xmlns:a16="http://schemas.microsoft.com/office/drawing/2014/main" id="{60142FF3-7956-48EF-B9A9-1D593EF351A5}"/>
              </a:ext>
            </a:extLst>
          </p:cNvPr>
          <p:cNvSpPr/>
          <p:nvPr/>
        </p:nvSpPr>
        <p:spPr>
          <a:xfrm>
            <a:off x="172277" y="4001005"/>
            <a:ext cx="11926957" cy="1077218"/>
          </a:xfrm>
          <a:prstGeom prst="rect">
            <a:avLst/>
          </a:prstGeom>
        </p:spPr>
        <p:txBody>
          <a:bodyPr wrap="square">
            <a:spAutoFit/>
          </a:bodyPr>
          <a:lstStyle/>
          <a:p>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ngữ</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dẫn</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dắt</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và</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kết</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nối</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các</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sự</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việc</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Chọn</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lọc</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ngữ</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phong</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phú</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phù</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hợp</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với</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ngữ</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cảnh</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câu</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chuyện</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và</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các</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ngữ</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dẫn</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dắt</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phù</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hợp</a:t>
            </a:r>
            <a:r>
              <a:rPr lang="en-US" sz="3200" dirty="0">
                <a:solidFill>
                  <a:srgbClr val="000000"/>
                </a:solidFill>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1853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93FE91F-81F6-435C-A215-D3616CF0128A}"/>
              </a:ext>
            </a:extLst>
          </p:cNvPr>
          <p:cNvSpPr/>
          <p:nvPr/>
        </p:nvSpPr>
        <p:spPr>
          <a:xfrm>
            <a:off x="265043" y="381074"/>
            <a:ext cx="11661913" cy="4585871"/>
          </a:xfrm>
          <a:prstGeom prst="rect">
            <a:avLst/>
          </a:prstGeom>
        </p:spPr>
        <p:txBody>
          <a:bodyPr wrap="square">
            <a:spAutoFit/>
          </a:bodyPr>
          <a:lstStyle/>
          <a:p>
            <a:pPr algn="just"/>
            <a:r>
              <a:rPr lang="en-US" sz="4000" b="1" dirty="0" err="1">
                <a:solidFill>
                  <a:srgbClr val="000000"/>
                </a:solidFill>
                <a:latin typeface="Times New Roman" panose="02020603050405020304" pitchFamily="18" charset="0"/>
                <a:cs typeface="Times New Roman" panose="02020603050405020304" pitchFamily="18" charset="0"/>
              </a:rPr>
              <a:t>Ghi</a:t>
            </a:r>
            <a:r>
              <a:rPr lang="en-US" sz="4000" b="1" dirty="0">
                <a:solidFill>
                  <a:srgbClr val="000000"/>
                </a:solidFill>
                <a:latin typeface="Times New Roman" panose="02020603050405020304" pitchFamily="18" charset="0"/>
                <a:cs typeface="Times New Roman" panose="02020603050405020304" pitchFamily="18" charset="0"/>
              </a:rPr>
              <a:t> </a:t>
            </a:r>
            <a:r>
              <a:rPr lang="en-US" sz="4000" b="1" dirty="0" err="1">
                <a:solidFill>
                  <a:srgbClr val="000000"/>
                </a:solidFill>
                <a:latin typeface="Times New Roman" panose="02020603050405020304" pitchFamily="18" charset="0"/>
                <a:cs typeface="Times New Roman" panose="02020603050405020304" pitchFamily="18" charset="0"/>
              </a:rPr>
              <a:t>nhớ</a:t>
            </a:r>
            <a:endParaRPr lang="en-US" sz="4000" b="1" dirty="0">
              <a:solidFill>
                <a:srgbClr val="000000"/>
              </a:solidFill>
              <a:latin typeface="Times New Roman" panose="02020603050405020304" pitchFamily="18" charset="0"/>
              <a:cs typeface="Times New Roman" panose="02020603050405020304" pitchFamily="18" charset="0"/>
            </a:endParaRPr>
          </a:p>
          <a:p>
            <a:pPr algn="just"/>
            <a:r>
              <a:rPr lang="en-US" sz="3600" dirty="0" err="1">
                <a:solidFill>
                  <a:srgbClr val="000000"/>
                </a:solidFill>
                <a:latin typeface="Times New Roman" panose="02020603050405020304" pitchFamily="18" charset="0"/>
                <a:cs typeface="Times New Roman" panose="02020603050405020304" pitchFamily="18" charset="0"/>
              </a:rPr>
              <a:t>Bài</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văn</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kể</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lại</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một</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câu</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chuyện</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th</a:t>
            </a:r>
            <a:r>
              <a:rPr lang="vi-VN" sz="3600" dirty="0">
                <a:solidFill>
                  <a:srgbClr val="000000"/>
                </a:solidFill>
                <a:latin typeface="Times New Roman" panose="02020603050405020304" pitchFamily="18" charset="0"/>
                <a:cs typeface="Times New Roman" panose="02020603050405020304" pitchFamily="18" charset="0"/>
              </a:rPr>
              <a:t>ư</a:t>
            </a:r>
            <a:r>
              <a:rPr lang="en-US" sz="3600" dirty="0" err="1">
                <a:solidFill>
                  <a:srgbClr val="000000"/>
                </a:solidFill>
                <a:latin typeface="Times New Roman" panose="02020603050405020304" pitchFamily="18" charset="0"/>
                <a:cs typeface="Times New Roman" panose="02020603050405020304" pitchFamily="18" charset="0"/>
              </a:rPr>
              <a:t>ờng</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gồm</a:t>
            </a:r>
            <a:r>
              <a:rPr lang="en-US" sz="3600" dirty="0">
                <a:solidFill>
                  <a:srgbClr val="000000"/>
                </a:solidFill>
                <a:latin typeface="Times New Roman" panose="02020603050405020304" pitchFamily="18" charset="0"/>
                <a:cs typeface="Times New Roman" panose="02020603050405020304" pitchFamily="18" charset="0"/>
              </a:rPr>
              <a:t> 3 </a:t>
            </a:r>
            <a:r>
              <a:rPr lang="en-US" sz="3600" dirty="0" err="1">
                <a:solidFill>
                  <a:srgbClr val="000000"/>
                </a:solidFill>
                <a:latin typeface="Times New Roman" panose="02020603050405020304" pitchFamily="18" charset="0"/>
                <a:cs typeface="Times New Roman" panose="02020603050405020304" pitchFamily="18" charset="0"/>
              </a:rPr>
              <a:t>phần</a:t>
            </a:r>
            <a:r>
              <a:rPr lang="en-US" sz="3600" dirty="0">
                <a:solidFill>
                  <a:srgbClr val="000000"/>
                </a:solidFill>
                <a:latin typeface="Times New Roman" panose="02020603050405020304" pitchFamily="18" charset="0"/>
                <a:cs typeface="Times New Roman" panose="02020603050405020304" pitchFamily="18" charset="0"/>
              </a:rPr>
              <a:t>:</a:t>
            </a:r>
          </a:p>
          <a:p>
            <a:pPr marL="457200" indent="-457200" algn="just">
              <a:buFontTx/>
              <a:buChar char="-"/>
            </a:pPr>
            <a:r>
              <a:rPr lang="en-US" sz="3600" b="0" i="0" dirty="0" err="1">
                <a:solidFill>
                  <a:srgbClr val="000000"/>
                </a:solidFill>
                <a:effectLst/>
                <a:latin typeface="Times New Roman" panose="02020603050405020304" pitchFamily="18" charset="0"/>
                <a:cs typeface="Times New Roman" panose="02020603050405020304" pitchFamily="18" charset="0"/>
              </a:rPr>
              <a:t>Mở</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bài</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Gi</a:t>
            </a:r>
            <a:r>
              <a:rPr lang="en-US" sz="3600" dirty="0" err="1">
                <a:solidFill>
                  <a:srgbClr val="000000"/>
                </a:solidFill>
                <a:latin typeface="Times New Roman" panose="02020603050405020304" pitchFamily="18" charset="0"/>
                <a:cs typeface="Times New Roman" panose="02020603050405020304" pitchFamily="18" charset="0"/>
              </a:rPr>
              <a:t>ới</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thiệu</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về</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câu</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chuyện</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tên</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câu</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chuyện</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lí</a:t>
            </a:r>
            <a:r>
              <a:rPr lang="en-US" sz="3600" dirty="0">
                <a:solidFill>
                  <a:srgbClr val="000000"/>
                </a:solidFill>
                <a:latin typeface="Times New Roman" panose="02020603050405020304" pitchFamily="18" charset="0"/>
                <a:cs typeface="Times New Roman" panose="02020603050405020304" pitchFamily="18" charset="0"/>
              </a:rPr>
              <a:t> do </a:t>
            </a:r>
            <a:r>
              <a:rPr lang="en-US" sz="3600" dirty="0" err="1">
                <a:solidFill>
                  <a:srgbClr val="000000"/>
                </a:solidFill>
                <a:latin typeface="Times New Roman" panose="02020603050405020304" pitchFamily="18" charset="0"/>
                <a:cs typeface="Times New Roman" panose="02020603050405020304" pitchFamily="18" charset="0"/>
              </a:rPr>
              <a:t>biết</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câu</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chuyện</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hoặc</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ấn</a:t>
            </a:r>
            <a:r>
              <a:rPr lang="en-US" sz="3600" dirty="0">
                <a:solidFill>
                  <a:srgbClr val="000000"/>
                </a:solidFill>
                <a:latin typeface="Times New Roman" panose="02020603050405020304" pitchFamily="18" charset="0"/>
                <a:cs typeface="Times New Roman" panose="02020603050405020304" pitchFamily="18" charset="0"/>
              </a:rPr>
              <a:t> t</a:t>
            </a:r>
            <a:r>
              <a:rPr lang="vi-VN" sz="3600" dirty="0">
                <a:solidFill>
                  <a:srgbClr val="000000"/>
                </a:solidFill>
                <a:latin typeface="Times New Roman" panose="02020603050405020304" pitchFamily="18" charset="0"/>
                <a:cs typeface="Times New Roman" panose="02020603050405020304" pitchFamily="18" charset="0"/>
              </a:rPr>
              <a:t>ư</a:t>
            </a:r>
            <a:r>
              <a:rPr lang="en-US" sz="3600" dirty="0" err="1">
                <a:solidFill>
                  <a:srgbClr val="000000"/>
                </a:solidFill>
                <a:latin typeface="Times New Roman" panose="02020603050405020304" pitchFamily="18" charset="0"/>
                <a:cs typeface="Times New Roman" panose="02020603050405020304" pitchFamily="18" charset="0"/>
              </a:rPr>
              <a:t>ợng</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về</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câu</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chuyện</a:t>
            </a:r>
            <a:r>
              <a:rPr lang="en-US" sz="3600" dirty="0">
                <a:solidFill>
                  <a:srgbClr val="000000"/>
                </a:solidFill>
                <a:latin typeface="Times New Roman" panose="02020603050405020304" pitchFamily="18" charset="0"/>
                <a:cs typeface="Times New Roman" panose="02020603050405020304" pitchFamily="18" charset="0"/>
              </a:rPr>
              <a:t>, ……)</a:t>
            </a:r>
          </a:p>
          <a:p>
            <a:pPr marL="457200" indent="-457200" algn="just">
              <a:buFontTx/>
              <a:buChar char="-"/>
            </a:pPr>
            <a:r>
              <a:rPr lang="en-US" sz="3600" dirty="0" err="1">
                <a:solidFill>
                  <a:srgbClr val="000000"/>
                </a:solidFill>
                <a:latin typeface="Times New Roman" panose="02020603050405020304" pitchFamily="18" charset="0"/>
                <a:cs typeface="Times New Roman" panose="02020603050405020304" pitchFamily="18" charset="0"/>
              </a:rPr>
              <a:t>Thân</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bài</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Kể</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lại</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câu</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chuyện</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theo</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trình</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tự</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diễn</a:t>
            </a:r>
            <a:r>
              <a:rPr lang="en-US" sz="3600" dirty="0">
                <a:solidFill>
                  <a:srgbClr val="000000"/>
                </a:solidFill>
                <a:latin typeface="Times New Roman" panose="02020603050405020304" pitchFamily="18" charset="0"/>
                <a:cs typeface="Times New Roman" panose="02020603050405020304" pitchFamily="18" charset="0"/>
              </a:rPr>
              <a:t> ra </a:t>
            </a:r>
            <a:r>
              <a:rPr lang="en-US" sz="3600" dirty="0" err="1">
                <a:solidFill>
                  <a:srgbClr val="000000"/>
                </a:solidFill>
                <a:latin typeface="Times New Roman" panose="02020603050405020304" pitchFamily="18" charset="0"/>
                <a:cs typeface="Times New Roman" panose="02020603050405020304" pitchFamily="18" charset="0"/>
              </a:rPr>
              <a:t>các</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sự</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việc</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chú</a:t>
            </a:r>
            <a:r>
              <a:rPr lang="en-US" sz="3600" dirty="0">
                <a:solidFill>
                  <a:srgbClr val="000000"/>
                </a:solidFill>
                <a:latin typeface="Times New Roman" panose="02020603050405020304" pitchFamily="18" charset="0"/>
                <a:cs typeface="Times New Roman" panose="02020603050405020304" pitchFamily="18" charset="0"/>
              </a:rPr>
              <a:t> ý </a:t>
            </a:r>
            <a:r>
              <a:rPr lang="en-US" sz="3600" dirty="0" err="1">
                <a:solidFill>
                  <a:srgbClr val="000000"/>
                </a:solidFill>
                <a:latin typeface="Times New Roman" panose="02020603050405020304" pitchFamily="18" charset="0"/>
                <a:cs typeface="Times New Roman" panose="02020603050405020304" pitchFamily="18" charset="0"/>
              </a:rPr>
              <a:t>sử</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dụng</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từ</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ngữ</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kết</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nối</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các</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sự</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việc</a:t>
            </a:r>
            <a:r>
              <a:rPr lang="en-US" sz="3600" dirty="0">
                <a:solidFill>
                  <a:srgbClr val="000000"/>
                </a:solidFill>
                <a:latin typeface="Times New Roman" panose="02020603050405020304" pitchFamily="18" charset="0"/>
                <a:cs typeface="Times New Roman" panose="02020603050405020304" pitchFamily="18" charset="0"/>
              </a:rPr>
              <a:t>).</a:t>
            </a:r>
          </a:p>
          <a:p>
            <a:pPr marL="457200" indent="-457200" algn="just">
              <a:buFontTx/>
              <a:buChar char="-"/>
            </a:pPr>
            <a:r>
              <a:rPr lang="en-US" sz="3600" b="0" i="0" dirty="0" err="1">
                <a:solidFill>
                  <a:srgbClr val="000000"/>
                </a:solidFill>
                <a:effectLst/>
                <a:latin typeface="Times New Roman" panose="02020603050405020304" pitchFamily="18" charset="0"/>
                <a:cs typeface="Times New Roman" panose="02020603050405020304" pitchFamily="18" charset="0"/>
              </a:rPr>
              <a:t>Kết</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bài</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Nêu</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suy</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nghĩ</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cảm</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xúc</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về</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câu</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chuyện</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mong</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muốn</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sau</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khi</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đọc</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câu</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chuyện</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hoặc</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bài</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học</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rút</a:t>
            </a:r>
            <a:r>
              <a:rPr lang="en-US" sz="3600" b="0" i="0" dirty="0">
                <a:solidFill>
                  <a:srgbClr val="000000"/>
                </a:solidFill>
                <a:effectLst/>
                <a:latin typeface="Times New Roman" panose="02020603050405020304" pitchFamily="18" charset="0"/>
                <a:cs typeface="Times New Roman" panose="02020603050405020304" pitchFamily="18" charset="0"/>
              </a:rPr>
              <a:t> ra </a:t>
            </a:r>
            <a:r>
              <a:rPr lang="en-US" sz="3600" b="0" i="0" dirty="0" err="1">
                <a:solidFill>
                  <a:srgbClr val="000000"/>
                </a:solidFill>
                <a:effectLst/>
                <a:latin typeface="Times New Roman" panose="02020603050405020304" pitchFamily="18" charset="0"/>
                <a:cs typeface="Times New Roman" panose="02020603050405020304" pitchFamily="18" charset="0"/>
              </a:rPr>
              <a:t>t</a:t>
            </a:r>
            <a:r>
              <a:rPr lang="en-US" sz="3600" dirty="0" err="1">
                <a:solidFill>
                  <a:srgbClr val="000000"/>
                </a:solidFill>
                <a:latin typeface="Times New Roman" panose="02020603050405020304" pitchFamily="18" charset="0"/>
                <a:cs typeface="Times New Roman" panose="02020603050405020304" pitchFamily="18" charset="0"/>
              </a:rPr>
              <a:t>ừ</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câu</a:t>
            </a:r>
            <a:r>
              <a:rPr lang="en-US" sz="3600" dirty="0">
                <a:solidFill>
                  <a:srgbClr val="000000"/>
                </a:solidFill>
                <a:latin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cs typeface="Times New Roman" panose="02020603050405020304" pitchFamily="18" charset="0"/>
              </a:rPr>
              <a:t>chuyện</a:t>
            </a:r>
            <a:r>
              <a:rPr lang="en-US" sz="3600" dirty="0">
                <a:solidFill>
                  <a:srgbClr val="000000"/>
                </a:solidFill>
                <a:latin typeface="Times New Roman" panose="02020603050405020304" pitchFamily="18" charset="0"/>
                <a:cs typeface="Times New Roman" panose="02020603050405020304" pitchFamily="18" charset="0"/>
              </a:rPr>
              <a:t>.</a:t>
            </a:r>
            <a:endParaRPr lang="vi-VN" sz="3600"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133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4954E46-F4B8-4FAA-A280-DC9827E09403}"/>
              </a:ext>
            </a:extLst>
          </p:cNvPr>
          <p:cNvSpPr/>
          <p:nvPr/>
        </p:nvSpPr>
        <p:spPr>
          <a:xfrm>
            <a:off x="1186069" y="1336119"/>
            <a:ext cx="8185499" cy="2092881"/>
          </a:xfrm>
          <a:prstGeom prst="rect">
            <a:avLst/>
          </a:prstGeom>
        </p:spPr>
        <p:txBody>
          <a:bodyPr wrap="square">
            <a:spAutoFit/>
          </a:bodyPr>
          <a:lstStyle/>
          <a:p>
            <a:r>
              <a:rPr lang="en-US" sz="6600" b="1" dirty="0" err="1">
                <a:solidFill>
                  <a:srgbClr val="FF0000"/>
                </a:solidFill>
                <a:latin typeface="Times New Roman" panose="02020603050405020304" pitchFamily="18" charset="0"/>
                <a:cs typeface="Times New Roman" panose="02020603050405020304" pitchFamily="18" charset="0"/>
              </a:rPr>
              <a:t>Dặn</a:t>
            </a:r>
            <a:r>
              <a:rPr lang="en-US" sz="6600" b="1" dirty="0">
                <a:solidFill>
                  <a:srgbClr val="FF0000"/>
                </a:solidFill>
                <a:latin typeface="Times New Roman" panose="02020603050405020304" pitchFamily="18" charset="0"/>
                <a:cs typeface="Times New Roman" panose="02020603050405020304" pitchFamily="18" charset="0"/>
              </a:rPr>
              <a:t> </a:t>
            </a:r>
            <a:r>
              <a:rPr lang="en-US" sz="6600" b="1" dirty="0" err="1">
                <a:solidFill>
                  <a:srgbClr val="FF0000"/>
                </a:solidFill>
                <a:latin typeface="Times New Roman" panose="02020603050405020304" pitchFamily="18" charset="0"/>
                <a:cs typeface="Times New Roman" panose="02020603050405020304" pitchFamily="18" charset="0"/>
              </a:rPr>
              <a:t>dò</a:t>
            </a:r>
            <a:r>
              <a:rPr lang="en-US" sz="6600" b="1" dirty="0">
                <a:solidFill>
                  <a:srgbClr val="FF0000"/>
                </a:solidFill>
                <a:latin typeface="Times New Roman" panose="02020603050405020304" pitchFamily="18" charset="0"/>
                <a:cs typeface="Times New Roman" panose="02020603050405020304" pitchFamily="18" charset="0"/>
              </a:rPr>
              <a:t>:</a:t>
            </a:r>
          </a:p>
          <a:p>
            <a:pPr marL="457200" indent="-457200">
              <a:buFontTx/>
              <a:buChar char="-"/>
            </a:pPr>
            <a:r>
              <a:rPr lang="en-US" sz="3200" b="1" dirty="0" err="1">
                <a:solidFill>
                  <a:srgbClr val="FF0000"/>
                </a:solidFill>
                <a:latin typeface="Times New Roman" panose="02020603050405020304" pitchFamily="18" charset="0"/>
                <a:cs typeface="Times New Roman" panose="02020603050405020304" pitchFamily="18" charset="0"/>
              </a:rPr>
              <a:t>Về</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nhà</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học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thuộc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ghi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nhớ</a:t>
            </a:r>
            <a:endParaRPr lang="en-US" sz="3200" b="1" dirty="0">
              <a:solidFill>
                <a:srgbClr val="FF0000"/>
              </a:solidFill>
              <a:latin typeface="Times New Roman" panose="02020603050405020304" pitchFamily="18" charset="0"/>
              <a:cs typeface="Times New Roman" panose="02020603050405020304" pitchFamily="18" charset="0"/>
            </a:endParaRPr>
          </a:p>
          <a:p>
            <a:pPr marL="457200" indent="-457200">
              <a:buFontTx/>
              <a:buChar char="-"/>
            </a:pPr>
            <a:r>
              <a:rPr lang="en-US" sz="3200" b="1" dirty="0" err="1">
                <a:solidFill>
                  <a:srgbClr val="FF0000"/>
                </a:solidFill>
                <a:latin typeface="Times New Roman" panose="02020603050405020304" pitchFamily="18" charset="0"/>
                <a:cs typeface="Times New Roman" panose="02020603050405020304" pitchFamily="18" charset="0"/>
              </a:rPr>
              <a:t>Chuẩn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bị</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bài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tiết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sau</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2305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EA8E3BE-FB9D-41C1-A1F1-CF0CC78E2AEE}"/>
              </a:ext>
            </a:extLst>
          </p:cNvPr>
          <p:cNvSpPr/>
          <p:nvPr/>
        </p:nvSpPr>
        <p:spPr>
          <a:xfrm>
            <a:off x="73479" y="797510"/>
            <a:ext cx="12192000" cy="5262979"/>
          </a:xfrm>
          <a:prstGeom prst="rect">
            <a:avLst/>
          </a:prstGeom>
        </p:spPr>
        <p:txBody>
          <a:bodyPr wrap="square">
            <a:spAutoFit/>
          </a:bodyPr>
          <a:lstStyle/>
          <a:p>
            <a:pPr algn="just"/>
            <a:r>
              <a:rPr lang="en-US" sz="2800" b="1" dirty="0">
                <a:solidFill>
                  <a:srgbClr val="000000"/>
                </a:solidFill>
                <a:latin typeface="Times New Roman" panose="02020603050405020304" pitchFamily="18" charset="0"/>
                <a:cs typeface="Times New Roman" panose="02020603050405020304" pitchFamily="18" charset="0"/>
              </a:rPr>
              <a:t>1. </a:t>
            </a:r>
            <a:r>
              <a:rPr lang="en-US" sz="2800" b="1" dirty="0" err="1">
                <a:solidFill>
                  <a:srgbClr val="000000"/>
                </a:solidFill>
                <a:latin typeface="Times New Roman" panose="02020603050405020304" pitchFamily="18" charset="0"/>
                <a:cs typeface="Times New Roman" panose="02020603050405020304" pitchFamily="18" charset="0"/>
              </a:rPr>
              <a:t>Đọc</a:t>
            </a:r>
            <a:r>
              <a:rPr lang="en-US" sz="2800" b="1" dirty="0">
                <a:solidFill>
                  <a:srgbClr val="000000"/>
                </a:solidFill>
                <a:latin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cs typeface="Times New Roman" panose="02020603050405020304" pitchFamily="18" charset="0"/>
              </a:rPr>
              <a:t>bài</a:t>
            </a:r>
            <a:r>
              <a:rPr lang="en-US" sz="2800" b="1" dirty="0">
                <a:solidFill>
                  <a:srgbClr val="000000"/>
                </a:solidFill>
                <a:latin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cs typeface="Times New Roman" panose="02020603050405020304" pitchFamily="18" charset="0"/>
              </a:rPr>
              <a:t>văn</a:t>
            </a:r>
            <a:r>
              <a:rPr lang="en-US" sz="2800" b="1" dirty="0">
                <a:solidFill>
                  <a:srgbClr val="000000"/>
                </a:solidFill>
                <a:latin typeface="Times New Roman" panose="02020603050405020304" pitchFamily="18" charset="0"/>
                <a:cs typeface="Times New Roman" panose="02020603050405020304" pitchFamily="18" charset="0"/>
              </a:rPr>
              <a:t> d</a:t>
            </a:r>
            <a:r>
              <a:rPr lang="vi-VN" sz="2800" b="1" dirty="0">
                <a:solidFill>
                  <a:srgbClr val="000000"/>
                </a:solidFill>
                <a:latin typeface="Times New Roman" panose="02020603050405020304" pitchFamily="18" charset="0"/>
                <a:cs typeface="Times New Roman" panose="02020603050405020304" pitchFamily="18" charset="0"/>
              </a:rPr>
              <a:t>ư</a:t>
            </a:r>
            <a:r>
              <a:rPr lang="en-US" sz="2800" b="1" dirty="0" err="1">
                <a:solidFill>
                  <a:srgbClr val="000000"/>
                </a:solidFill>
                <a:latin typeface="Times New Roman" panose="02020603050405020304" pitchFamily="18" charset="0"/>
                <a:cs typeface="Times New Roman" panose="02020603050405020304" pitchFamily="18" charset="0"/>
              </a:rPr>
              <a:t>ới</a:t>
            </a:r>
            <a:r>
              <a:rPr lang="en-US" sz="2800" b="1" dirty="0">
                <a:solidFill>
                  <a:srgbClr val="000000"/>
                </a:solidFill>
                <a:latin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cs typeface="Times New Roman" panose="02020603050405020304" pitchFamily="18" charset="0"/>
              </a:rPr>
              <a:t>đây</a:t>
            </a:r>
            <a:r>
              <a:rPr lang="en-US" sz="2800" b="1" dirty="0">
                <a:solidFill>
                  <a:srgbClr val="000000"/>
                </a:solidFill>
                <a:latin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cs typeface="Times New Roman" panose="02020603050405020304" pitchFamily="18" charset="0"/>
              </a:rPr>
              <a:t>và</a:t>
            </a:r>
            <a:r>
              <a:rPr lang="en-US" sz="2800" b="1" dirty="0">
                <a:solidFill>
                  <a:srgbClr val="000000"/>
                </a:solidFill>
                <a:latin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cs typeface="Times New Roman" panose="02020603050405020304" pitchFamily="18" charset="0"/>
              </a:rPr>
              <a:t>thực</a:t>
            </a:r>
            <a:r>
              <a:rPr lang="en-US" sz="2800" b="1" dirty="0">
                <a:solidFill>
                  <a:srgbClr val="000000"/>
                </a:solidFill>
                <a:latin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cs typeface="Times New Roman" panose="02020603050405020304" pitchFamily="18" charset="0"/>
              </a:rPr>
              <a:t>hiện</a:t>
            </a:r>
            <a:r>
              <a:rPr lang="en-US" sz="2800" b="1" dirty="0">
                <a:solidFill>
                  <a:srgbClr val="000000"/>
                </a:solidFill>
                <a:latin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cs typeface="Times New Roman" panose="02020603050405020304" pitchFamily="18" charset="0"/>
              </a:rPr>
              <a:t>yêu</a:t>
            </a:r>
            <a:r>
              <a:rPr lang="en-US" sz="2800" b="1" dirty="0">
                <a:solidFill>
                  <a:srgbClr val="000000"/>
                </a:solidFill>
                <a:latin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cs typeface="Times New Roman" panose="02020603050405020304" pitchFamily="18" charset="0"/>
              </a:rPr>
              <a:t>cầu</a:t>
            </a:r>
            <a:r>
              <a:rPr lang="en-US" sz="2800" b="1" dirty="0">
                <a:solidFill>
                  <a:srgbClr val="000000"/>
                </a:solidFill>
                <a:latin typeface="Times New Roman" panose="02020603050405020304" pitchFamily="18" charset="0"/>
                <a:cs typeface="Times New Roman" panose="02020603050405020304" pitchFamily="18" charset="0"/>
              </a:rPr>
              <a:t>.</a:t>
            </a:r>
          </a:p>
          <a:p>
            <a:pPr algn="just"/>
            <a:r>
              <a:rPr lang="en-US" sz="2800" dirty="0">
                <a:solidFill>
                  <a:srgbClr val="000000"/>
                </a:solidFill>
                <a:latin typeface="+mj-lt"/>
              </a:rPr>
              <a:t>	</a:t>
            </a:r>
            <a:r>
              <a:rPr lang="vi-VN" sz="2800" dirty="0">
                <a:solidFill>
                  <a:srgbClr val="000000"/>
                </a:solidFill>
                <a:latin typeface="+mj-lt"/>
              </a:rPr>
              <a:t>Em được mẹ tặng cuốn sách có nhan đề "100 câu chuyện cổ tích hay nhất thế giới". Đối với em, thú vị nhất trong cuốn sách là câu chuyện "Cô bé Lọ Lem".</a:t>
            </a:r>
            <a:endParaRPr lang="vi-VN" sz="2800" dirty="0">
              <a:latin typeface="+mj-lt"/>
            </a:endParaRPr>
          </a:p>
          <a:p>
            <a:pPr algn="just"/>
            <a:r>
              <a:rPr lang="en-US" sz="2800" b="1" dirty="0">
                <a:solidFill>
                  <a:srgbClr val="000000"/>
                </a:solidFill>
                <a:latin typeface="+mj-lt"/>
              </a:rPr>
              <a:t>	</a:t>
            </a:r>
            <a:r>
              <a:rPr lang="vi-VN" sz="2800" b="1" dirty="0">
                <a:solidFill>
                  <a:srgbClr val="000000"/>
                </a:solidFill>
                <a:latin typeface="+mj-lt"/>
              </a:rPr>
              <a:t>Chuyện kể rằng</a:t>
            </a:r>
            <a:r>
              <a:rPr lang="vi-VN" sz="2800" dirty="0">
                <a:solidFill>
                  <a:srgbClr val="000000"/>
                </a:solidFill>
                <a:latin typeface="+mj-lt"/>
              </a:rPr>
              <a:t>, đã lâu lắm rồi, ở một đất nước xa xôi, có cô bé xinh đẹp tên là Lọ Lem. Sau khi mẹ Lọ Lem mất, bố cô lấy vợ mới. Người vợ mới có hai cô con gái riêng và chẳng yêu thương Lọ Lem chút nào. </a:t>
            </a:r>
            <a:r>
              <a:rPr lang="vi-VN" sz="2800" b="1" dirty="0">
                <a:solidFill>
                  <a:srgbClr val="000000"/>
                </a:solidFill>
                <a:latin typeface="+mj-lt"/>
              </a:rPr>
              <a:t>Không lâu sau</a:t>
            </a:r>
            <a:r>
              <a:rPr lang="vi-VN" sz="2800" dirty="0">
                <a:solidFill>
                  <a:srgbClr val="000000"/>
                </a:solidFill>
                <a:latin typeface="+mj-lt"/>
              </a:rPr>
              <a:t>, bố Lọ Lem cũng qua đời, cuộc sống của cô càng khổ cực.</a:t>
            </a:r>
            <a:endParaRPr lang="vi-VN" sz="2800" dirty="0">
              <a:latin typeface="+mj-lt"/>
            </a:endParaRPr>
          </a:p>
          <a:p>
            <a:pPr algn="just"/>
            <a:r>
              <a:rPr lang="vi-VN" sz="2800" dirty="0">
                <a:solidFill>
                  <a:srgbClr val="000000"/>
                </a:solidFill>
                <a:latin typeface="+mj-lt"/>
              </a:rPr>
              <a:t>Một ngày nọ, vua tổ chức vũ hội. Mẹ kế và hai cô con gái đi dự hội, bắt Lọ Lem ở nhà nhặt đậu lẫn trong đống tro. Lọ Lem khóc nức nở. </a:t>
            </a:r>
            <a:r>
              <a:rPr lang="vi-VN" sz="2800" b="1" dirty="0">
                <a:solidFill>
                  <a:srgbClr val="000000"/>
                </a:solidFill>
                <a:latin typeface="+mj-lt"/>
              </a:rPr>
              <a:t>Thế rồi,</a:t>
            </a:r>
            <a:r>
              <a:rPr lang="vi-VN" sz="2800" dirty="0">
                <a:solidFill>
                  <a:srgbClr val="000000"/>
                </a:solidFill>
                <a:latin typeface="+mj-lt"/>
              </a:rPr>
              <a:t> một bà tiên xuất hiện giúp cô nhặt đậu, hoá phép cho cô váy dạ hội và đôi giày thuỷ tinh tuyệt đẹp. Bà còn biến quả bí ngô thành cổ xe ngựa đưa Lọ Lem đi dự hội. Bà dặn Lọ Lem phải về trước 12 giờ đêm, nếu không mọi phép thuật sẽ tan biến.</a:t>
            </a:r>
            <a:endParaRPr lang="vi-VN" sz="2800" dirty="0">
              <a:latin typeface="+mj-lt"/>
            </a:endParaRPr>
          </a:p>
        </p:txBody>
      </p:sp>
    </p:spTree>
    <p:extLst>
      <p:ext uri="{BB962C8B-B14F-4D97-AF65-F5344CB8AC3E}">
        <p14:creationId xmlns:p14="http://schemas.microsoft.com/office/powerpoint/2010/main" val="4085008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D4A743-4932-42B4-B0D4-12C2FE31A562}"/>
              </a:ext>
            </a:extLst>
          </p:cNvPr>
          <p:cNvSpPr/>
          <p:nvPr/>
        </p:nvSpPr>
        <p:spPr>
          <a:xfrm>
            <a:off x="0" y="1028343"/>
            <a:ext cx="12192000" cy="5693866"/>
          </a:xfrm>
          <a:prstGeom prst="rect">
            <a:avLst/>
          </a:prstGeom>
        </p:spPr>
        <p:txBody>
          <a:bodyPr wrap="square">
            <a:spAutoFit/>
          </a:bodyPr>
          <a:lstStyle/>
          <a:p>
            <a:pPr algn="just"/>
            <a:r>
              <a:rPr lang="en-US" sz="2800" dirty="0">
                <a:solidFill>
                  <a:srgbClr val="000000"/>
                </a:solidFill>
                <a:latin typeface="+mj-lt"/>
              </a:rPr>
              <a:t>	</a:t>
            </a:r>
            <a:r>
              <a:rPr lang="vi-VN" sz="2800" dirty="0">
                <a:solidFill>
                  <a:srgbClr val="000000"/>
                </a:solidFill>
                <a:latin typeface="+mj-lt"/>
              </a:rPr>
              <a:t>Một ngày nọ, vua tổ chức vũ hội. Mẹ kế và hai cô con gái đi dự hội, bắt Lọ Lem ở nhà nhặt đậu lẫn trong đống tro. Lọ Lem khóc nức nở. </a:t>
            </a:r>
            <a:r>
              <a:rPr lang="vi-VN" sz="2800" b="1" dirty="0">
                <a:solidFill>
                  <a:srgbClr val="000000"/>
                </a:solidFill>
                <a:latin typeface="+mj-lt"/>
              </a:rPr>
              <a:t>Thế rồi,</a:t>
            </a:r>
            <a:r>
              <a:rPr lang="vi-VN" sz="2800" dirty="0">
                <a:solidFill>
                  <a:srgbClr val="000000"/>
                </a:solidFill>
                <a:latin typeface="+mj-lt"/>
              </a:rPr>
              <a:t> một bà tiên xuất hiện giúp cô nhặt đậu, hoá phép cho cô váy dạ hội và đôi giày thuỷ tinh tuyệt đẹp. Bà còn biến quả bí ngô thành cổ xe ngựa đưa Lọ Lem đi dự hội. Bà dặn Lọ Lem phải về trước 12 giờ đêm, nếu không mọi phép thuật sẽ tan biến.</a:t>
            </a:r>
            <a:endParaRPr lang="vi-VN" sz="2800" dirty="0">
              <a:latin typeface="+mj-lt"/>
            </a:endParaRPr>
          </a:p>
          <a:p>
            <a:pPr algn="just"/>
            <a:r>
              <a:rPr lang="en-US" sz="2800" dirty="0">
                <a:solidFill>
                  <a:srgbClr val="000000"/>
                </a:solidFill>
                <a:latin typeface="+mj-lt"/>
              </a:rPr>
              <a:t>	</a:t>
            </a:r>
            <a:r>
              <a:rPr lang="vi-VN" sz="2800" dirty="0">
                <a:solidFill>
                  <a:srgbClr val="000000"/>
                </a:solidFill>
                <a:latin typeface="+mj-lt"/>
              </a:rPr>
              <a:t>Ở vũ hội, Lọ Lem xinh đẹp đến mức hoàng tử chỉ khiêu vũ với mình cô. Đến 12 giờ, vì vội ra về, Lọ Lem làm rơi một chiếc giày. Hoàng tử sai người đi khắp nơi tìm chủ nhân của chiếc giày. Hai cô chị cũng ướm thử giày nhưng không vừa. Tới lượt Lọ Lem thì vừa như in. Hoàng tử vui mừng đón cô về cung. </a:t>
            </a:r>
            <a:r>
              <a:rPr lang="vi-VN" sz="2800" b="1" dirty="0">
                <a:solidFill>
                  <a:srgbClr val="000000"/>
                </a:solidFill>
                <a:latin typeface="+mj-lt"/>
              </a:rPr>
              <a:t>Từ đó,</a:t>
            </a:r>
            <a:r>
              <a:rPr lang="vi-VN" sz="2800" dirty="0">
                <a:solidFill>
                  <a:srgbClr val="000000"/>
                </a:solidFill>
                <a:latin typeface="+mj-lt"/>
              </a:rPr>
              <a:t> họ sống bên nhau hạnh phúc đến cuối đời.</a:t>
            </a:r>
            <a:endParaRPr lang="vi-VN" sz="2800" dirty="0">
              <a:latin typeface="+mj-lt"/>
            </a:endParaRPr>
          </a:p>
          <a:p>
            <a:pPr algn="just"/>
            <a:r>
              <a:rPr lang="en-US" sz="2800" dirty="0">
                <a:solidFill>
                  <a:srgbClr val="000000"/>
                </a:solidFill>
                <a:latin typeface="+mj-lt"/>
              </a:rPr>
              <a:t>	</a:t>
            </a:r>
            <a:r>
              <a:rPr lang="vi-VN" sz="2800" dirty="0">
                <a:solidFill>
                  <a:srgbClr val="000000"/>
                </a:solidFill>
                <a:latin typeface="+mj-lt"/>
              </a:rPr>
              <a:t>Em rất thích câu chuyện này vì cái kết thật có hậu. "Cô bé Lọ Lem" xứng đáng là một trong những câu chuyện cổ tích hay nhất thế giới.</a:t>
            </a:r>
            <a:endParaRPr lang="vi-VN" sz="2800" dirty="0">
              <a:latin typeface="+mj-lt"/>
            </a:endParaRPr>
          </a:p>
          <a:p>
            <a:pPr algn="r"/>
            <a:r>
              <a:rPr lang="vi-VN" sz="2800" dirty="0">
                <a:solidFill>
                  <a:srgbClr val="000000"/>
                </a:solidFill>
                <a:latin typeface="+mj-lt"/>
              </a:rPr>
              <a:t>(Nguyễn Ngọc Mai Chi)</a:t>
            </a:r>
            <a:endParaRPr lang="vi-VN" sz="2800" dirty="0">
              <a:latin typeface="+mj-lt"/>
            </a:endParaRPr>
          </a:p>
        </p:txBody>
      </p:sp>
    </p:spTree>
    <p:extLst>
      <p:ext uri="{BB962C8B-B14F-4D97-AF65-F5344CB8AC3E}">
        <p14:creationId xmlns:p14="http://schemas.microsoft.com/office/powerpoint/2010/main" val="1398097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520220F-29F2-4036-9168-65D69EFC4C7C}"/>
              </a:ext>
            </a:extLst>
          </p:cNvPr>
          <p:cNvSpPr/>
          <p:nvPr/>
        </p:nvSpPr>
        <p:spPr>
          <a:xfrm>
            <a:off x="848138" y="455400"/>
            <a:ext cx="11052313" cy="954107"/>
          </a:xfrm>
          <a:prstGeom prst="rect">
            <a:avLst/>
          </a:prstGeom>
        </p:spPr>
        <p:txBody>
          <a:bodyPr wrap="square">
            <a:spAutoFit/>
          </a:bodyPr>
          <a:lstStyle/>
          <a:p>
            <a:r>
              <a:rPr lang="en-US" sz="2800" b="1" i="0" dirty="0">
                <a:effectLst/>
                <a:latin typeface="Times New Roman" panose="02020603050405020304" pitchFamily="18" charset="0"/>
                <a:cs typeface="Times New Roman" panose="02020603050405020304" pitchFamily="18" charset="0"/>
              </a:rPr>
              <a:t>a.</a:t>
            </a:r>
            <a:r>
              <a:rPr lang="en-US" sz="2800" b="0" i="0" dirty="0">
                <a:effectLst/>
                <a:latin typeface="Times New Roman" panose="02020603050405020304" pitchFamily="18" charset="0"/>
                <a:cs typeface="Times New Roman" panose="02020603050405020304" pitchFamily="18" charset="0"/>
              </a:rPr>
              <a:t> </a:t>
            </a:r>
            <a:r>
              <a:rPr lang="en-US" sz="2800" b="0" i="0" dirty="0" err="1">
                <a:effectLst/>
                <a:latin typeface="Times New Roman" panose="02020603050405020304" pitchFamily="18" charset="0"/>
                <a:cs typeface="Times New Roman" panose="02020603050405020304" pitchFamily="18" charset="0"/>
              </a:rPr>
              <a:t>Tìm</a:t>
            </a:r>
            <a:r>
              <a:rPr lang="en-US" sz="2800" b="0" i="0" dirty="0">
                <a:effectLst/>
                <a:latin typeface="Times New Roman" panose="02020603050405020304" pitchFamily="18" charset="0"/>
                <a:cs typeface="Times New Roman" panose="02020603050405020304" pitchFamily="18" charset="0"/>
              </a:rPr>
              <a:t> </a:t>
            </a:r>
            <a:r>
              <a:rPr lang="en-US" sz="2800" b="0" i="0" dirty="0" err="1">
                <a:effectLst/>
                <a:latin typeface="Times New Roman" panose="02020603050405020304" pitchFamily="18" charset="0"/>
                <a:cs typeface="Times New Roman" panose="02020603050405020304" pitchFamily="18" charset="0"/>
              </a:rPr>
              <a:t>phần</a:t>
            </a:r>
            <a:r>
              <a:rPr lang="en-US" sz="2800" b="0" i="0" dirty="0">
                <a:effectLst/>
                <a:latin typeface="Times New Roman" panose="02020603050405020304" pitchFamily="18" charset="0"/>
                <a:cs typeface="Times New Roman" panose="02020603050405020304" pitchFamily="18" charset="0"/>
              </a:rPr>
              <a:t> </a:t>
            </a:r>
            <a:r>
              <a:rPr lang="en-US" sz="2800" b="0" i="0" dirty="0" err="1">
                <a:effectLst/>
                <a:latin typeface="Times New Roman" panose="02020603050405020304" pitchFamily="18" charset="0"/>
                <a:cs typeface="Times New Roman" panose="02020603050405020304" pitchFamily="18" charset="0"/>
              </a:rPr>
              <a:t>mở</a:t>
            </a:r>
            <a:r>
              <a:rPr lang="en-US" sz="2800" b="0" i="0" dirty="0">
                <a:effectLst/>
                <a:latin typeface="Times New Roman" panose="02020603050405020304" pitchFamily="18" charset="0"/>
                <a:cs typeface="Times New Roman" panose="02020603050405020304" pitchFamily="18" charset="0"/>
              </a:rPr>
              <a:t> </a:t>
            </a:r>
            <a:r>
              <a:rPr lang="en-US" sz="2800" b="0" i="0" dirty="0" err="1">
                <a:effectLst/>
                <a:latin typeface="Times New Roman" panose="02020603050405020304" pitchFamily="18" charset="0"/>
                <a:cs typeface="Times New Roman" panose="02020603050405020304" pitchFamily="18" charset="0"/>
              </a:rPr>
              <a:t>bài</a:t>
            </a:r>
            <a:r>
              <a:rPr lang="en-US" sz="2800" b="0" i="0" dirty="0">
                <a:effectLst/>
                <a:latin typeface="Times New Roman" panose="02020603050405020304" pitchFamily="18" charset="0"/>
                <a:cs typeface="Times New Roman" panose="02020603050405020304" pitchFamily="18" charset="0"/>
              </a:rPr>
              <a:t>, </a:t>
            </a:r>
            <a:r>
              <a:rPr lang="en-US" sz="2800" b="0" i="0" dirty="0" err="1">
                <a:effectLst/>
                <a:latin typeface="Times New Roman" panose="02020603050405020304" pitchFamily="18" charset="0"/>
                <a:cs typeface="Times New Roman" panose="02020603050405020304" pitchFamily="18" charset="0"/>
              </a:rPr>
              <a:t>thân</a:t>
            </a:r>
            <a:r>
              <a:rPr lang="en-US" sz="2800" b="0" i="0" dirty="0">
                <a:effectLst/>
                <a:latin typeface="Times New Roman" panose="02020603050405020304" pitchFamily="18" charset="0"/>
                <a:cs typeface="Times New Roman" panose="02020603050405020304" pitchFamily="18" charset="0"/>
              </a:rPr>
              <a:t> </a:t>
            </a:r>
            <a:r>
              <a:rPr lang="en-US" sz="2800" b="0" i="0" dirty="0" err="1">
                <a:effectLst/>
                <a:latin typeface="Times New Roman" panose="02020603050405020304" pitchFamily="18" charset="0"/>
                <a:cs typeface="Times New Roman" panose="02020603050405020304" pitchFamily="18" charset="0"/>
              </a:rPr>
              <a:t>bài</a:t>
            </a:r>
            <a:r>
              <a:rPr lang="en-US" sz="2800" b="0" i="0" dirty="0">
                <a:effectLst/>
                <a:latin typeface="Times New Roman" panose="02020603050405020304" pitchFamily="18" charset="0"/>
                <a:cs typeface="Times New Roman" panose="02020603050405020304" pitchFamily="18" charset="0"/>
              </a:rPr>
              <a:t>, </a:t>
            </a:r>
            <a:r>
              <a:rPr lang="en-US" sz="2800" b="0" i="0" dirty="0" err="1">
                <a:effectLst/>
                <a:latin typeface="Times New Roman" panose="02020603050405020304" pitchFamily="18" charset="0"/>
                <a:cs typeface="Times New Roman" panose="02020603050405020304" pitchFamily="18" charset="0"/>
              </a:rPr>
              <a:t>kết</a:t>
            </a:r>
            <a:r>
              <a:rPr lang="en-US" sz="2800" b="0" i="0" dirty="0">
                <a:effectLst/>
                <a:latin typeface="Times New Roman" panose="02020603050405020304" pitchFamily="18" charset="0"/>
                <a:cs typeface="Times New Roman" panose="02020603050405020304" pitchFamily="18" charset="0"/>
              </a:rPr>
              <a:t> </a:t>
            </a:r>
            <a:r>
              <a:rPr lang="en-US" sz="2800" b="0" i="0" dirty="0" err="1">
                <a:effectLst/>
                <a:latin typeface="Times New Roman" panose="02020603050405020304" pitchFamily="18" charset="0"/>
                <a:cs typeface="Times New Roman" panose="02020603050405020304" pitchFamily="18" charset="0"/>
              </a:rPr>
              <a:t>bài</a:t>
            </a:r>
            <a:r>
              <a:rPr lang="en-US" sz="2800" b="0" i="0" dirty="0">
                <a:effectLst/>
                <a:latin typeface="Times New Roman" panose="02020603050405020304" pitchFamily="18" charset="0"/>
                <a:cs typeface="Times New Roman" panose="02020603050405020304" pitchFamily="18" charset="0"/>
              </a:rPr>
              <a:t> </a:t>
            </a:r>
            <a:r>
              <a:rPr lang="en-US" sz="2800" b="0" i="0" dirty="0" err="1">
                <a:effectLst/>
                <a:latin typeface="Times New Roman" panose="02020603050405020304" pitchFamily="18" charset="0"/>
                <a:cs typeface="Times New Roman" panose="02020603050405020304" pitchFamily="18" charset="0"/>
              </a:rPr>
              <a:t>của</a:t>
            </a:r>
            <a:r>
              <a:rPr lang="en-US" sz="2800" b="0" i="0" dirty="0">
                <a:effectLst/>
                <a:latin typeface="Times New Roman" panose="02020603050405020304" pitchFamily="18" charset="0"/>
                <a:cs typeface="Times New Roman" panose="02020603050405020304" pitchFamily="18" charset="0"/>
              </a:rPr>
              <a:t> </a:t>
            </a:r>
            <a:r>
              <a:rPr lang="en-US" sz="2800" b="0" i="0" dirty="0" err="1">
                <a:effectLst/>
                <a:latin typeface="Times New Roman" panose="02020603050405020304" pitchFamily="18" charset="0"/>
                <a:cs typeface="Times New Roman" panose="02020603050405020304" pitchFamily="18" charset="0"/>
              </a:rPr>
              <a:t>bài</a:t>
            </a:r>
            <a:r>
              <a:rPr lang="en-US" sz="2800" b="0" i="0" dirty="0">
                <a:effectLst/>
                <a:latin typeface="Times New Roman" panose="02020603050405020304" pitchFamily="18" charset="0"/>
                <a:cs typeface="Times New Roman" panose="02020603050405020304" pitchFamily="18" charset="0"/>
              </a:rPr>
              <a:t> </a:t>
            </a:r>
            <a:r>
              <a:rPr lang="en-US" sz="2800" b="0" i="0" dirty="0" err="1">
                <a:effectLst/>
                <a:latin typeface="Times New Roman" panose="02020603050405020304" pitchFamily="18" charset="0"/>
                <a:cs typeface="Times New Roman" panose="02020603050405020304" pitchFamily="18" charset="0"/>
              </a:rPr>
              <a:t>văn</a:t>
            </a:r>
            <a:r>
              <a:rPr lang="en-US" sz="2800" b="0" i="0" dirty="0">
                <a:effectLst/>
                <a:latin typeface="Times New Roman" panose="02020603050405020304" pitchFamily="18" charset="0"/>
                <a:cs typeface="Times New Roman" panose="02020603050405020304" pitchFamily="18" charset="0"/>
              </a:rPr>
              <a:t> </a:t>
            </a:r>
            <a:r>
              <a:rPr lang="en-US" sz="2800" b="0" i="0" dirty="0" err="1">
                <a:effectLst/>
                <a:latin typeface="Times New Roman" panose="02020603050405020304" pitchFamily="18" charset="0"/>
                <a:cs typeface="Times New Roman" panose="02020603050405020304" pitchFamily="18" charset="0"/>
              </a:rPr>
              <a:t>trên</a:t>
            </a:r>
            <a:r>
              <a:rPr lang="en-US" sz="2800" b="0" i="0" dirty="0">
                <a:effectLst/>
                <a:latin typeface="Times New Roman" panose="02020603050405020304" pitchFamily="18" charset="0"/>
                <a:cs typeface="Times New Roman" panose="02020603050405020304" pitchFamily="18" charset="0"/>
              </a:rPr>
              <a:t> </a:t>
            </a:r>
            <a:r>
              <a:rPr lang="en-US" sz="2800" b="0" i="0" dirty="0" err="1">
                <a:effectLst/>
                <a:latin typeface="Times New Roman" panose="02020603050405020304" pitchFamily="18" charset="0"/>
                <a:cs typeface="Times New Roman" panose="02020603050405020304" pitchFamily="18" charset="0"/>
              </a:rPr>
              <a:t>và</a:t>
            </a:r>
            <a:r>
              <a:rPr lang="en-US" sz="2800" b="0" i="0" dirty="0">
                <a:effectLst/>
                <a:latin typeface="Times New Roman" panose="02020603050405020304" pitchFamily="18" charset="0"/>
                <a:cs typeface="Times New Roman" panose="02020603050405020304" pitchFamily="18" charset="0"/>
              </a:rPr>
              <a:t> </a:t>
            </a:r>
            <a:r>
              <a:rPr lang="en-US" sz="2800" b="0" i="0" dirty="0" err="1">
                <a:effectLst/>
                <a:latin typeface="Times New Roman" panose="02020603050405020304" pitchFamily="18" charset="0"/>
                <a:cs typeface="Times New Roman" panose="02020603050405020304" pitchFamily="18" charset="0"/>
              </a:rPr>
              <a:t>nêu</a:t>
            </a:r>
            <a:r>
              <a:rPr lang="en-US" sz="2800" b="0" i="0" dirty="0">
                <a:effectLst/>
                <a:latin typeface="Times New Roman" panose="02020603050405020304" pitchFamily="18" charset="0"/>
                <a:cs typeface="Times New Roman" panose="02020603050405020304" pitchFamily="18" charset="0"/>
              </a:rPr>
              <a:t> </a:t>
            </a:r>
            <a:r>
              <a:rPr lang="en-US" sz="2800" b="0" i="0" dirty="0" err="1">
                <a:effectLst/>
                <a:latin typeface="Times New Roman" panose="02020603050405020304" pitchFamily="18" charset="0"/>
                <a:cs typeface="Times New Roman" panose="02020603050405020304" pitchFamily="18" charset="0"/>
              </a:rPr>
              <a:t>nội</a:t>
            </a:r>
            <a:r>
              <a:rPr lang="en-US" sz="2800" b="0" i="0" dirty="0">
                <a:effectLst/>
                <a:latin typeface="Times New Roman" panose="02020603050405020304" pitchFamily="18" charset="0"/>
                <a:cs typeface="Times New Roman" panose="02020603050405020304" pitchFamily="18" charset="0"/>
              </a:rPr>
              <a:t> dung </a:t>
            </a:r>
            <a:r>
              <a:rPr lang="en-US" sz="2800" b="0" i="0" dirty="0" err="1">
                <a:effectLst/>
                <a:latin typeface="Times New Roman" panose="02020603050405020304" pitchFamily="18" charset="0"/>
                <a:cs typeface="Times New Roman" panose="02020603050405020304" pitchFamily="18" charset="0"/>
              </a:rPr>
              <a:t>chính</a:t>
            </a:r>
            <a:r>
              <a:rPr lang="en-US" sz="2800" b="0" i="0" dirty="0">
                <a:effectLst/>
                <a:latin typeface="Times New Roman" panose="02020603050405020304" pitchFamily="18" charset="0"/>
                <a:cs typeface="Times New Roman" panose="02020603050405020304" pitchFamily="18" charset="0"/>
              </a:rPr>
              <a:t> </a:t>
            </a:r>
            <a:r>
              <a:rPr lang="en-US" sz="2800" b="0" i="0" dirty="0" err="1">
                <a:effectLst/>
                <a:latin typeface="Times New Roman" panose="02020603050405020304" pitchFamily="18" charset="0"/>
                <a:cs typeface="Times New Roman" panose="02020603050405020304" pitchFamily="18" charset="0"/>
              </a:rPr>
              <a:t>của</a:t>
            </a:r>
            <a:r>
              <a:rPr lang="en-US" sz="2800" b="0" i="0" dirty="0">
                <a:effectLst/>
                <a:latin typeface="Times New Roman" panose="02020603050405020304" pitchFamily="18" charset="0"/>
                <a:cs typeface="Times New Roman" panose="02020603050405020304" pitchFamily="18" charset="0"/>
              </a:rPr>
              <a:t> </a:t>
            </a:r>
            <a:r>
              <a:rPr lang="en-US" sz="2800" b="0" i="0" dirty="0" err="1">
                <a:effectLst/>
                <a:latin typeface="Times New Roman" panose="02020603050405020304" pitchFamily="18" charset="0"/>
                <a:cs typeface="Times New Roman" panose="02020603050405020304" pitchFamily="18" charset="0"/>
              </a:rPr>
              <a:t>mỗi</a:t>
            </a:r>
            <a:r>
              <a:rPr lang="en-US" sz="2800" b="0" i="0" dirty="0">
                <a:effectLst/>
                <a:latin typeface="Times New Roman" panose="02020603050405020304" pitchFamily="18" charset="0"/>
                <a:cs typeface="Times New Roman" panose="02020603050405020304" pitchFamily="18" charset="0"/>
              </a:rPr>
              <a:t> </a:t>
            </a:r>
            <a:r>
              <a:rPr lang="en-US" sz="2800" b="0" i="0" dirty="0" err="1">
                <a:effectLst/>
                <a:latin typeface="Times New Roman" panose="02020603050405020304" pitchFamily="18" charset="0"/>
                <a:cs typeface="Times New Roman" panose="02020603050405020304" pitchFamily="18" charset="0"/>
              </a:rPr>
              <a:t>phần</a:t>
            </a:r>
            <a:r>
              <a:rPr lang="en-US" sz="2800" b="0" i="0" dirty="0">
                <a:effectLst/>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D30C9CAD-BE78-419F-BB6F-147F7383DD06}"/>
              </a:ext>
            </a:extLst>
          </p:cNvPr>
          <p:cNvGraphicFramePr>
            <a:graphicFrameLocks noGrp="1"/>
          </p:cNvGraphicFramePr>
          <p:nvPr>
            <p:extLst>
              <p:ext uri="{D42A27DB-BD31-4B8C-83A1-F6EECF244321}">
                <p14:modId xmlns:p14="http://schemas.microsoft.com/office/powerpoint/2010/main" val="2339200153"/>
              </p:ext>
            </p:extLst>
          </p:nvPr>
        </p:nvGraphicFramePr>
        <p:xfrm>
          <a:off x="848138" y="1583140"/>
          <a:ext cx="11052313" cy="4266327"/>
        </p:xfrm>
        <a:graphic>
          <a:graphicData uri="http://schemas.openxmlformats.org/drawingml/2006/table">
            <a:tbl>
              <a:tblPr/>
              <a:tblGrid>
                <a:gridCol w="2157359">
                  <a:extLst>
                    <a:ext uri="{9D8B030D-6E8A-4147-A177-3AD203B41FA5}">
                      <a16:colId xmlns:a16="http://schemas.microsoft.com/office/drawing/2014/main" val="34174211"/>
                    </a:ext>
                  </a:extLst>
                </a:gridCol>
                <a:gridCol w="3178221">
                  <a:extLst>
                    <a:ext uri="{9D8B030D-6E8A-4147-A177-3AD203B41FA5}">
                      <a16:colId xmlns:a16="http://schemas.microsoft.com/office/drawing/2014/main" val="2620610770"/>
                    </a:ext>
                  </a:extLst>
                </a:gridCol>
                <a:gridCol w="5716733">
                  <a:extLst>
                    <a:ext uri="{9D8B030D-6E8A-4147-A177-3AD203B41FA5}">
                      <a16:colId xmlns:a16="http://schemas.microsoft.com/office/drawing/2014/main" val="3470993316"/>
                    </a:ext>
                  </a:extLst>
                </a:gridCol>
              </a:tblGrid>
              <a:tr h="623967">
                <a:tc>
                  <a:txBody>
                    <a:bodyPr/>
                    <a:lstStyle/>
                    <a:p>
                      <a:pPr algn="ctr"/>
                      <a:r>
                        <a:rPr lang="en-US" sz="2800" b="1" dirty="0" err="1">
                          <a:effectLst/>
                          <a:latin typeface="Times New Roman" panose="02020603050405020304" pitchFamily="18" charset="0"/>
                          <a:cs typeface="Times New Roman" panose="02020603050405020304" pitchFamily="18" charset="0"/>
                        </a:rPr>
                        <a:t>Phần</a:t>
                      </a:r>
                      <a:endParaRPr lang="en-US" sz="2800" dirty="0">
                        <a:effectLst/>
                        <a:latin typeface="Times New Roman" panose="02020603050405020304" pitchFamily="18" charset="0"/>
                        <a:cs typeface="Times New Roman" panose="02020603050405020304" pitchFamily="18" charset="0"/>
                      </a:endParaRPr>
                    </a:p>
                  </a:txBody>
                  <a:tcPr marL="38100" marR="38100" marT="38100" marB="38100" anchor="ctr">
                    <a:lnL>
                      <a:noFill/>
                    </a:lnL>
                    <a:lnR>
                      <a:noFill/>
                    </a:lnR>
                    <a:lnT>
                      <a:noFill/>
                    </a:lnT>
                    <a:lnB>
                      <a:noFill/>
                    </a:lnB>
                    <a:solidFill>
                      <a:srgbClr val="FFFFFF"/>
                    </a:solidFill>
                  </a:tcPr>
                </a:tc>
                <a:tc>
                  <a:txBody>
                    <a:bodyPr/>
                    <a:lstStyle/>
                    <a:p>
                      <a:pPr algn="ctr"/>
                      <a:r>
                        <a:rPr lang="en-US" sz="2800" b="1" dirty="0" err="1">
                          <a:effectLst/>
                          <a:latin typeface="Times New Roman" panose="02020603050405020304" pitchFamily="18" charset="0"/>
                          <a:cs typeface="Times New Roman" panose="02020603050405020304" pitchFamily="18" charset="0"/>
                        </a:rPr>
                        <a:t>Giới</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hạn</a:t>
                      </a:r>
                      <a:endParaRPr lang="en-US" sz="2800" dirty="0">
                        <a:effectLst/>
                        <a:latin typeface="Times New Roman" panose="02020603050405020304" pitchFamily="18" charset="0"/>
                        <a:cs typeface="Times New Roman" panose="02020603050405020304" pitchFamily="18" charset="0"/>
                      </a:endParaRPr>
                    </a:p>
                  </a:txBody>
                  <a:tcPr marL="38100" marR="38100" marT="38100" marB="38100" anchor="ctr">
                    <a:lnL>
                      <a:noFill/>
                    </a:lnL>
                    <a:lnR>
                      <a:noFill/>
                    </a:lnR>
                    <a:lnT>
                      <a:noFill/>
                    </a:lnT>
                    <a:lnB>
                      <a:noFill/>
                    </a:lnB>
                    <a:solidFill>
                      <a:srgbClr val="FFFFFF"/>
                    </a:solidFill>
                  </a:tcPr>
                </a:tc>
                <a:tc>
                  <a:txBody>
                    <a:bodyPr/>
                    <a:lstStyle/>
                    <a:p>
                      <a:pPr algn="ctr"/>
                      <a:r>
                        <a:rPr lang="en-US" sz="2800" b="1">
                          <a:effectLst/>
                          <a:latin typeface="Times New Roman" panose="02020603050405020304" pitchFamily="18" charset="0"/>
                          <a:cs typeface="Times New Roman" panose="02020603050405020304" pitchFamily="18" charset="0"/>
                        </a:rPr>
                        <a:t>Nội dung</a:t>
                      </a:r>
                      <a:endParaRPr lang="en-US" sz="2800">
                        <a:effectLst/>
                        <a:latin typeface="Times New Roman" panose="02020603050405020304" pitchFamily="18" charset="0"/>
                        <a:cs typeface="Times New Roman" panose="02020603050405020304" pitchFamily="18" charset="0"/>
                      </a:endParaRPr>
                    </a:p>
                  </a:txBody>
                  <a:tcPr marL="38100" marR="38100" marT="38100" marB="38100" anchor="ctr">
                    <a:lnL>
                      <a:noFill/>
                    </a:lnL>
                    <a:lnR>
                      <a:noFill/>
                    </a:lnR>
                    <a:lnT>
                      <a:noFill/>
                    </a:lnT>
                    <a:lnB>
                      <a:noFill/>
                    </a:lnB>
                    <a:solidFill>
                      <a:srgbClr val="FFFFFF"/>
                    </a:solidFill>
                  </a:tcPr>
                </a:tc>
                <a:extLst>
                  <a:ext uri="{0D108BD9-81ED-4DB2-BD59-A6C34878D82A}">
                    <a16:rowId xmlns:a16="http://schemas.microsoft.com/office/drawing/2014/main" val="3161994146"/>
                  </a:ext>
                </a:extLst>
              </a:tr>
              <a:tr h="623967">
                <a:tc>
                  <a:txBody>
                    <a:bodyPr/>
                    <a:lstStyle/>
                    <a:p>
                      <a:pPr algn="ctr"/>
                      <a:r>
                        <a:rPr lang="en-US" sz="2800">
                          <a:effectLst/>
                          <a:latin typeface="Times New Roman" panose="02020603050405020304" pitchFamily="18" charset="0"/>
                          <a:cs typeface="Times New Roman" panose="02020603050405020304" pitchFamily="18" charset="0"/>
                        </a:rPr>
                        <a:t>Mở bài</a:t>
                      </a:r>
                    </a:p>
                  </a:txBody>
                  <a:tcPr marL="38100" marR="38100" marT="38100" marB="38100" anchor="ctr">
                    <a:lnL>
                      <a:noFill/>
                    </a:lnL>
                    <a:lnR>
                      <a:noFill/>
                    </a:lnR>
                    <a:lnT>
                      <a:noFill/>
                    </a:lnT>
                    <a:lnB>
                      <a:noFill/>
                    </a:lnB>
                    <a:solidFill>
                      <a:srgbClr val="FFFFFF"/>
                    </a:solidFill>
                  </a:tcPr>
                </a:tc>
                <a:tc>
                  <a:txBody>
                    <a:bodyPr/>
                    <a:lstStyle/>
                    <a:p>
                      <a:pPr algn="ctr"/>
                      <a:r>
                        <a:rPr lang="vi-VN" sz="2800" dirty="0">
                          <a:effectLst/>
                          <a:latin typeface="Times New Roman" panose="02020603050405020304" pitchFamily="18" charset="0"/>
                          <a:cs typeface="Times New Roman" panose="02020603050405020304" pitchFamily="18" charset="0"/>
                        </a:rPr>
                        <a:t>Từ "Em được mẹ tặng" đến "Cô bé Lọ Lem"</a:t>
                      </a:r>
                    </a:p>
                  </a:txBody>
                  <a:tcPr marL="38100" marR="38100" marT="38100" marB="38100" anchor="ctr">
                    <a:lnL>
                      <a:noFill/>
                    </a:lnL>
                    <a:lnR>
                      <a:noFill/>
                    </a:lnR>
                    <a:lnT>
                      <a:noFill/>
                    </a:lnT>
                    <a:lnB>
                      <a:noFill/>
                    </a:lnB>
                    <a:solidFill>
                      <a:srgbClr val="FFFFFF"/>
                    </a:solidFill>
                  </a:tcPr>
                </a:tc>
                <a:tc>
                  <a:txBody>
                    <a:bodyPr/>
                    <a:lstStyle/>
                    <a:p>
                      <a:pPr algn="ctr"/>
                      <a:r>
                        <a:rPr lang="vi-VN" sz="2800">
                          <a:effectLst/>
                          <a:latin typeface="Times New Roman" panose="02020603050405020304" pitchFamily="18" charset="0"/>
                          <a:cs typeface="Times New Roman" panose="02020603050405020304" pitchFamily="18" charset="0"/>
                        </a:rPr>
                        <a:t>Giới thiệu về tên câu chuyện, cách biết đến câu chuyện và ấn tượng về câu chuyện đó</a:t>
                      </a:r>
                    </a:p>
                  </a:txBody>
                  <a:tcPr marL="38100" marR="38100" marT="38100" marB="38100" anchor="ctr">
                    <a:lnL>
                      <a:noFill/>
                    </a:lnL>
                    <a:lnR>
                      <a:noFill/>
                    </a:lnR>
                    <a:lnT>
                      <a:noFill/>
                    </a:lnT>
                    <a:lnB>
                      <a:noFill/>
                    </a:lnB>
                    <a:solidFill>
                      <a:srgbClr val="FFFFFF"/>
                    </a:solidFill>
                  </a:tcPr>
                </a:tc>
                <a:extLst>
                  <a:ext uri="{0D108BD9-81ED-4DB2-BD59-A6C34878D82A}">
                    <a16:rowId xmlns:a16="http://schemas.microsoft.com/office/drawing/2014/main" val="2891296026"/>
                  </a:ext>
                </a:extLst>
              </a:tr>
              <a:tr h="1064414">
                <a:tc>
                  <a:txBody>
                    <a:bodyPr/>
                    <a:lstStyle/>
                    <a:p>
                      <a:pPr algn="ctr"/>
                      <a:r>
                        <a:rPr lang="en-US" sz="2800">
                          <a:effectLst/>
                          <a:latin typeface="Times New Roman" panose="02020603050405020304" pitchFamily="18" charset="0"/>
                          <a:cs typeface="Times New Roman" panose="02020603050405020304" pitchFamily="18" charset="0"/>
                        </a:rPr>
                        <a:t>Thân bài</a:t>
                      </a:r>
                    </a:p>
                  </a:txBody>
                  <a:tcPr marL="38100" marR="38100" marT="38100" marB="38100" anchor="ctr">
                    <a:lnL>
                      <a:noFill/>
                    </a:lnL>
                    <a:lnR>
                      <a:noFill/>
                    </a:lnR>
                    <a:lnT>
                      <a:noFill/>
                    </a:lnT>
                    <a:lnB>
                      <a:noFill/>
                    </a:lnB>
                    <a:solidFill>
                      <a:srgbClr val="FFFFFF"/>
                    </a:solidFill>
                  </a:tcPr>
                </a:tc>
                <a:tc>
                  <a:txBody>
                    <a:bodyPr/>
                    <a:lstStyle/>
                    <a:p>
                      <a:pPr algn="ctr"/>
                      <a:r>
                        <a:rPr lang="en-US" sz="2800" dirty="0" err="1">
                          <a:effectLst/>
                          <a:latin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Chuyện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kể</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rằng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đến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hạnh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phúc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đến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cuối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đời</a:t>
                      </a:r>
                      <a:r>
                        <a:rPr lang="en-US" sz="2800" dirty="0">
                          <a:effectLst/>
                          <a:latin typeface="Times New Roman" panose="02020603050405020304" pitchFamily="18" charset="0"/>
                          <a:cs typeface="Times New Roman" panose="02020603050405020304" pitchFamily="18" charset="0"/>
                        </a:rPr>
                        <a:t>"</a:t>
                      </a:r>
                    </a:p>
                  </a:txBody>
                  <a:tcPr marL="38100" marR="38100" marT="38100" marB="38100" anchor="ctr">
                    <a:lnL>
                      <a:noFill/>
                    </a:lnL>
                    <a:lnR>
                      <a:noFill/>
                    </a:lnR>
                    <a:lnT>
                      <a:noFill/>
                    </a:lnT>
                    <a:lnB>
                      <a:noFill/>
                    </a:lnB>
                    <a:solidFill>
                      <a:srgbClr val="FFFFFF"/>
                    </a:solidFill>
                  </a:tcPr>
                </a:tc>
                <a:tc>
                  <a:txBody>
                    <a:bodyPr/>
                    <a:lstStyle/>
                    <a:p>
                      <a:pPr algn="ctr"/>
                      <a:r>
                        <a:rPr lang="en-US" sz="2800" dirty="0" err="1">
                          <a:effectLst/>
                          <a:latin typeface="Times New Roman" panose="02020603050405020304" pitchFamily="18" charset="0"/>
                          <a:cs typeface="Times New Roman" panose="02020603050405020304" pitchFamily="18" charset="0"/>
                        </a:rPr>
                        <a:t>Kể</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lại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chuyện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Cô</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bé</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lọ</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lem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theo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trình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tự</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thời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gian</a:t>
                      </a:r>
                      <a:endParaRPr lang="en-US" sz="2800" dirty="0">
                        <a:effectLst/>
                        <a:latin typeface="Times New Roman" panose="02020603050405020304" pitchFamily="18" charset="0"/>
                        <a:cs typeface="Times New Roman" panose="02020603050405020304" pitchFamily="18" charset="0"/>
                      </a:endParaRPr>
                    </a:p>
                  </a:txBody>
                  <a:tcPr marL="38100" marR="38100" marT="38100" marB="38100" anchor="ctr">
                    <a:lnL>
                      <a:noFill/>
                    </a:lnL>
                    <a:lnR>
                      <a:noFill/>
                    </a:lnR>
                    <a:lnT>
                      <a:noFill/>
                    </a:lnT>
                    <a:lnB>
                      <a:noFill/>
                    </a:lnB>
                    <a:solidFill>
                      <a:srgbClr val="FFFFFF"/>
                    </a:solidFill>
                  </a:tcPr>
                </a:tc>
                <a:extLst>
                  <a:ext uri="{0D108BD9-81ED-4DB2-BD59-A6C34878D82A}">
                    <a16:rowId xmlns:a16="http://schemas.microsoft.com/office/drawing/2014/main" val="1742478936"/>
                  </a:ext>
                </a:extLst>
              </a:tr>
              <a:tr h="623967">
                <a:tc>
                  <a:txBody>
                    <a:bodyPr/>
                    <a:lstStyle/>
                    <a:p>
                      <a:pPr algn="ctr"/>
                      <a:r>
                        <a:rPr lang="en-US" sz="2800">
                          <a:effectLst/>
                          <a:latin typeface="Times New Roman" panose="02020603050405020304" pitchFamily="18" charset="0"/>
                          <a:cs typeface="Times New Roman" panose="02020603050405020304" pitchFamily="18" charset="0"/>
                        </a:rPr>
                        <a:t>Kết bài</a:t>
                      </a:r>
                    </a:p>
                  </a:txBody>
                  <a:tcPr marL="38100" marR="38100" marT="38100" marB="38100" anchor="ctr">
                    <a:lnL>
                      <a:noFill/>
                    </a:lnL>
                    <a:lnR>
                      <a:noFill/>
                    </a:lnR>
                    <a:lnT>
                      <a:noFill/>
                    </a:lnT>
                    <a:lnB>
                      <a:noFill/>
                    </a:lnB>
                    <a:solidFill>
                      <a:srgbClr val="FFFFFF"/>
                    </a:solidFill>
                  </a:tcPr>
                </a:tc>
                <a:tc>
                  <a:txBody>
                    <a:bodyPr/>
                    <a:lstStyle/>
                    <a:p>
                      <a:pPr algn="ctr"/>
                      <a:r>
                        <a:rPr lang="en-US" sz="2800">
                          <a:effectLst/>
                          <a:latin typeface="Times New Roman" panose="02020603050405020304" pitchFamily="18" charset="0"/>
                          <a:cs typeface="Times New Roman" panose="02020603050405020304" pitchFamily="18" charset="0"/>
                        </a:rPr>
                        <a:t>Phần còn lại</a:t>
                      </a:r>
                    </a:p>
                  </a:txBody>
                  <a:tcPr marL="38100" marR="38100" marT="38100" marB="38100" anchor="ctr">
                    <a:lnL>
                      <a:noFill/>
                    </a:lnL>
                    <a:lnR>
                      <a:noFill/>
                    </a:lnR>
                    <a:lnT>
                      <a:noFill/>
                    </a:lnT>
                    <a:lnB>
                      <a:noFill/>
                    </a:lnB>
                    <a:solidFill>
                      <a:srgbClr val="FFFFFF"/>
                    </a:solidFill>
                  </a:tcPr>
                </a:tc>
                <a:tc>
                  <a:txBody>
                    <a:bodyPr/>
                    <a:lstStyle/>
                    <a:p>
                      <a:pPr algn="ctr"/>
                      <a:r>
                        <a:rPr lang="vi-VN" sz="2800" dirty="0">
                          <a:effectLst/>
                          <a:latin typeface="Times New Roman" panose="02020603050405020304" pitchFamily="18" charset="0"/>
                          <a:cs typeface="Times New Roman" panose="02020603050405020304" pitchFamily="18" charset="0"/>
                        </a:rPr>
                        <a:t>Suy nghĩ, cảm xúc của người đọc về câu chuyện</a:t>
                      </a:r>
                    </a:p>
                  </a:txBody>
                  <a:tcPr marL="38100" marR="38100" marT="38100" marB="38100" anchor="ctr">
                    <a:lnL>
                      <a:noFill/>
                    </a:lnL>
                    <a:lnR>
                      <a:noFill/>
                    </a:lnR>
                    <a:lnT>
                      <a:noFill/>
                    </a:lnT>
                    <a:lnB>
                      <a:noFill/>
                    </a:lnB>
                    <a:solidFill>
                      <a:srgbClr val="FFFFFF"/>
                    </a:solidFill>
                  </a:tcPr>
                </a:tc>
                <a:extLst>
                  <a:ext uri="{0D108BD9-81ED-4DB2-BD59-A6C34878D82A}">
                    <a16:rowId xmlns:a16="http://schemas.microsoft.com/office/drawing/2014/main" val="2394873609"/>
                  </a:ext>
                </a:extLst>
              </a:tr>
            </a:tbl>
          </a:graphicData>
        </a:graphic>
      </p:graphicFrame>
    </p:spTree>
    <p:extLst>
      <p:ext uri="{BB962C8B-B14F-4D97-AF65-F5344CB8AC3E}">
        <p14:creationId xmlns:p14="http://schemas.microsoft.com/office/powerpoint/2010/main" val="71755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A20E14A-C193-4FAA-8024-3FEE473A9610}"/>
              </a:ext>
            </a:extLst>
          </p:cNvPr>
          <p:cNvSpPr/>
          <p:nvPr/>
        </p:nvSpPr>
        <p:spPr>
          <a:xfrm>
            <a:off x="238538" y="230113"/>
            <a:ext cx="11767931" cy="954107"/>
          </a:xfrm>
          <a:prstGeom prst="rect">
            <a:avLst/>
          </a:prstGeom>
        </p:spPr>
        <p:txBody>
          <a:bodyPr wrap="square">
            <a:spAutoFit/>
          </a:bodyPr>
          <a:lstStyle/>
          <a:p>
            <a:r>
              <a:rPr lang="vi-VN" sz="2800" b="1" dirty="0">
                <a:latin typeface="+mj-lt"/>
              </a:rPr>
              <a:t>b.</a:t>
            </a:r>
            <a:r>
              <a:rPr lang="vi-VN" sz="2800" dirty="0">
                <a:latin typeface="+mj-lt"/>
              </a:rPr>
              <a:t> Dựa vào câu chuyện được kể trong phần thân bài, nói tiếp diễn biến của các sự việc dưới đây:</a:t>
            </a:r>
            <a:endParaRPr lang="en-US" sz="2800" dirty="0">
              <a:latin typeface="+mj-lt"/>
            </a:endParaRPr>
          </a:p>
        </p:txBody>
      </p:sp>
      <p:graphicFrame>
        <p:nvGraphicFramePr>
          <p:cNvPr id="7" name="Table 6">
            <a:extLst>
              <a:ext uri="{FF2B5EF4-FFF2-40B4-BE49-F238E27FC236}">
                <a16:creationId xmlns:a16="http://schemas.microsoft.com/office/drawing/2014/main" id="{6404127E-2A28-486E-9E08-6374A290AFE7}"/>
              </a:ext>
            </a:extLst>
          </p:cNvPr>
          <p:cNvGraphicFramePr>
            <a:graphicFrameLocks noGrp="1"/>
          </p:cNvGraphicFramePr>
          <p:nvPr>
            <p:extLst>
              <p:ext uri="{D42A27DB-BD31-4B8C-83A1-F6EECF244321}">
                <p14:modId xmlns:p14="http://schemas.microsoft.com/office/powerpoint/2010/main" val="459061951"/>
              </p:ext>
            </p:extLst>
          </p:nvPr>
        </p:nvGraphicFramePr>
        <p:xfrm>
          <a:off x="238538" y="1184220"/>
          <a:ext cx="11953461" cy="5673780"/>
        </p:xfrm>
        <a:graphic>
          <a:graphicData uri="http://schemas.openxmlformats.org/drawingml/2006/table">
            <a:tbl>
              <a:tblPr/>
              <a:tblGrid>
                <a:gridCol w="3984487">
                  <a:extLst>
                    <a:ext uri="{9D8B030D-6E8A-4147-A177-3AD203B41FA5}">
                      <a16:colId xmlns:a16="http://schemas.microsoft.com/office/drawing/2014/main" val="2398287511"/>
                    </a:ext>
                  </a:extLst>
                </a:gridCol>
                <a:gridCol w="3984487">
                  <a:extLst>
                    <a:ext uri="{9D8B030D-6E8A-4147-A177-3AD203B41FA5}">
                      <a16:colId xmlns:a16="http://schemas.microsoft.com/office/drawing/2014/main" val="3788272695"/>
                    </a:ext>
                  </a:extLst>
                </a:gridCol>
                <a:gridCol w="3984487">
                  <a:extLst>
                    <a:ext uri="{9D8B030D-6E8A-4147-A177-3AD203B41FA5}">
                      <a16:colId xmlns:a16="http://schemas.microsoft.com/office/drawing/2014/main" val="2483055979"/>
                    </a:ext>
                  </a:extLst>
                </a:gridCol>
              </a:tblGrid>
              <a:tr h="3086679">
                <a:tc>
                  <a:txBody>
                    <a:bodyPr/>
                    <a:lstStyle/>
                    <a:p>
                      <a:pPr algn="ctr"/>
                      <a:r>
                        <a:rPr lang="vi-VN" sz="2800" b="1" dirty="0">
                          <a:effectLst/>
                          <a:latin typeface="+mj-lt"/>
                        </a:rPr>
                        <a:t>Sự việc 1</a:t>
                      </a:r>
                      <a:endParaRPr lang="vi-VN" sz="2800" dirty="0">
                        <a:effectLst/>
                        <a:latin typeface="+mj-lt"/>
                      </a:endParaRPr>
                    </a:p>
                    <a:p>
                      <a:pPr>
                        <a:buFont typeface="Arial" panose="020B0604020202020204" pitchFamily="34" charset="0"/>
                        <a:buChar char="•"/>
                      </a:pPr>
                      <a:r>
                        <a:rPr lang="vi-VN" sz="2800" dirty="0">
                          <a:effectLst/>
                          <a:latin typeface="+mj-lt"/>
                        </a:rPr>
                        <a:t>Bối cảnh: Khi mẹ Lọ Lem mất.</a:t>
                      </a:r>
                    </a:p>
                    <a:p>
                      <a:pPr>
                        <a:buFont typeface="Arial" panose="020B0604020202020204" pitchFamily="34" charset="0"/>
                        <a:buChar char="•"/>
                      </a:pPr>
                      <a:r>
                        <a:rPr lang="vi-VN" sz="2800" dirty="0">
                          <a:effectLst/>
                          <a:latin typeface="+mj-lt"/>
                        </a:rPr>
                        <a:t>Diễn biến: Bố Lọ Lem lấy vợ mới. Người vợ mới có hai cô con gái riêng.</a:t>
                      </a:r>
                    </a:p>
                  </a:txBody>
                  <a:tcPr marL="38100" marR="38100" marT="38100" marB="38100" anchor="ctr">
                    <a:lnL>
                      <a:noFill/>
                    </a:lnL>
                    <a:lnR>
                      <a:noFill/>
                    </a:lnR>
                    <a:lnT>
                      <a:noFill/>
                    </a:lnT>
                    <a:lnB>
                      <a:noFill/>
                    </a:lnB>
                    <a:solidFill>
                      <a:srgbClr val="FFFFFF"/>
                    </a:solidFill>
                  </a:tcPr>
                </a:tc>
                <a:tc>
                  <a:txBody>
                    <a:bodyPr/>
                    <a:lstStyle/>
                    <a:p>
                      <a:pPr algn="ctr"/>
                      <a:r>
                        <a:rPr lang="en-US" sz="2800" b="1" dirty="0" err="1">
                          <a:effectLst/>
                          <a:latin typeface="+mj-lt"/>
                        </a:rPr>
                        <a:t>Sự</a:t>
                      </a:r>
                      <a:r>
                        <a:rPr lang="en-US" sz="2800" b="1" dirty="0">
                          <a:effectLst/>
                          <a:latin typeface="+mj-lt"/>
                        </a:rPr>
                        <a:t> </a:t>
                      </a:r>
                      <a:r>
                        <a:rPr lang="en-US" sz="2800" b="1" dirty="0" err="1">
                          <a:effectLst/>
                          <a:latin typeface="+mj-lt"/>
                        </a:rPr>
                        <a:t>việc</a:t>
                      </a:r>
                      <a:r>
                        <a:rPr lang="en-US" sz="2800" b="1" dirty="0">
                          <a:effectLst/>
                          <a:latin typeface="+mj-lt"/>
                        </a:rPr>
                        <a:t> 2</a:t>
                      </a:r>
                      <a:endParaRPr lang="en-US" sz="2800" dirty="0">
                        <a:effectLst/>
                        <a:latin typeface="+mj-lt"/>
                      </a:endParaRPr>
                    </a:p>
                    <a:p>
                      <a:pPr>
                        <a:buFont typeface="Arial" panose="020B0604020202020204" pitchFamily="34" charset="0"/>
                        <a:buChar char="•"/>
                      </a:pPr>
                      <a:r>
                        <a:rPr lang="en-US" sz="2800" dirty="0" err="1">
                          <a:effectLst/>
                          <a:latin typeface="+mj-lt"/>
                        </a:rPr>
                        <a:t>Bối</a:t>
                      </a:r>
                      <a:r>
                        <a:rPr lang="en-US" sz="2800" dirty="0">
                          <a:effectLst/>
                          <a:latin typeface="+mj-lt"/>
                        </a:rPr>
                        <a:t> </a:t>
                      </a:r>
                      <a:r>
                        <a:rPr lang="en-US" sz="2800" dirty="0" err="1">
                          <a:effectLst/>
                          <a:latin typeface="+mj-lt"/>
                        </a:rPr>
                        <a:t>cảnh</a:t>
                      </a:r>
                      <a:r>
                        <a:rPr lang="en-US" sz="2800" dirty="0">
                          <a:effectLst/>
                          <a:latin typeface="+mj-lt"/>
                        </a:rPr>
                        <a:t>: </a:t>
                      </a:r>
                      <a:r>
                        <a:rPr lang="en-US" sz="2800" dirty="0" err="1">
                          <a:effectLst/>
                          <a:latin typeface="+mj-lt"/>
                        </a:rPr>
                        <a:t>Khi</a:t>
                      </a:r>
                      <a:r>
                        <a:rPr lang="en-US" sz="2800" dirty="0">
                          <a:effectLst/>
                          <a:latin typeface="+mj-lt"/>
                        </a:rPr>
                        <a:t> </a:t>
                      </a:r>
                      <a:r>
                        <a:rPr lang="en-US" sz="2800" dirty="0" err="1">
                          <a:effectLst/>
                          <a:latin typeface="+mj-lt"/>
                        </a:rPr>
                        <a:t>bố</a:t>
                      </a:r>
                      <a:r>
                        <a:rPr lang="en-US" sz="2800" dirty="0">
                          <a:effectLst/>
                          <a:latin typeface="+mj-lt"/>
                        </a:rPr>
                        <a:t> </a:t>
                      </a:r>
                      <a:r>
                        <a:rPr lang="en-US" sz="2800" dirty="0" err="1">
                          <a:effectLst/>
                          <a:latin typeface="+mj-lt"/>
                        </a:rPr>
                        <a:t>Lọ</a:t>
                      </a:r>
                      <a:r>
                        <a:rPr lang="en-US" sz="2800" dirty="0">
                          <a:effectLst/>
                          <a:latin typeface="+mj-lt"/>
                        </a:rPr>
                        <a:t> </a:t>
                      </a:r>
                      <a:r>
                        <a:rPr lang="en-US" sz="2800" dirty="0" err="1">
                          <a:effectLst/>
                          <a:latin typeface="+mj-lt"/>
                        </a:rPr>
                        <a:t>Lem</a:t>
                      </a:r>
                      <a:r>
                        <a:rPr lang="en-US" sz="2800" dirty="0">
                          <a:effectLst/>
                          <a:latin typeface="+mj-lt"/>
                        </a:rPr>
                        <a:t> qua </a:t>
                      </a:r>
                      <a:r>
                        <a:rPr lang="en-US" sz="2800" dirty="0" err="1">
                          <a:effectLst/>
                          <a:latin typeface="+mj-lt"/>
                        </a:rPr>
                        <a:t>đời</a:t>
                      </a:r>
                      <a:r>
                        <a:rPr lang="en-US" sz="2800" dirty="0">
                          <a:effectLst/>
                          <a:latin typeface="+mj-lt"/>
                        </a:rPr>
                        <a:t>.</a:t>
                      </a:r>
                    </a:p>
                    <a:p>
                      <a:pPr>
                        <a:buFont typeface="Arial" panose="020B0604020202020204" pitchFamily="34" charset="0"/>
                        <a:buChar char="•"/>
                      </a:pPr>
                      <a:r>
                        <a:rPr lang="en-US" sz="2800" dirty="0" err="1">
                          <a:effectLst/>
                          <a:latin typeface="+mj-lt"/>
                        </a:rPr>
                        <a:t>Diễn</a:t>
                      </a:r>
                      <a:r>
                        <a:rPr lang="en-US" sz="2800" dirty="0">
                          <a:effectLst/>
                          <a:latin typeface="+mj-lt"/>
                        </a:rPr>
                        <a:t> </a:t>
                      </a:r>
                      <a:r>
                        <a:rPr lang="en-US" sz="2800" dirty="0" err="1">
                          <a:effectLst/>
                          <a:latin typeface="+mj-lt"/>
                        </a:rPr>
                        <a:t>biến</a:t>
                      </a:r>
                      <a:r>
                        <a:rPr lang="en-US" sz="2800" dirty="0">
                          <a:effectLst/>
                          <a:latin typeface="+mj-lt"/>
                        </a:rPr>
                        <a:t>: ?</a:t>
                      </a:r>
                    </a:p>
                  </a:txBody>
                  <a:tcPr marL="38100" marR="38100" marT="38100" marB="38100" anchor="ctr">
                    <a:lnL>
                      <a:noFill/>
                    </a:lnL>
                    <a:lnR>
                      <a:noFill/>
                    </a:lnR>
                    <a:lnT>
                      <a:noFill/>
                    </a:lnT>
                    <a:lnB>
                      <a:noFill/>
                    </a:lnB>
                    <a:solidFill>
                      <a:srgbClr val="FFFFFF"/>
                    </a:solidFill>
                  </a:tcPr>
                </a:tc>
                <a:tc>
                  <a:txBody>
                    <a:bodyPr/>
                    <a:lstStyle/>
                    <a:p>
                      <a:pPr algn="ctr"/>
                      <a:r>
                        <a:rPr lang="en-US" sz="2800" b="1">
                          <a:effectLst/>
                          <a:latin typeface="+mj-lt"/>
                        </a:rPr>
                        <a:t>Sự việc 3</a:t>
                      </a:r>
                      <a:endParaRPr lang="en-US" sz="2800">
                        <a:effectLst/>
                        <a:latin typeface="+mj-lt"/>
                      </a:endParaRPr>
                    </a:p>
                    <a:p>
                      <a:pPr>
                        <a:buFont typeface="Arial" panose="020B0604020202020204" pitchFamily="34" charset="0"/>
                        <a:buChar char="•"/>
                      </a:pPr>
                      <a:r>
                        <a:rPr lang="en-US" sz="2800">
                          <a:effectLst/>
                          <a:latin typeface="+mj-lt"/>
                        </a:rPr>
                        <a:t>Bối cảnh: Khi vua tổ chức vũ hội.</a:t>
                      </a:r>
                    </a:p>
                    <a:p>
                      <a:pPr>
                        <a:buFont typeface="Arial" panose="020B0604020202020204" pitchFamily="34" charset="0"/>
                        <a:buChar char="•"/>
                      </a:pPr>
                      <a:r>
                        <a:rPr lang="en-US" sz="2800">
                          <a:effectLst/>
                          <a:latin typeface="+mj-lt"/>
                        </a:rPr>
                        <a:t>Diễn biến: ? </a:t>
                      </a:r>
                    </a:p>
                  </a:txBody>
                  <a:tcPr marL="38100" marR="38100" marT="38100" marB="38100" anchor="ctr">
                    <a:lnL>
                      <a:noFill/>
                    </a:lnL>
                    <a:lnR>
                      <a:noFill/>
                    </a:lnR>
                    <a:lnT>
                      <a:noFill/>
                    </a:lnT>
                    <a:lnB>
                      <a:noFill/>
                    </a:lnB>
                    <a:solidFill>
                      <a:srgbClr val="FFFFFF"/>
                    </a:solidFill>
                  </a:tcPr>
                </a:tc>
                <a:extLst>
                  <a:ext uri="{0D108BD9-81ED-4DB2-BD59-A6C34878D82A}">
                    <a16:rowId xmlns:a16="http://schemas.microsoft.com/office/drawing/2014/main" val="745624166"/>
                  </a:ext>
                </a:extLst>
              </a:tr>
              <a:tr h="2587101">
                <a:tc>
                  <a:txBody>
                    <a:bodyPr/>
                    <a:lstStyle/>
                    <a:p>
                      <a:pPr algn="ctr"/>
                      <a:r>
                        <a:rPr lang="vi-VN" sz="2800" b="1">
                          <a:effectLst/>
                          <a:latin typeface="+mj-lt"/>
                        </a:rPr>
                        <a:t>Sự việc 4</a:t>
                      </a:r>
                      <a:endParaRPr lang="vi-VN" sz="2800">
                        <a:effectLst/>
                        <a:latin typeface="+mj-lt"/>
                      </a:endParaRPr>
                    </a:p>
                    <a:p>
                      <a:pPr>
                        <a:buFont typeface="Arial" panose="020B0604020202020204" pitchFamily="34" charset="0"/>
                        <a:buChar char="•"/>
                      </a:pPr>
                      <a:r>
                        <a:rPr lang="vi-VN" sz="2800">
                          <a:effectLst/>
                          <a:latin typeface="+mj-lt"/>
                        </a:rPr>
                        <a:t>Bối cảnh: Khi Lọ Lem khóc vì không được đi d vũ hội.</a:t>
                      </a:r>
                    </a:p>
                    <a:p>
                      <a:pPr>
                        <a:buFont typeface="Arial" panose="020B0604020202020204" pitchFamily="34" charset="0"/>
                        <a:buChar char="•"/>
                      </a:pPr>
                      <a:r>
                        <a:rPr lang="vi-VN" sz="2800">
                          <a:effectLst/>
                          <a:latin typeface="+mj-lt"/>
                        </a:rPr>
                        <a:t>Diễn biến: ?</a:t>
                      </a:r>
                    </a:p>
                  </a:txBody>
                  <a:tcPr marL="38100" marR="38100" marT="38100" marB="38100" anchor="ctr">
                    <a:lnL>
                      <a:noFill/>
                    </a:lnL>
                    <a:lnR>
                      <a:noFill/>
                    </a:lnR>
                    <a:lnT>
                      <a:noFill/>
                    </a:lnT>
                    <a:lnB>
                      <a:noFill/>
                    </a:lnB>
                    <a:solidFill>
                      <a:srgbClr val="FFFFFF"/>
                    </a:solidFill>
                  </a:tcPr>
                </a:tc>
                <a:tc>
                  <a:txBody>
                    <a:bodyPr/>
                    <a:lstStyle/>
                    <a:p>
                      <a:pPr algn="ctr"/>
                      <a:r>
                        <a:rPr lang="en-US" sz="2800" b="1" dirty="0" err="1">
                          <a:effectLst/>
                          <a:latin typeface="+mj-lt"/>
                        </a:rPr>
                        <a:t>Sự</a:t>
                      </a:r>
                      <a:r>
                        <a:rPr lang="en-US" sz="2800" b="1" dirty="0">
                          <a:effectLst/>
                          <a:latin typeface="+mj-lt"/>
                        </a:rPr>
                        <a:t> </a:t>
                      </a:r>
                      <a:r>
                        <a:rPr lang="en-US" sz="2800" b="1" dirty="0" err="1">
                          <a:effectLst/>
                          <a:latin typeface="+mj-lt"/>
                        </a:rPr>
                        <a:t>việc</a:t>
                      </a:r>
                      <a:r>
                        <a:rPr lang="en-US" sz="2800" b="1" dirty="0">
                          <a:effectLst/>
                          <a:latin typeface="+mj-lt"/>
                        </a:rPr>
                        <a:t> 5</a:t>
                      </a:r>
                      <a:endParaRPr lang="en-US" sz="2800" dirty="0">
                        <a:effectLst/>
                        <a:latin typeface="+mj-lt"/>
                      </a:endParaRPr>
                    </a:p>
                    <a:p>
                      <a:pPr>
                        <a:buFont typeface="Arial" panose="020B0604020202020204" pitchFamily="34" charset="0"/>
                        <a:buChar char="•"/>
                      </a:pPr>
                      <a:r>
                        <a:rPr lang="en-US" sz="2800" dirty="0" err="1">
                          <a:effectLst/>
                          <a:latin typeface="+mj-lt"/>
                        </a:rPr>
                        <a:t>Bối</a:t>
                      </a:r>
                      <a:r>
                        <a:rPr lang="en-US" sz="2800" dirty="0">
                          <a:effectLst/>
                          <a:latin typeface="+mj-lt"/>
                        </a:rPr>
                        <a:t> </a:t>
                      </a:r>
                      <a:r>
                        <a:rPr lang="en-US" sz="2800" dirty="0" err="1">
                          <a:effectLst/>
                          <a:latin typeface="+mj-lt"/>
                        </a:rPr>
                        <a:t>cảnh</a:t>
                      </a:r>
                      <a:r>
                        <a:rPr lang="en-US" sz="2800" dirty="0">
                          <a:effectLst/>
                          <a:latin typeface="+mj-lt"/>
                        </a:rPr>
                        <a:t>: </a:t>
                      </a:r>
                      <a:r>
                        <a:rPr lang="en-US" sz="2800" dirty="0" err="1">
                          <a:effectLst/>
                          <a:latin typeface="+mj-lt"/>
                        </a:rPr>
                        <a:t>Khi</a:t>
                      </a:r>
                      <a:r>
                        <a:rPr lang="en-US" sz="2800" dirty="0">
                          <a:effectLst/>
                          <a:latin typeface="+mj-lt"/>
                        </a:rPr>
                        <a:t> </a:t>
                      </a:r>
                      <a:r>
                        <a:rPr lang="en-US" sz="2800" dirty="0" err="1">
                          <a:effectLst/>
                          <a:latin typeface="+mj-lt"/>
                        </a:rPr>
                        <a:t>Lọ</a:t>
                      </a:r>
                      <a:r>
                        <a:rPr lang="en-US" sz="2800" dirty="0">
                          <a:effectLst/>
                          <a:latin typeface="+mj-lt"/>
                        </a:rPr>
                        <a:t> </a:t>
                      </a:r>
                      <a:r>
                        <a:rPr lang="en-US" sz="2800" dirty="0" err="1">
                          <a:effectLst/>
                          <a:latin typeface="+mj-lt"/>
                        </a:rPr>
                        <a:t>Lem</a:t>
                      </a:r>
                      <a:r>
                        <a:rPr lang="en-US" sz="2800" dirty="0">
                          <a:effectLst/>
                          <a:latin typeface="+mj-lt"/>
                        </a:rPr>
                        <a:t> </a:t>
                      </a:r>
                      <a:r>
                        <a:rPr lang="en-US" sz="2800" dirty="0" err="1">
                          <a:effectLst/>
                          <a:latin typeface="+mj-lt"/>
                        </a:rPr>
                        <a:t>đi</a:t>
                      </a:r>
                      <a:r>
                        <a:rPr lang="en-US" sz="2800" dirty="0">
                          <a:effectLst/>
                          <a:latin typeface="+mj-lt"/>
                        </a:rPr>
                        <a:t> </a:t>
                      </a:r>
                      <a:r>
                        <a:rPr lang="en-US" sz="2800" dirty="0" err="1">
                          <a:effectLst/>
                          <a:latin typeface="+mj-lt"/>
                        </a:rPr>
                        <a:t>dự</a:t>
                      </a:r>
                      <a:r>
                        <a:rPr lang="en-US" sz="2800" dirty="0">
                          <a:effectLst/>
                          <a:latin typeface="+mj-lt"/>
                        </a:rPr>
                        <a:t> </a:t>
                      </a:r>
                      <a:r>
                        <a:rPr lang="en-US" sz="2800" dirty="0" err="1">
                          <a:effectLst/>
                          <a:latin typeface="+mj-lt"/>
                        </a:rPr>
                        <a:t>vũ</a:t>
                      </a:r>
                      <a:r>
                        <a:rPr lang="en-US" sz="2800" dirty="0">
                          <a:effectLst/>
                          <a:latin typeface="+mj-lt"/>
                        </a:rPr>
                        <a:t> </a:t>
                      </a:r>
                      <a:r>
                        <a:rPr lang="en-US" sz="2800" dirty="0" err="1">
                          <a:effectLst/>
                          <a:latin typeface="+mj-lt"/>
                        </a:rPr>
                        <a:t>hội</a:t>
                      </a:r>
                      <a:r>
                        <a:rPr lang="en-US" sz="2800" dirty="0">
                          <a:effectLst/>
                          <a:latin typeface="+mj-lt"/>
                        </a:rPr>
                        <a:t>.</a:t>
                      </a:r>
                    </a:p>
                    <a:p>
                      <a:pPr>
                        <a:buFont typeface="Arial" panose="020B0604020202020204" pitchFamily="34" charset="0"/>
                        <a:buChar char="•"/>
                      </a:pPr>
                      <a:r>
                        <a:rPr lang="en-US" sz="2800" dirty="0" err="1">
                          <a:effectLst/>
                          <a:latin typeface="+mj-lt"/>
                        </a:rPr>
                        <a:t>Diễn</a:t>
                      </a:r>
                      <a:r>
                        <a:rPr lang="en-US" sz="2800" dirty="0">
                          <a:effectLst/>
                          <a:latin typeface="+mj-lt"/>
                        </a:rPr>
                        <a:t> </a:t>
                      </a:r>
                      <a:r>
                        <a:rPr lang="en-US" sz="2800" dirty="0" err="1">
                          <a:effectLst/>
                          <a:latin typeface="+mj-lt"/>
                        </a:rPr>
                        <a:t>biến</a:t>
                      </a:r>
                      <a:r>
                        <a:rPr lang="en-US" sz="2800" dirty="0">
                          <a:effectLst/>
                          <a:latin typeface="+mj-lt"/>
                        </a:rPr>
                        <a:t>: ?</a:t>
                      </a:r>
                    </a:p>
                  </a:txBody>
                  <a:tcPr marL="38100" marR="38100" marT="38100" marB="38100" anchor="ctr">
                    <a:lnL>
                      <a:noFill/>
                    </a:lnL>
                    <a:lnR>
                      <a:noFill/>
                    </a:lnR>
                    <a:lnT>
                      <a:noFill/>
                    </a:lnT>
                    <a:lnB>
                      <a:noFill/>
                    </a:lnB>
                    <a:solidFill>
                      <a:srgbClr val="FFFFFF"/>
                    </a:solidFill>
                  </a:tcPr>
                </a:tc>
                <a:tc>
                  <a:txBody>
                    <a:bodyPr/>
                    <a:lstStyle/>
                    <a:p>
                      <a:pPr algn="ctr"/>
                      <a:r>
                        <a:rPr lang="vi-VN" sz="2800" b="1" dirty="0">
                          <a:effectLst/>
                          <a:latin typeface="+mj-lt"/>
                        </a:rPr>
                        <a:t>Sự việc 6</a:t>
                      </a:r>
                      <a:endParaRPr lang="vi-VN" sz="2800" dirty="0">
                        <a:effectLst/>
                        <a:latin typeface="+mj-lt"/>
                      </a:endParaRPr>
                    </a:p>
                    <a:p>
                      <a:pPr>
                        <a:buFont typeface="Arial" panose="020B0604020202020204" pitchFamily="34" charset="0"/>
                        <a:buChar char="•"/>
                      </a:pPr>
                      <a:r>
                        <a:rPr lang="vi-VN" sz="2800" dirty="0">
                          <a:effectLst/>
                          <a:latin typeface="+mj-lt"/>
                        </a:rPr>
                        <a:t>Bối cảnh: Khi hoàng tử</a:t>
                      </a:r>
                      <a:br>
                        <a:rPr lang="vi-VN" sz="2800" dirty="0">
                          <a:effectLst/>
                          <a:latin typeface="+mj-lt"/>
                        </a:rPr>
                      </a:br>
                      <a:r>
                        <a:rPr lang="vi-VN" sz="2800" dirty="0">
                          <a:effectLst/>
                          <a:latin typeface="+mj-lt"/>
                        </a:rPr>
                        <a:t>sai người đi tìm chủ nhân của chiếc giày.</a:t>
                      </a:r>
                    </a:p>
                    <a:p>
                      <a:pPr>
                        <a:buFont typeface="Arial" panose="020B0604020202020204" pitchFamily="34" charset="0"/>
                        <a:buChar char="•"/>
                      </a:pPr>
                      <a:r>
                        <a:rPr lang="vi-VN" sz="2800" dirty="0">
                          <a:effectLst/>
                          <a:latin typeface="+mj-lt"/>
                        </a:rPr>
                        <a:t>Diễn biến: ?</a:t>
                      </a:r>
                    </a:p>
                  </a:txBody>
                  <a:tcPr marL="38100" marR="38100" marT="38100" marB="38100" anchor="ctr">
                    <a:lnL>
                      <a:noFill/>
                    </a:lnL>
                    <a:lnR>
                      <a:noFill/>
                    </a:lnR>
                    <a:lnT>
                      <a:noFill/>
                    </a:lnT>
                    <a:lnB>
                      <a:noFill/>
                    </a:lnB>
                    <a:solidFill>
                      <a:srgbClr val="FFFFFF"/>
                    </a:solidFill>
                  </a:tcPr>
                </a:tc>
                <a:extLst>
                  <a:ext uri="{0D108BD9-81ED-4DB2-BD59-A6C34878D82A}">
                    <a16:rowId xmlns:a16="http://schemas.microsoft.com/office/drawing/2014/main" val="3831032314"/>
                  </a:ext>
                </a:extLst>
              </a:tr>
            </a:tbl>
          </a:graphicData>
        </a:graphic>
      </p:graphicFrame>
    </p:spTree>
    <p:extLst>
      <p:ext uri="{BB962C8B-B14F-4D97-AF65-F5344CB8AC3E}">
        <p14:creationId xmlns:p14="http://schemas.microsoft.com/office/powerpoint/2010/main" val="1277543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A20E14A-C193-4FAA-8024-3FEE473A9610}"/>
              </a:ext>
            </a:extLst>
          </p:cNvPr>
          <p:cNvSpPr/>
          <p:nvPr/>
        </p:nvSpPr>
        <p:spPr>
          <a:xfrm>
            <a:off x="238538" y="230113"/>
            <a:ext cx="11767931" cy="954107"/>
          </a:xfrm>
          <a:prstGeom prst="rect">
            <a:avLst/>
          </a:prstGeom>
        </p:spPr>
        <p:txBody>
          <a:bodyPr wrap="square">
            <a:spAutoFit/>
          </a:bodyPr>
          <a:lstStyle/>
          <a:p>
            <a:r>
              <a:rPr lang="vi-VN" sz="2800" b="1" dirty="0">
                <a:latin typeface="+mj-lt"/>
              </a:rPr>
              <a:t>b.</a:t>
            </a:r>
            <a:r>
              <a:rPr lang="vi-VN" sz="2800" dirty="0">
                <a:latin typeface="+mj-lt"/>
              </a:rPr>
              <a:t> Dựa vào câu chuyện được kể trong phần thân bài, nói tiếp diễn biến của các sự việc dưới đây:</a:t>
            </a:r>
            <a:endParaRPr lang="en-US" sz="2800" dirty="0">
              <a:latin typeface="+mj-lt"/>
            </a:endParaRPr>
          </a:p>
        </p:txBody>
      </p:sp>
      <p:graphicFrame>
        <p:nvGraphicFramePr>
          <p:cNvPr id="7" name="Table 6">
            <a:extLst>
              <a:ext uri="{FF2B5EF4-FFF2-40B4-BE49-F238E27FC236}">
                <a16:creationId xmlns:a16="http://schemas.microsoft.com/office/drawing/2014/main" id="{6404127E-2A28-486E-9E08-6374A290AFE7}"/>
              </a:ext>
            </a:extLst>
          </p:cNvPr>
          <p:cNvGraphicFramePr>
            <a:graphicFrameLocks noGrp="1"/>
          </p:cNvGraphicFramePr>
          <p:nvPr>
            <p:extLst>
              <p:ext uri="{D42A27DB-BD31-4B8C-83A1-F6EECF244321}">
                <p14:modId xmlns:p14="http://schemas.microsoft.com/office/powerpoint/2010/main" val="1803931769"/>
              </p:ext>
            </p:extLst>
          </p:nvPr>
        </p:nvGraphicFramePr>
        <p:xfrm>
          <a:off x="238538" y="1162492"/>
          <a:ext cx="11953461" cy="5673780"/>
        </p:xfrm>
        <a:graphic>
          <a:graphicData uri="http://schemas.openxmlformats.org/drawingml/2006/table">
            <a:tbl>
              <a:tblPr/>
              <a:tblGrid>
                <a:gridCol w="3984487">
                  <a:extLst>
                    <a:ext uri="{9D8B030D-6E8A-4147-A177-3AD203B41FA5}">
                      <a16:colId xmlns:a16="http://schemas.microsoft.com/office/drawing/2014/main" val="2398287511"/>
                    </a:ext>
                  </a:extLst>
                </a:gridCol>
                <a:gridCol w="3984487">
                  <a:extLst>
                    <a:ext uri="{9D8B030D-6E8A-4147-A177-3AD203B41FA5}">
                      <a16:colId xmlns:a16="http://schemas.microsoft.com/office/drawing/2014/main" val="3788272695"/>
                    </a:ext>
                  </a:extLst>
                </a:gridCol>
                <a:gridCol w="3984487">
                  <a:extLst>
                    <a:ext uri="{9D8B030D-6E8A-4147-A177-3AD203B41FA5}">
                      <a16:colId xmlns:a16="http://schemas.microsoft.com/office/drawing/2014/main" val="2483055979"/>
                    </a:ext>
                  </a:extLst>
                </a:gridCol>
              </a:tblGrid>
              <a:tr h="3086679">
                <a:tc>
                  <a:txBody>
                    <a:bodyPr/>
                    <a:lstStyle/>
                    <a:p>
                      <a:pPr algn="ctr"/>
                      <a:r>
                        <a:rPr lang="vi-VN" sz="2800" b="1" dirty="0">
                          <a:effectLst/>
                          <a:latin typeface="+mj-lt"/>
                        </a:rPr>
                        <a:t>Sự việc 1</a:t>
                      </a:r>
                      <a:endParaRPr lang="vi-VN" sz="2800" dirty="0">
                        <a:effectLst/>
                        <a:latin typeface="+mj-lt"/>
                      </a:endParaRPr>
                    </a:p>
                    <a:p>
                      <a:pPr>
                        <a:buFont typeface="Arial" panose="020B0604020202020204" pitchFamily="34" charset="0"/>
                        <a:buChar char="•"/>
                      </a:pPr>
                      <a:r>
                        <a:rPr lang="vi-VN" sz="2800" dirty="0">
                          <a:effectLst/>
                          <a:latin typeface="+mj-lt"/>
                        </a:rPr>
                        <a:t>Bối cảnh: Khi mẹ Lọ Lem mất.</a:t>
                      </a:r>
                    </a:p>
                    <a:p>
                      <a:pPr>
                        <a:buFont typeface="Arial" panose="020B0604020202020204" pitchFamily="34" charset="0"/>
                        <a:buChar char="•"/>
                      </a:pPr>
                      <a:r>
                        <a:rPr lang="vi-VN" sz="2800" dirty="0">
                          <a:effectLst/>
                          <a:latin typeface="+mj-lt"/>
                        </a:rPr>
                        <a:t>Diễn biến: Bố Lọ Lem lấy vợ mới. Người vợ mới có hai cô con gái riêng.</a:t>
                      </a:r>
                    </a:p>
                  </a:txBody>
                  <a:tcPr marL="38100" marR="38100" marT="38100" marB="38100" anchor="ctr">
                    <a:lnL>
                      <a:noFill/>
                    </a:lnL>
                    <a:lnR>
                      <a:noFill/>
                    </a:lnR>
                    <a:lnT>
                      <a:noFill/>
                    </a:lnT>
                    <a:lnB>
                      <a:noFill/>
                    </a:lnB>
                    <a:solidFill>
                      <a:srgbClr val="FFFFFF"/>
                    </a:solidFill>
                  </a:tcPr>
                </a:tc>
                <a:tc>
                  <a:txBody>
                    <a:bodyPr/>
                    <a:lstStyle/>
                    <a:p>
                      <a:pPr algn="ctr"/>
                      <a:r>
                        <a:rPr lang="en-US" sz="2800" b="1" dirty="0" err="1">
                          <a:effectLst/>
                          <a:latin typeface="+mj-lt"/>
                        </a:rPr>
                        <a:t>Sự</a:t>
                      </a:r>
                      <a:r>
                        <a:rPr lang="en-US" sz="2800" b="1" dirty="0">
                          <a:effectLst/>
                          <a:latin typeface="+mj-lt"/>
                        </a:rPr>
                        <a:t> </a:t>
                      </a:r>
                      <a:r>
                        <a:rPr lang="en-US" sz="2800" b="1" dirty="0" err="1">
                          <a:effectLst/>
                          <a:latin typeface="+mj-lt"/>
                        </a:rPr>
                        <a:t>việc</a:t>
                      </a:r>
                      <a:r>
                        <a:rPr lang="en-US" sz="2800" b="1" dirty="0">
                          <a:effectLst/>
                          <a:latin typeface="+mj-lt"/>
                        </a:rPr>
                        <a:t> 2</a:t>
                      </a:r>
                      <a:endParaRPr lang="en-US" sz="2800" dirty="0">
                        <a:effectLst/>
                        <a:latin typeface="+mj-lt"/>
                      </a:endParaRPr>
                    </a:p>
                    <a:p>
                      <a:pPr>
                        <a:buFont typeface="Arial" panose="020B0604020202020204" pitchFamily="34" charset="0"/>
                        <a:buChar char="•"/>
                      </a:pPr>
                      <a:r>
                        <a:rPr lang="en-US" sz="2800" dirty="0" err="1">
                          <a:effectLst/>
                          <a:latin typeface="+mj-lt"/>
                        </a:rPr>
                        <a:t>Bối</a:t>
                      </a:r>
                      <a:r>
                        <a:rPr lang="en-US" sz="2800" dirty="0">
                          <a:effectLst/>
                          <a:latin typeface="+mj-lt"/>
                        </a:rPr>
                        <a:t> </a:t>
                      </a:r>
                      <a:r>
                        <a:rPr lang="en-US" sz="2800" dirty="0" err="1">
                          <a:effectLst/>
                          <a:latin typeface="+mj-lt"/>
                        </a:rPr>
                        <a:t>cảnh</a:t>
                      </a:r>
                      <a:r>
                        <a:rPr lang="en-US" sz="2800" dirty="0">
                          <a:effectLst/>
                          <a:latin typeface="+mj-lt"/>
                        </a:rPr>
                        <a:t>: </a:t>
                      </a:r>
                      <a:r>
                        <a:rPr lang="en-US" sz="2800" dirty="0" err="1">
                          <a:effectLst/>
                          <a:latin typeface="+mj-lt"/>
                        </a:rPr>
                        <a:t>Khi</a:t>
                      </a:r>
                      <a:r>
                        <a:rPr lang="en-US" sz="2800" dirty="0">
                          <a:effectLst/>
                          <a:latin typeface="+mj-lt"/>
                        </a:rPr>
                        <a:t> </a:t>
                      </a:r>
                      <a:r>
                        <a:rPr lang="en-US" sz="2800" dirty="0" err="1">
                          <a:effectLst/>
                          <a:latin typeface="+mj-lt"/>
                        </a:rPr>
                        <a:t>bố</a:t>
                      </a:r>
                      <a:r>
                        <a:rPr lang="en-US" sz="2800" dirty="0">
                          <a:effectLst/>
                          <a:latin typeface="+mj-lt"/>
                        </a:rPr>
                        <a:t> </a:t>
                      </a:r>
                      <a:r>
                        <a:rPr lang="en-US" sz="2800" dirty="0" err="1">
                          <a:effectLst/>
                          <a:latin typeface="+mj-lt"/>
                        </a:rPr>
                        <a:t>Lọ</a:t>
                      </a:r>
                      <a:r>
                        <a:rPr lang="en-US" sz="2800" dirty="0">
                          <a:effectLst/>
                          <a:latin typeface="+mj-lt"/>
                        </a:rPr>
                        <a:t> </a:t>
                      </a:r>
                      <a:r>
                        <a:rPr lang="en-US" sz="2800" dirty="0" err="1">
                          <a:effectLst/>
                          <a:latin typeface="+mj-lt"/>
                        </a:rPr>
                        <a:t>Lem</a:t>
                      </a:r>
                      <a:r>
                        <a:rPr lang="en-US" sz="2800" dirty="0">
                          <a:effectLst/>
                          <a:latin typeface="+mj-lt"/>
                        </a:rPr>
                        <a:t> qua </a:t>
                      </a:r>
                      <a:r>
                        <a:rPr lang="en-US" sz="2800" dirty="0" err="1">
                          <a:effectLst/>
                          <a:latin typeface="+mj-lt"/>
                        </a:rPr>
                        <a:t>đời</a:t>
                      </a:r>
                      <a:r>
                        <a:rPr lang="en-US" sz="2800" dirty="0">
                          <a:effectLst/>
                          <a:latin typeface="+mj-lt"/>
                        </a:rPr>
                        <a:t>.</a:t>
                      </a:r>
                    </a:p>
                    <a:p>
                      <a:pPr>
                        <a:buFont typeface="Arial" panose="020B0604020202020204" pitchFamily="34" charset="0"/>
                        <a:buChar char="•"/>
                      </a:pPr>
                      <a:r>
                        <a:rPr lang="en-US" sz="2800" dirty="0" err="1">
                          <a:effectLst/>
                          <a:latin typeface="+mj-lt"/>
                        </a:rPr>
                        <a:t>Diễn</a:t>
                      </a:r>
                      <a:r>
                        <a:rPr lang="en-US" sz="2800" dirty="0">
                          <a:effectLst/>
                          <a:latin typeface="+mj-lt"/>
                        </a:rPr>
                        <a:t> </a:t>
                      </a:r>
                      <a:r>
                        <a:rPr lang="en-US" sz="2800" dirty="0" err="1">
                          <a:effectLst/>
                          <a:latin typeface="+mj-lt"/>
                        </a:rPr>
                        <a:t>biến</a:t>
                      </a:r>
                      <a:r>
                        <a:rPr lang="en-US" sz="2800" dirty="0">
                          <a:effectLst/>
                          <a:latin typeface="+mj-lt"/>
                        </a:rPr>
                        <a:t>:</a:t>
                      </a:r>
                      <a:endParaRPr lang="en-US" sz="2800" dirty="0">
                        <a:effectLst/>
                        <a:latin typeface="Times New Roman" panose="02020603050405020304" pitchFamily="18" charset="0"/>
                        <a:cs typeface="Times New Roman" panose="02020603050405020304" pitchFamily="18" charset="0"/>
                      </a:endParaRPr>
                    </a:p>
                  </a:txBody>
                  <a:tcPr marL="38100" marR="38100" marT="38100" marB="38100" anchor="ctr">
                    <a:lnL>
                      <a:noFill/>
                    </a:lnL>
                    <a:lnR>
                      <a:noFill/>
                    </a:lnR>
                    <a:lnT>
                      <a:noFill/>
                    </a:lnT>
                    <a:lnB>
                      <a:noFill/>
                    </a:lnB>
                    <a:solidFill>
                      <a:srgbClr val="FFFFFF"/>
                    </a:solidFill>
                  </a:tcPr>
                </a:tc>
                <a:tc>
                  <a:txBody>
                    <a:bodyPr/>
                    <a:lstStyle/>
                    <a:p>
                      <a:pPr algn="ctr"/>
                      <a:r>
                        <a:rPr lang="en-US" sz="2800" b="1" dirty="0" err="1">
                          <a:effectLst/>
                          <a:latin typeface="+mj-lt"/>
                        </a:rPr>
                        <a:t>Sự</a:t>
                      </a:r>
                      <a:r>
                        <a:rPr lang="en-US" sz="2800" b="1" dirty="0">
                          <a:effectLst/>
                          <a:latin typeface="+mj-lt"/>
                        </a:rPr>
                        <a:t> </a:t>
                      </a:r>
                      <a:r>
                        <a:rPr lang="en-US" sz="2800" b="1" dirty="0" err="1">
                          <a:effectLst/>
                          <a:latin typeface="+mj-lt"/>
                        </a:rPr>
                        <a:t>việc</a:t>
                      </a:r>
                      <a:r>
                        <a:rPr lang="en-US" sz="2800" b="1" dirty="0">
                          <a:effectLst/>
                          <a:latin typeface="+mj-lt"/>
                        </a:rPr>
                        <a:t> 3</a:t>
                      </a:r>
                      <a:endParaRPr lang="en-US" sz="2800" dirty="0">
                        <a:effectLst/>
                        <a:latin typeface="+mj-lt"/>
                      </a:endParaRPr>
                    </a:p>
                    <a:p>
                      <a:pPr>
                        <a:buFont typeface="Arial" panose="020B0604020202020204" pitchFamily="34" charset="0"/>
                        <a:buChar char="•"/>
                      </a:pPr>
                      <a:r>
                        <a:rPr lang="en-US" sz="2800" dirty="0" err="1">
                          <a:effectLst/>
                          <a:latin typeface="+mj-lt"/>
                        </a:rPr>
                        <a:t>Bối</a:t>
                      </a:r>
                      <a:r>
                        <a:rPr lang="en-US" sz="2800" dirty="0">
                          <a:effectLst/>
                          <a:latin typeface="+mj-lt"/>
                        </a:rPr>
                        <a:t> </a:t>
                      </a:r>
                      <a:r>
                        <a:rPr lang="en-US" sz="2800" dirty="0" err="1">
                          <a:effectLst/>
                          <a:latin typeface="+mj-lt"/>
                        </a:rPr>
                        <a:t>cảnh</a:t>
                      </a:r>
                      <a:r>
                        <a:rPr lang="en-US" sz="2800" dirty="0">
                          <a:effectLst/>
                          <a:latin typeface="+mj-lt"/>
                        </a:rPr>
                        <a:t>: </a:t>
                      </a:r>
                      <a:r>
                        <a:rPr lang="en-US" sz="2800" dirty="0" err="1">
                          <a:effectLst/>
                          <a:latin typeface="+mj-lt"/>
                        </a:rPr>
                        <a:t>Khi</a:t>
                      </a:r>
                      <a:r>
                        <a:rPr lang="en-US" sz="2800" dirty="0">
                          <a:effectLst/>
                          <a:latin typeface="+mj-lt"/>
                        </a:rPr>
                        <a:t> </a:t>
                      </a:r>
                      <a:r>
                        <a:rPr lang="en-US" sz="2800" dirty="0" err="1">
                          <a:effectLst/>
                          <a:latin typeface="+mj-lt"/>
                        </a:rPr>
                        <a:t>vua</a:t>
                      </a:r>
                      <a:r>
                        <a:rPr lang="en-US" sz="2800" dirty="0">
                          <a:effectLst/>
                          <a:latin typeface="+mj-lt"/>
                        </a:rPr>
                        <a:t> </a:t>
                      </a:r>
                      <a:r>
                        <a:rPr lang="en-US" sz="2800" dirty="0" err="1">
                          <a:effectLst/>
                          <a:latin typeface="+mj-lt"/>
                        </a:rPr>
                        <a:t>tổ</a:t>
                      </a:r>
                      <a:r>
                        <a:rPr lang="en-US" sz="2800" dirty="0">
                          <a:effectLst/>
                          <a:latin typeface="+mj-lt"/>
                        </a:rPr>
                        <a:t> </a:t>
                      </a:r>
                      <a:r>
                        <a:rPr lang="en-US" sz="2800" dirty="0" err="1">
                          <a:effectLst/>
                          <a:latin typeface="+mj-lt"/>
                        </a:rPr>
                        <a:t>chức</a:t>
                      </a:r>
                      <a:r>
                        <a:rPr lang="en-US" sz="2800" dirty="0">
                          <a:effectLst/>
                          <a:latin typeface="+mj-lt"/>
                        </a:rPr>
                        <a:t> </a:t>
                      </a:r>
                      <a:r>
                        <a:rPr lang="en-US" sz="2800" dirty="0" err="1">
                          <a:effectLst/>
                          <a:latin typeface="+mj-lt"/>
                        </a:rPr>
                        <a:t>vũ</a:t>
                      </a:r>
                      <a:r>
                        <a:rPr lang="en-US" sz="2800" dirty="0">
                          <a:effectLst/>
                          <a:latin typeface="+mj-lt"/>
                        </a:rPr>
                        <a:t> </a:t>
                      </a:r>
                      <a:r>
                        <a:rPr lang="en-US" sz="2800" dirty="0" err="1">
                          <a:effectLst/>
                          <a:latin typeface="+mj-lt"/>
                        </a:rPr>
                        <a:t>hội</a:t>
                      </a:r>
                      <a:r>
                        <a:rPr lang="en-US" sz="2800" dirty="0">
                          <a:effectLst/>
                          <a:latin typeface="+mj-lt"/>
                        </a:rPr>
                        <a:t>.</a:t>
                      </a:r>
                    </a:p>
                    <a:p>
                      <a:pPr>
                        <a:buFont typeface="Arial" panose="020B0604020202020204" pitchFamily="34" charset="0"/>
                        <a:buChar char="•"/>
                      </a:pPr>
                      <a:r>
                        <a:rPr lang="en-US" sz="2800" dirty="0" err="1">
                          <a:effectLst/>
                          <a:latin typeface="+mj-lt"/>
                        </a:rPr>
                        <a:t>Diễn</a:t>
                      </a:r>
                      <a:r>
                        <a:rPr lang="en-US" sz="2800" dirty="0">
                          <a:effectLst/>
                          <a:latin typeface="+mj-lt"/>
                        </a:rPr>
                        <a:t> </a:t>
                      </a:r>
                      <a:r>
                        <a:rPr lang="en-US" sz="2800" dirty="0" err="1">
                          <a:effectLst/>
                          <a:latin typeface="+mj-lt"/>
                        </a:rPr>
                        <a:t>biến</a:t>
                      </a:r>
                      <a:r>
                        <a:rPr lang="en-US" sz="2800" dirty="0">
                          <a:effectLst/>
                          <a:latin typeface="+mj-lt"/>
                        </a:rPr>
                        <a:t>: </a:t>
                      </a:r>
                    </a:p>
                  </a:txBody>
                  <a:tcPr marL="38100" marR="38100" marT="38100" marB="38100" anchor="ctr">
                    <a:lnL>
                      <a:noFill/>
                    </a:lnL>
                    <a:lnR>
                      <a:noFill/>
                    </a:lnR>
                    <a:lnT>
                      <a:noFill/>
                    </a:lnT>
                    <a:lnB>
                      <a:noFill/>
                    </a:lnB>
                    <a:solidFill>
                      <a:srgbClr val="FFFFFF"/>
                    </a:solidFill>
                  </a:tcPr>
                </a:tc>
                <a:extLst>
                  <a:ext uri="{0D108BD9-81ED-4DB2-BD59-A6C34878D82A}">
                    <a16:rowId xmlns:a16="http://schemas.microsoft.com/office/drawing/2014/main" val="745624166"/>
                  </a:ext>
                </a:extLst>
              </a:tr>
              <a:tr h="2587101">
                <a:tc>
                  <a:txBody>
                    <a:bodyPr/>
                    <a:lstStyle/>
                    <a:p>
                      <a:pPr algn="ctr"/>
                      <a:endParaRPr lang="vi-VN" sz="2800" dirty="0">
                        <a:effectLst/>
                        <a:latin typeface="+mj-lt"/>
                      </a:endParaRPr>
                    </a:p>
                  </a:txBody>
                  <a:tcPr marL="38100" marR="38100" marT="38100" marB="38100" anchor="ctr">
                    <a:lnL>
                      <a:noFill/>
                    </a:lnL>
                    <a:lnR>
                      <a:noFill/>
                    </a:lnR>
                    <a:lnT>
                      <a:noFill/>
                    </a:lnT>
                    <a:lnB>
                      <a:noFill/>
                    </a:lnB>
                    <a:solidFill>
                      <a:srgbClr val="FFFFFF"/>
                    </a:solidFill>
                  </a:tcPr>
                </a:tc>
                <a:tc>
                  <a:txBody>
                    <a:bodyPr/>
                    <a:lstStyle/>
                    <a:p>
                      <a:pPr algn="ctr"/>
                      <a:endParaRPr lang="en-US" sz="2800" dirty="0">
                        <a:effectLst/>
                        <a:latin typeface="+mj-lt"/>
                      </a:endParaRPr>
                    </a:p>
                  </a:txBody>
                  <a:tcPr marL="38100" marR="38100" marT="38100" marB="38100" anchor="ctr">
                    <a:lnL>
                      <a:noFill/>
                    </a:lnL>
                    <a:lnR>
                      <a:noFill/>
                    </a:lnR>
                    <a:lnT>
                      <a:noFill/>
                    </a:lnT>
                    <a:lnB>
                      <a:noFill/>
                    </a:lnB>
                    <a:solidFill>
                      <a:srgbClr val="FFFFFF"/>
                    </a:solidFill>
                  </a:tcPr>
                </a:tc>
                <a:tc>
                  <a:txBody>
                    <a:bodyPr/>
                    <a:lstStyle/>
                    <a:p>
                      <a:pPr algn="ctr"/>
                      <a:endParaRPr lang="vi-VN" sz="2800" dirty="0">
                        <a:effectLst/>
                        <a:latin typeface="+mj-lt"/>
                      </a:endParaRPr>
                    </a:p>
                  </a:txBody>
                  <a:tcPr marL="38100" marR="38100" marT="38100" marB="38100" anchor="ctr">
                    <a:lnL>
                      <a:noFill/>
                    </a:lnL>
                    <a:lnR>
                      <a:noFill/>
                    </a:lnR>
                    <a:lnT>
                      <a:noFill/>
                    </a:lnT>
                    <a:lnB>
                      <a:noFill/>
                    </a:lnB>
                    <a:solidFill>
                      <a:srgbClr val="FFFFFF"/>
                    </a:solidFill>
                  </a:tcPr>
                </a:tc>
                <a:extLst>
                  <a:ext uri="{0D108BD9-81ED-4DB2-BD59-A6C34878D82A}">
                    <a16:rowId xmlns:a16="http://schemas.microsoft.com/office/drawing/2014/main" val="3831032314"/>
                  </a:ext>
                </a:extLst>
              </a:tr>
            </a:tbl>
          </a:graphicData>
        </a:graphic>
      </p:graphicFrame>
      <p:sp>
        <p:nvSpPr>
          <p:cNvPr id="2" name="Rectangle 1">
            <a:extLst>
              <a:ext uri="{FF2B5EF4-FFF2-40B4-BE49-F238E27FC236}">
                <a16:creationId xmlns:a16="http://schemas.microsoft.com/office/drawing/2014/main" id="{654F6D0A-0715-440C-B0FA-FE25E16A673E}"/>
              </a:ext>
            </a:extLst>
          </p:cNvPr>
          <p:cNvSpPr/>
          <p:nvPr/>
        </p:nvSpPr>
        <p:spPr>
          <a:xfrm>
            <a:off x="8203096" y="3614530"/>
            <a:ext cx="3988904" cy="2554545"/>
          </a:xfrm>
          <a:prstGeom prst="rect">
            <a:avLst/>
          </a:prstGeom>
        </p:spPr>
        <p:txBody>
          <a:bodyPr wrap="square">
            <a:spAutoFit/>
          </a:bodyPr>
          <a:lstStyle/>
          <a:p>
            <a:r>
              <a:rPr lang="en-US" sz="3200" dirty="0" err="1">
                <a:solidFill>
                  <a:srgbClr val="000000"/>
                </a:solidFill>
                <a:latin typeface="Times New Roman" panose="02020603050405020304" pitchFamily="18" charset="0"/>
                <a:cs typeface="Times New Roman" panose="02020603050405020304" pitchFamily="18" charset="0"/>
              </a:rPr>
              <a:t>Mẹ</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kế</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và</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hai</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cô</a:t>
            </a:r>
            <a:r>
              <a:rPr lang="en-US" sz="3200" dirty="0">
                <a:solidFill>
                  <a:srgbClr val="000000"/>
                </a:solidFill>
                <a:latin typeface="Times New Roman" panose="02020603050405020304" pitchFamily="18" charset="0"/>
                <a:cs typeface="Times New Roman" panose="02020603050405020304" pitchFamily="18" charset="0"/>
              </a:rPr>
              <a:t> con </a:t>
            </a:r>
            <a:r>
              <a:rPr lang="en-US" sz="3200" dirty="0" err="1">
                <a:solidFill>
                  <a:srgbClr val="000000"/>
                </a:solidFill>
                <a:latin typeface="Times New Roman" panose="02020603050405020304" pitchFamily="18" charset="0"/>
                <a:cs typeface="Times New Roman" panose="02020603050405020304" pitchFamily="18" charset="0"/>
              </a:rPr>
              <a:t>gái</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đi</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dự</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hội</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bắt</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Lọ</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Lem</a:t>
            </a:r>
            <a:r>
              <a:rPr lang="en-US" sz="3200" dirty="0">
                <a:solidFill>
                  <a:srgbClr val="000000"/>
                </a:solidFill>
                <a:latin typeface="Times New Roman" panose="02020603050405020304" pitchFamily="18" charset="0"/>
                <a:cs typeface="Times New Roman" panose="02020603050405020304" pitchFamily="18" charset="0"/>
              </a:rPr>
              <a:t> ở </a:t>
            </a:r>
            <a:r>
              <a:rPr lang="en-US" sz="3200" dirty="0" err="1">
                <a:solidFill>
                  <a:srgbClr val="000000"/>
                </a:solidFill>
                <a:latin typeface="Times New Roman" panose="02020603050405020304" pitchFamily="18" charset="0"/>
                <a:cs typeface="Times New Roman" panose="02020603050405020304" pitchFamily="18" charset="0"/>
              </a:rPr>
              <a:t>nhà</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nhặt</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đậu</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lẫn</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trong</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đống</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tro</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Lọ</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Lem</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khóc</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nức</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nở</a:t>
            </a:r>
            <a:r>
              <a:rPr lang="en-US" sz="3200" dirty="0">
                <a:solidFill>
                  <a:srgbClr val="000000"/>
                </a:solidFill>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3979F05A-6BC0-441B-A717-EEC239A5BE92}"/>
              </a:ext>
            </a:extLst>
          </p:cNvPr>
          <p:cNvSpPr/>
          <p:nvPr/>
        </p:nvSpPr>
        <p:spPr>
          <a:xfrm>
            <a:off x="4355451" y="3814716"/>
            <a:ext cx="2933245" cy="954107"/>
          </a:xfrm>
          <a:prstGeom prst="rect">
            <a:avLst/>
          </a:prstGeom>
        </p:spPr>
        <p:txBody>
          <a:bodyPr wrap="square">
            <a:spAutoFit/>
          </a:bodyPr>
          <a:lstStyle/>
          <a:p>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cực</a:t>
            </a:r>
            <a:r>
              <a:rPr lang="en-US" sz="2800" dirty="0">
                <a:latin typeface="Times New Roman" panose="02020603050405020304" pitchFamily="18" charset="0"/>
                <a:cs typeface="Times New Roman" panose="02020603050405020304" pitchFamily="18" charset="0"/>
              </a:rPr>
              <a:t>.</a:t>
            </a:r>
            <a:endParaRPr lang="en-US" sz="2800" dirty="0"/>
          </a:p>
        </p:txBody>
      </p:sp>
    </p:spTree>
    <p:extLst>
      <p:ext uri="{BB962C8B-B14F-4D97-AF65-F5344CB8AC3E}">
        <p14:creationId xmlns:p14="http://schemas.microsoft.com/office/powerpoint/2010/main" val="467172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ppt_x"/>
                                          </p:val>
                                        </p:tav>
                                        <p:tav tm="100000">
                                          <p:val>
                                            <p:strVal val="#ppt_x"/>
                                          </p:val>
                                        </p:tav>
                                      </p:tavLst>
                                    </p:anim>
                                    <p:anim calcmode="lin" valueType="num">
                                      <p:cBhvr additive="base">
                                        <p:cTn id="1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CE94AB5-713A-428C-BAFC-DD6DFDC077C6}"/>
              </a:ext>
            </a:extLst>
          </p:cNvPr>
          <p:cNvGraphicFramePr>
            <a:graphicFrameLocks noGrp="1"/>
          </p:cNvGraphicFramePr>
          <p:nvPr>
            <p:extLst>
              <p:ext uri="{D42A27DB-BD31-4B8C-83A1-F6EECF244321}">
                <p14:modId xmlns:p14="http://schemas.microsoft.com/office/powerpoint/2010/main" val="2093497496"/>
              </p:ext>
            </p:extLst>
          </p:nvPr>
        </p:nvGraphicFramePr>
        <p:xfrm>
          <a:off x="238539" y="222112"/>
          <a:ext cx="11953461" cy="2587101"/>
        </p:xfrm>
        <a:graphic>
          <a:graphicData uri="http://schemas.openxmlformats.org/drawingml/2006/table">
            <a:tbl>
              <a:tblPr/>
              <a:tblGrid>
                <a:gridCol w="3984487">
                  <a:extLst>
                    <a:ext uri="{9D8B030D-6E8A-4147-A177-3AD203B41FA5}">
                      <a16:colId xmlns:a16="http://schemas.microsoft.com/office/drawing/2014/main" val="1531106957"/>
                    </a:ext>
                  </a:extLst>
                </a:gridCol>
                <a:gridCol w="3984487">
                  <a:extLst>
                    <a:ext uri="{9D8B030D-6E8A-4147-A177-3AD203B41FA5}">
                      <a16:colId xmlns:a16="http://schemas.microsoft.com/office/drawing/2014/main" val="2580285129"/>
                    </a:ext>
                  </a:extLst>
                </a:gridCol>
                <a:gridCol w="3984487">
                  <a:extLst>
                    <a:ext uri="{9D8B030D-6E8A-4147-A177-3AD203B41FA5}">
                      <a16:colId xmlns:a16="http://schemas.microsoft.com/office/drawing/2014/main" val="2712189994"/>
                    </a:ext>
                  </a:extLst>
                </a:gridCol>
              </a:tblGrid>
              <a:tr h="2587101">
                <a:tc>
                  <a:txBody>
                    <a:bodyPr/>
                    <a:lstStyle/>
                    <a:p>
                      <a:pPr algn="ctr"/>
                      <a:r>
                        <a:rPr lang="vi-VN" sz="2800" b="1" dirty="0">
                          <a:effectLst/>
                          <a:latin typeface="+mj-lt"/>
                        </a:rPr>
                        <a:t>Sự việc 4</a:t>
                      </a:r>
                      <a:endParaRPr lang="vi-VN" sz="2800" dirty="0">
                        <a:effectLst/>
                        <a:latin typeface="+mj-lt"/>
                      </a:endParaRPr>
                    </a:p>
                    <a:p>
                      <a:pPr>
                        <a:buFont typeface="Arial" panose="020B0604020202020204" pitchFamily="34" charset="0"/>
                        <a:buChar char="•"/>
                      </a:pPr>
                      <a:r>
                        <a:rPr lang="vi-VN" sz="2800" dirty="0">
                          <a:effectLst/>
                          <a:latin typeface="+mj-lt"/>
                        </a:rPr>
                        <a:t>Bối cảnh: Khi Lọ Lem khóc vì không được đi d</a:t>
                      </a:r>
                      <a:r>
                        <a:rPr lang="en-US" sz="2800" dirty="0">
                          <a:effectLst/>
                          <a:latin typeface="+mj-lt"/>
                        </a:rPr>
                        <a:t>ự</a:t>
                      </a:r>
                      <a:r>
                        <a:rPr lang="vi-VN" sz="2800" dirty="0">
                          <a:effectLst/>
                          <a:latin typeface="+mj-lt"/>
                        </a:rPr>
                        <a:t> vũ hội.</a:t>
                      </a:r>
                    </a:p>
                    <a:p>
                      <a:pPr>
                        <a:buFont typeface="Arial" panose="020B0604020202020204" pitchFamily="34" charset="0"/>
                        <a:buChar char="•"/>
                      </a:pPr>
                      <a:r>
                        <a:rPr lang="vi-VN" sz="2800" dirty="0">
                          <a:effectLst/>
                          <a:latin typeface="+mj-lt"/>
                        </a:rPr>
                        <a:t>Diễn biến:</a:t>
                      </a:r>
                    </a:p>
                  </a:txBody>
                  <a:tcPr marL="38100" marR="38100" marT="38100" marB="38100" anchor="ctr">
                    <a:lnL>
                      <a:noFill/>
                    </a:lnL>
                    <a:lnR>
                      <a:noFill/>
                    </a:lnR>
                    <a:lnT>
                      <a:noFill/>
                    </a:lnT>
                    <a:lnB>
                      <a:noFill/>
                    </a:lnB>
                    <a:solidFill>
                      <a:srgbClr val="FFFFFF"/>
                    </a:solidFill>
                  </a:tcPr>
                </a:tc>
                <a:tc>
                  <a:txBody>
                    <a:bodyPr/>
                    <a:lstStyle/>
                    <a:p>
                      <a:pPr algn="ctr"/>
                      <a:r>
                        <a:rPr lang="en-US" sz="2800" b="1" dirty="0" err="1">
                          <a:effectLst/>
                          <a:latin typeface="+mj-lt"/>
                        </a:rPr>
                        <a:t>Sự</a:t>
                      </a:r>
                      <a:r>
                        <a:rPr lang="en-US" sz="2800" b="1" dirty="0">
                          <a:effectLst/>
                          <a:latin typeface="+mj-lt"/>
                        </a:rPr>
                        <a:t> </a:t>
                      </a:r>
                      <a:r>
                        <a:rPr lang="en-US" sz="2800" b="1" dirty="0" err="1">
                          <a:effectLst/>
                          <a:latin typeface="+mj-lt"/>
                        </a:rPr>
                        <a:t>việc</a:t>
                      </a:r>
                      <a:r>
                        <a:rPr lang="en-US" sz="2800" b="1" dirty="0">
                          <a:effectLst/>
                          <a:latin typeface="+mj-lt"/>
                        </a:rPr>
                        <a:t> 5</a:t>
                      </a:r>
                      <a:endParaRPr lang="en-US" sz="2800" dirty="0">
                        <a:effectLst/>
                        <a:latin typeface="+mj-lt"/>
                      </a:endParaRPr>
                    </a:p>
                    <a:p>
                      <a:pPr>
                        <a:buFont typeface="Arial" panose="020B0604020202020204" pitchFamily="34" charset="0"/>
                        <a:buChar char="•"/>
                      </a:pPr>
                      <a:r>
                        <a:rPr lang="en-US" sz="2800" dirty="0" err="1">
                          <a:effectLst/>
                          <a:latin typeface="+mj-lt"/>
                        </a:rPr>
                        <a:t>Bối</a:t>
                      </a:r>
                      <a:r>
                        <a:rPr lang="en-US" sz="2800" dirty="0">
                          <a:effectLst/>
                          <a:latin typeface="+mj-lt"/>
                        </a:rPr>
                        <a:t> </a:t>
                      </a:r>
                      <a:r>
                        <a:rPr lang="en-US" sz="2800" dirty="0" err="1">
                          <a:effectLst/>
                          <a:latin typeface="+mj-lt"/>
                        </a:rPr>
                        <a:t>cảnh</a:t>
                      </a:r>
                      <a:r>
                        <a:rPr lang="en-US" sz="2800" dirty="0">
                          <a:effectLst/>
                          <a:latin typeface="+mj-lt"/>
                        </a:rPr>
                        <a:t>: </a:t>
                      </a:r>
                      <a:r>
                        <a:rPr lang="en-US" sz="2800" dirty="0" err="1">
                          <a:effectLst/>
                          <a:latin typeface="+mj-lt"/>
                        </a:rPr>
                        <a:t>Khi</a:t>
                      </a:r>
                      <a:r>
                        <a:rPr lang="en-US" sz="2800" dirty="0">
                          <a:effectLst/>
                          <a:latin typeface="+mj-lt"/>
                        </a:rPr>
                        <a:t> </a:t>
                      </a:r>
                      <a:r>
                        <a:rPr lang="en-US" sz="2800" dirty="0" err="1">
                          <a:effectLst/>
                          <a:latin typeface="+mj-lt"/>
                        </a:rPr>
                        <a:t>Lọ</a:t>
                      </a:r>
                      <a:r>
                        <a:rPr lang="en-US" sz="2800" dirty="0">
                          <a:effectLst/>
                          <a:latin typeface="+mj-lt"/>
                        </a:rPr>
                        <a:t> </a:t>
                      </a:r>
                      <a:r>
                        <a:rPr lang="en-US" sz="2800" dirty="0" err="1">
                          <a:effectLst/>
                          <a:latin typeface="+mj-lt"/>
                        </a:rPr>
                        <a:t>Lem</a:t>
                      </a:r>
                      <a:r>
                        <a:rPr lang="en-US" sz="2800" dirty="0">
                          <a:effectLst/>
                          <a:latin typeface="+mj-lt"/>
                        </a:rPr>
                        <a:t> </a:t>
                      </a:r>
                      <a:r>
                        <a:rPr lang="en-US" sz="2800" dirty="0" err="1">
                          <a:effectLst/>
                          <a:latin typeface="+mj-lt"/>
                        </a:rPr>
                        <a:t>đi</a:t>
                      </a:r>
                      <a:r>
                        <a:rPr lang="en-US" sz="2800" dirty="0">
                          <a:effectLst/>
                          <a:latin typeface="+mj-lt"/>
                        </a:rPr>
                        <a:t> </a:t>
                      </a:r>
                      <a:r>
                        <a:rPr lang="en-US" sz="2800" dirty="0" err="1">
                          <a:effectLst/>
                          <a:latin typeface="+mj-lt"/>
                        </a:rPr>
                        <a:t>dự</a:t>
                      </a:r>
                      <a:r>
                        <a:rPr lang="en-US" sz="2800" dirty="0">
                          <a:effectLst/>
                          <a:latin typeface="+mj-lt"/>
                        </a:rPr>
                        <a:t> </a:t>
                      </a:r>
                      <a:r>
                        <a:rPr lang="en-US" sz="2800" dirty="0" err="1">
                          <a:effectLst/>
                          <a:latin typeface="+mj-lt"/>
                        </a:rPr>
                        <a:t>vũ</a:t>
                      </a:r>
                      <a:r>
                        <a:rPr lang="en-US" sz="2800" dirty="0">
                          <a:effectLst/>
                          <a:latin typeface="+mj-lt"/>
                        </a:rPr>
                        <a:t> </a:t>
                      </a:r>
                      <a:r>
                        <a:rPr lang="en-US" sz="2800" dirty="0" err="1">
                          <a:effectLst/>
                          <a:latin typeface="+mj-lt"/>
                        </a:rPr>
                        <a:t>hội</a:t>
                      </a:r>
                      <a:r>
                        <a:rPr lang="en-US" sz="2800" dirty="0">
                          <a:effectLst/>
                          <a:latin typeface="+mj-lt"/>
                        </a:rPr>
                        <a:t>.</a:t>
                      </a:r>
                    </a:p>
                    <a:p>
                      <a:pPr>
                        <a:buFont typeface="Arial" panose="020B0604020202020204" pitchFamily="34" charset="0"/>
                        <a:buChar char="•"/>
                      </a:pPr>
                      <a:r>
                        <a:rPr lang="en-US" sz="2800" dirty="0" err="1">
                          <a:effectLst/>
                          <a:latin typeface="+mj-lt"/>
                        </a:rPr>
                        <a:t>Diễn</a:t>
                      </a:r>
                      <a:r>
                        <a:rPr lang="en-US" sz="2800" dirty="0">
                          <a:effectLst/>
                          <a:latin typeface="+mj-lt"/>
                        </a:rPr>
                        <a:t> </a:t>
                      </a:r>
                      <a:r>
                        <a:rPr lang="en-US" sz="2800" dirty="0" err="1">
                          <a:effectLst/>
                          <a:latin typeface="+mj-lt"/>
                        </a:rPr>
                        <a:t>biến</a:t>
                      </a:r>
                      <a:r>
                        <a:rPr lang="en-US" sz="2800" dirty="0">
                          <a:effectLst/>
                          <a:latin typeface="+mj-lt"/>
                        </a:rPr>
                        <a:t>: </a:t>
                      </a:r>
                    </a:p>
                  </a:txBody>
                  <a:tcPr marL="38100" marR="38100" marT="38100" marB="38100" anchor="ctr">
                    <a:lnL>
                      <a:noFill/>
                    </a:lnL>
                    <a:lnR>
                      <a:noFill/>
                    </a:lnR>
                    <a:lnT>
                      <a:noFill/>
                    </a:lnT>
                    <a:lnB>
                      <a:noFill/>
                    </a:lnB>
                    <a:solidFill>
                      <a:srgbClr val="FFFFFF"/>
                    </a:solidFill>
                  </a:tcPr>
                </a:tc>
                <a:tc>
                  <a:txBody>
                    <a:bodyPr/>
                    <a:lstStyle/>
                    <a:p>
                      <a:pPr algn="ctr"/>
                      <a:r>
                        <a:rPr lang="vi-VN" sz="2800" b="1" dirty="0">
                          <a:effectLst/>
                          <a:latin typeface="+mj-lt"/>
                        </a:rPr>
                        <a:t>Sự việc 6</a:t>
                      </a:r>
                      <a:endParaRPr lang="vi-VN" sz="2800" dirty="0">
                        <a:effectLst/>
                        <a:latin typeface="+mj-lt"/>
                      </a:endParaRPr>
                    </a:p>
                    <a:p>
                      <a:pPr>
                        <a:buFont typeface="Arial" panose="020B0604020202020204" pitchFamily="34" charset="0"/>
                        <a:buChar char="•"/>
                      </a:pPr>
                      <a:r>
                        <a:rPr lang="vi-VN" sz="2800" dirty="0">
                          <a:effectLst/>
                          <a:latin typeface="+mj-lt"/>
                        </a:rPr>
                        <a:t>Bối cảnh: Khi hoàng tử</a:t>
                      </a:r>
                      <a:br>
                        <a:rPr lang="vi-VN" sz="2800" dirty="0">
                          <a:effectLst/>
                          <a:latin typeface="+mj-lt"/>
                        </a:rPr>
                      </a:br>
                      <a:r>
                        <a:rPr lang="vi-VN" sz="2800" dirty="0">
                          <a:effectLst/>
                          <a:latin typeface="+mj-lt"/>
                        </a:rPr>
                        <a:t>sai người đi tìm chủ nhân của chiếc giày.</a:t>
                      </a:r>
                    </a:p>
                    <a:p>
                      <a:pPr>
                        <a:buFont typeface="Arial" panose="020B0604020202020204" pitchFamily="34" charset="0"/>
                        <a:buChar char="•"/>
                      </a:pPr>
                      <a:r>
                        <a:rPr lang="vi-VN" sz="2800" dirty="0">
                          <a:effectLst/>
                          <a:latin typeface="+mj-lt"/>
                        </a:rPr>
                        <a:t>Diễn biến: </a:t>
                      </a:r>
                    </a:p>
                  </a:txBody>
                  <a:tcPr marL="38100" marR="38100" marT="38100" marB="38100" anchor="ctr">
                    <a:lnL>
                      <a:noFill/>
                    </a:lnL>
                    <a:lnR>
                      <a:noFill/>
                    </a:lnR>
                    <a:lnT>
                      <a:noFill/>
                    </a:lnT>
                    <a:lnB>
                      <a:noFill/>
                    </a:lnB>
                    <a:solidFill>
                      <a:srgbClr val="FFFFFF"/>
                    </a:solidFill>
                  </a:tcPr>
                </a:tc>
                <a:extLst>
                  <a:ext uri="{0D108BD9-81ED-4DB2-BD59-A6C34878D82A}">
                    <a16:rowId xmlns:a16="http://schemas.microsoft.com/office/drawing/2014/main" val="2108400136"/>
                  </a:ext>
                </a:extLst>
              </a:tr>
            </a:tbl>
          </a:graphicData>
        </a:graphic>
      </p:graphicFrame>
      <p:sp>
        <p:nvSpPr>
          <p:cNvPr id="3" name="Rectangle 2">
            <a:extLst>
              <a:ext uri="{FF2B5EF4-FFF2-40B4-BE49-F238E27FC236}">
                <a16:creationId xmlns:a16="http://schemas.microsoft.com/office/drawing/2014/main" id="{960BC2C7-C070-4208-8536-B2258C3F15AE}"/>
              </a:ext>
            </a:extLst>
          </p:cNvPr>
          <p:cNvSpPr/>
          <p:nvPr/>
        </p:nvSpPr>
        <p:spPr>
          <a:xfrm>
            <a:off x="238539" y="2809213"/>
            <a:ext cx="3786809" cy="3416320"/>
          </a:xfrm>
          <a:prstGeom prst="rect">
            <a:avLst/>
          </a:prstGeom>
        </p:spPr>
        <p:txBody>
          <a:bodyPr wrap="square">
            <a:spAutoFit/>
          </a:bodyPr>
          <a:lstStyle/>
          <a:p>
            <a:r>
              <a:rPr lang="vi-VN" sz="2400" dirty="0">
                <a:solidFill>
                  <a:srgbClr val="000000"/>
                </a:solidFill>
                <a:latin typeface="+mj-lt"/>
              </a:rPr>
              <a:t>Một bà tiên xuất hiện giúp cô nhặt đậu, hoá phép cho cô váy dạ hội và đôi giày thuỷ tinh tuyệt đẹp. Bà còn biến quả bí ngô thành cỗ xe ngựa đưa Lọ Lem đi dự hội. Bà dặn Lọ Lem phải về trước 12 giờ đêm, nếu không mọi phép thuật sẽ tan biến.</a:t>
            </a:r>
            <a:endParaRPr lang="en-US" sz="2400" dirty="0">
              <a:latin typeface="+mj-lt"/>
            </a:endParaRPr>
          </a:p>
        </p:txBody>
      </p:sp>
      <p:sp>
        <p:nvSpPr>
          <p:cNvPr id="4" name="Rectangle 3">
            <a:extLst>
              <a:ext uri="{FF2B5EF4-FFF2-40B4-BE49-F238E27FC236}">
                <a16:creationId xmlns:a16="http://schemas.microsoft.com/office/drawing/2014/main" id="{7F5FBAF6-9125-47C6-B181-6DE42305C8C8}"/>
              </a:ext>
            </a:extLst>
          </p:cNvPr>
          <p:cNvSpPr/>
          <p:nvPr/>
        </p:nvSpPr>
        <p:spPr>
          <a:xfrm>
            <a:off x="4379842" y="2809213"/>
            <a:ext cx="3670853" cy="3539430"/>
          </a:xfrm>
          <a:prstGeom prst="rect">
            <a:avLst/>
          </a:prstGeom>
        </p:spPr>
        <p:txBody>
          <a:bodyPr wrap="square">
            <a:spAutoFit/>
          </a:bodyPr>
          <a:lstStyle/>
          <a:p>
            <a:r>
              <a:rPr lang="vi-VN" sz="3200" dirty="0">
                <a:solidFill>
                  <a:srgbClr val="000000"/>
                </a:solidFill>
                <a:latin typeface="+mj-lt"/>
              </a:rPr>
              <a:t>Lọ Lem xinh đẹp đến mức hoàng tử chỉ khiêu vũ với mình cô. Đến 12 giờ, vì vội ra về, Lọ Lem làm rơi một chiếc giày.</a:t>
            </a:r>
            <a:endParaRPr lang="en-US" sz="3200" dirty="0">
              <a:latin typeface="+mj-lt"/>
            </a:endParaRPr>
          </a:p>
        </p:txBody>
      </p:sp>
      <p:sp>
        <p:nvSpPr>
          <p:cNvPr id="5" name="Rectangle 4">
            <a:extLst>
              <a:ext uri="{FF2B5EF4-FFF2-40B4-BE49-F238E27FC236}">
                <a16:creationId xmlns:a16="http://schemas.microsoft.com/office/drawing/2014/main" id="{FD083D79-599A-432F-AC58-599193F0E27F}"/>
              </a:ext>
            </a:extLst>
          </p:cNvPr>
          <p:cNvSpPr/>
          <p:nvPr/>
        </p:nvSpPr>
        <p:spPr>
          <a:xfrm>
            <a:off x="8282608" y="2967335"/>
            <a:ext cx="3670853" cy="3539430"/>
          </a:xfrm>
          <a:prstGeom prst="rect">
            <a:avLst/>
          </a:prstGeom>
        </p:spPr>
        <p:txBody>
          <a:bodyPr wrap="square">
            <a:spAutoFit/>
          </a:bodyPr>
          <a:lstStyle/>
          <a:p>
            <a:r>
              <a:rPr lang="vi-VN" sz="2800" dirty="0">
                <a:solidFill>
                  <a:srgbClr val="000000"/>
                </a:solidFill>
                <a:latin typeface="+mj-lt"/>
              </a:rPr>
              <a:t>Hai cô chị cũng ướm thử giày nhưng không vừa. Tới lượt Lọ Lem thì vừa như in. Hoàng tử vui mừng đón cô về cung. Từ đó, họ sống bên nhau hạnh phúc đến cuối đời.</a:t>
            </a:r>
            <a:endParaRPr lang="en-US" sz="2800" dirty="0">
              <a:latin typeface="+mj-lt"/>
            </a:endParaRPr>
          </a:p>
        </p:txBody>
      </p:sp>
    </p:spTree>
    <p:extLst>
      <p:ext uri="{BB962C8B-B14F-4D97-AF65-F5344CB8AC3E}">
        <p14:creationId xmlns:p14="http://schemas.microsoft.com/office/powerpoint/2010/main" val="313039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Vertical)">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C754CE1-7569-405C-B78A-6179E09D14E9}"/>
              </a:ext>
            </a:extLst>
          </p:cNvPr>
          <p:cNvSpPr/>
          <p:nvPr/>
        </p:nvSpPr>
        <p:spPr>
          <a:xfrm>
            <a:off x="212035" y="275847"/>
            <a:ext cx="8185499" cy="523220"/>
          </a:xfrm>
          <a:prstGeom prst="rect">
            <a:avLst/>
          </a:prstGeom>
        </p:spPr>
        <p:txBody>
          <a:bodyPr wrap="square">
            <a:spAutoFit/>
          </a:bodyPr>
          <a:lstStyle/>
          <a:p>
            <a:r>
              <a:rPr lang="vi-VN" sz="2800" b="1" dirty="0">
                <a:latin typeface="+mj-lt"/>
              </a:rPr>
              <a:t>c. </a:t>
            </a:r>
            <a:r>
              <a:rPr lang="vi-VN" sz="2800" dirty="0">
                <a:latin typeface="+mj-lt"/>
              </a:rPr>
              <a:t>Trong bài văn, câu chuyện được kể lại theo cách nào?</a:t>
            </a:r>
            <a:endParaRPr lang="en-US" sz="2800" dirty="0">
              <a:latin typeface="+mj-lt"/>
            </a:endParaRPr>
          </a:p>
        </p:txBody>
      </p:sp>
      <p:pic>
        <p:nvPicPr>
          <p:cNvPr id="1026" name="Picture 2" descr="Tìm hiểu cách viết bài văn kể lại một câu chuyện trang 52, 53, 54 lớp 4 | Kết nối tri thức Giải Tiếng Việt lớp 4">
            <a:extLst>
              <a:ext uri="{FF2B5EF4-FFF2-40B4-BE49-F238E27FC236}">
                <a16:creationId xmlns:a16="http://schemas.microsoft.com/office/drawing/2014/main" id="{41797328-E95F-416F-B550-2CF3939271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609" y="1086679"/>
            <a:ext cx="10893287" cy="4355588"/>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94B70D3-7BE7-4EEA-8156-4FC0A5684CDA}"/>
              </a:ext>
            </a:extLst>
          </p:cNvPr>
          <p:cNvSpPr/>
          <p:nvPr/>
        </p:nvSpPr>
        <p:spPr>
          <a:xfrm>
            <a:off x="337930" y="5636352"/>
            <a:ext cx="8185499" cy="584775"/>
          </a:xfrm>
          <a:prstGeom prst="rect">
            <a:avLst/>
          </a:prstGeom>
        </p:spPr>
        <p:txBody>
          <a:bodyPr wrap="square">
            <a:spAutoFit/>
          </a:bodyPr>
          <a:lstStyle/>
          <a:p>
            <a:r>
              <a:rPr lang="en-US" sz="3200" b="1" dirty="0">
                <a:solidFill>
                  <a:srgbClr val="FF0000"/>
                </a:solidFill>
                <a:latin typeface="Times New Roman" panose="02020603050405020304" pitchFamily="18" charset="0"/>
                <a:cs typeface="Times New Roman" panose="02020603050405020304" pitchFamily="18" charset="0"/>
              </a:rPr>
              <a:t>Theo </a:t>
            </a:r>
            <a:r>
              <a:rPr lang="en-US" sz="3200" b="1" dirty="0" err="1">
                <a:solidFill>
                  <a:srgbClr val="FF0000"/>
                </a:solidFill>
                <a:latin typeface="Times New Roman" panose="02020603050405020304" pitchFamily="18" charset="0"/>
                <a:cs typeface="Times New Roman" panose="02020603050405020304" pitchFamily="18" charset="0"/>
              </a:rPr>
              <a:t>sự</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việc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diễn</a:t>
            </a:r>
            <a:r>
              <a:rPr lang="en-US" sz="3200" b="1" dirty="0">
                <a:solidFill>
                  <a:srgbClr val="FF0000"/>
                </a:solidFill>
                <a:latin typeface="Times New Roman" panose="02020603050405020304" pitchFamily="18" charset="0"/>
                <a:cs typeface="Times New Roman" panose="02020603050405020304" pitchFamily="18" charset="0"/>
              </a:rPr>
              <a:t> ra </a:t>
            </a:r>
            <a:r>
              <a:rPr lang="en-US" sz="3200" b="1" dirty="0" err="1">
                <a:solidFill>
                  <a:srgbClr val="FF0000"/>
                </a:solidFill>
                <a:latin typeface="Times New Roman" panose="02020603050405020304" pitchFamily="18" charset="0"/>
                <a:cs typeface="Times New Roman" panose="02020603050405020304" pitchFamily="18" charset="0"/>
              </a:rPr>
              <a:t>trong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câu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chuyện</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0398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37DA72-4396-41DF-858F-117BC8E8ED21}"/>
              </a:ext>
            </a:extLst>
          </p:cNvPr>
          <p:cNvSpPr/>
          <p:nvPr/>
        </p:nvSpPr>
        <p:spPr>
          <a:xfrm>
            <a:off x="246322" y="249343"/>
            <a:ext cx="8079456" cy="523220"/>
          </a:xfrm>
          <a:prstGeom prst="rect">
            <a:avLst/>
          </a:prstGeom>
        </p:spPr>
        <p:txBody>
          <a:bodyPr wrap="none">
            <a:spAutoFit/>
          </a:bodyPr>
          <a:lstStyle/>
          <a:p>
            <a:r>
              <a:rPr lang="vi-VN" sz="2800" b="1" dirty="0">
                <a:latin typeface="+mj-lt"/>
              </a:rPr>
              <a:t>d.</a:t>
            </a:r>
            <a:r>
              <a:rPr lang="vi-VN" sz="2800" dirty="0">
                <a:latin typeface="+mj-lt"/>
              </a:rPr>
              <a:t> Những từ được in đậm trong bài văn có tác dụng gì?</a:t>
            </a:r>
            <a:endParaRPr lang="en-US" sz="2800" dirty="0">
              <a:latin typeface="+mj-lt"/>
            </a:endParaRPr>
          </a:p>
        </p:txBody>
      </p:sp>
      <p:sp>
        <p:nvSpPr>
          <p:cNvPr id="2" name="Rectangle 1">
            <a:extLst>
              <a:ext uri="{FF2B5EF4-FFF2-40B4-BE49-F238E27FC236}">
                <a16:creationId xmlns:a16="http://schemas.microsoft.com/office/drawing/2014/main" id="{229619F9-9335-40AE-975C-020DE2165DE9}"/>
              </a:ext>
            </a:extLst>
          </p:cNvPr>
          <p:cNvSpPr/>
          <p:nvPr/>
        </p:nvSpPr>
        <p:spPr>
          <a:xfrm>
            <a:off x="596348" y="972247"/>
            <a:ext cx="7050156" cy="584775"/>
          </a:xfrm>
          <a:prstGeom prst="rect">
            <a:avLst/>
          </a:prstGeom>
        </p:spPr>
        <p:txBody>
          <a:bodyPr wrap="square">
            <a:spAutoFit/>
          </a:bodyPr>
          <a:lstStyle/>
          <a:p>
            <a:r>
              <a:rPr lang="en-US" sz="3200" dirty="0" err="1">
                <a:solidFill>
                  <a:srgbClr val="000000"/>
                </a:solidFill>
                <a:latin typeface="Times New Roman" panose="02020603050405020304" pitchFamily="18" charset="0"/>
                <a:cs typeface="Times New Roman" panose="02020603050405020304" pitchFamily="18" charset="0"/>
              </a:rPr>
              <a:t>Liên</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kết</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chặt</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chẽ</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mạch</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viết</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của</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bài</a:t>
            </a:r>
            <a:r>
              <a:rPr lang="en-US" sz="3200" dirty="0">
                <a:solidFill>
                  <a:srgbClr val="000000"/>
                </a:solidFill>
                <a:latin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cs typeface="Times New Roman" panose="02020603050405020304" pitchFamily="18" charset="0"/>
              </a:rPr>
              <a:t>văn</a:t>
            </a:r>
            <a:r>
              <a:rPr lang="en-US" dirty="0">
                <a:solidFill>
                  <a:srgbClr val="000000"/>
                </a:solidFill>
                <a:latin typeface="Open Sans"/>
              </a:rPr>
              <a:t>.</a:t>
            </a:r>
            <a:endParaRPr lang="en-US" dirty="0"/>
          </a:p>
        </p:txBody>
      </p:sp>
      <p:sp>
        <p:nvSpPr>
          <p:cNvPr id="3" name="Rectangle 2">
            <a:extLst>
              <a:ext uri="{FF2B5EF4-FFF2-40B4-BE49-F238E27FC236}">
                <a16:creationId xmlns:a16="http://schemas.microsoft.com/office/drawing/2014/main" id="{C46B9890-5849-42F4-9F9A-A35A0797C5F1}"/>
              </a:ext>
            </a:extLst>
          </p:cNvPr>
          <p:cNvSpPr/>
          <p:nvPr/>
        </p:nvSpPr>
        <p:spPr>
          <a:xfrm>
            <a:off x="357808" y="1656864"/>
            <a:ext cx="10217426" cy="2554545"/>
          </a:xfrm>
          <a:prstGeom prst="rect">
            <a:avLst/>
          </a:prstGeom>
        </p:spPr>
        <p:txBody>
          <a:bodyPr wrap="square">
            <a:spAutoFit/>
          </a:bodyPr>
          <a:lstStyle/>
          <a:p>
            <a:pPr algn="just"/>
            <a:r>
              <a:rPr lang="vi-VN" sz="3200" b="1" dirty="0">
                <a:solidFill>
                  <a:srgbClr val="000000"/>
                </a:solidFill>
                <a:latin typeface="+mj-lt"/>
              </a:rPr>
              <a:t>Câu 2 trang 54 sgk Tiếng Việt lớp 4 Tập 1:</a:t>
            </a:r>
            <a:r>
              <a:rPr lang="vi-VN" sz="3200" dirty="0">
                <a:solidFill>
                  <a:srgbClr val="000000"/>
                </a:solidFill>
                <a:latin typeface="+mj-lt"/>
              </a:rPr>
              <a:t> Trao đổi những điểm cần lưu ý khi viết bài văn kể lại một câu chuyện.</a:t>
            </a:r>
          </a:p>
          <a:p>
            <a:pPr algn="just"/>
            <a:r>
              <a:rPr lang="vi-VN" sz="3200" dirty="0">
                <a:solidFill>
                  <a:srgbClr val="000000"/>
                </a:solidFill>
                <a:latin typeface="+mj-lt"/>
              </a:rPr>
              <a:t>- Bố cục của bài văn.</a:t>
            </a:r>
          </a:p>
          <a:p>
            <a:pPr algn="just"/>
            <a:r>
              <a:rPr lang="vi-VN" sz="3200" dirty="0">
                <a:solidFill>
                  <a:srgbClr val="000000"/>
                </a:solidFill>
                <a:latin typeface="+mj-lt"/>
              </a:rPr>
              <a:t>- Trình tự của các sự việc.</a:t>
            </a:r>
          </a:p>
          <a:p>
            <a:pPr algn="just"/>
            <a:r>
              <a:rPr lang="vi-VN" sz="3200" dirty="0">
                <a:solidFill>
                  <a:srgbClr val="000000"/>
                </a:solidFill>
                <a:latin typeface="+mj-lt"/>
              </a:rPr>
              <a:t>- Từ ngữ dẫn dắt và kết nối các sự việc.</a:t>
            </a:r>
            <a:endParaRPr lang="vi-VN" sz="3200" b="0" i="0" dirty="0">
              <a:solidFill>
                <a:srgbClr val="000000"/>
              </a:solidFill>
              <a:effectLst/>
              <a:latin typeface="+mj-lt"/>
            </a:endParaRPr>
          </a:p>
        </p:txBody>
      </p:sp>
      <p:sp>
        <p:nvSpPr>
          <p:cNvPr id="5" name="Rectangle 4">
            <a:extLst>
              <a:ext uri="{FF2B5EF4-FFF2-40B4-BE49-F238E27FC236}">
                <a16:creationId xmlns:a16="http://schemas.microsoft.com/office/drawing/2014/main" id="{F1A3D93F-583D-4DCB-B4DA-5EFC5D19F202}"/>
              </a:ext>
            </a:extLst>
          </p:cNvPr>
          <p:cNvSpPr/>
          <p:nvPr/>
        </p:nvSpPr>
        <p:spPr>
          <a:xfrm>
            <a:off x="357808" y="4211409"/>
            <a:ext cx="11834192" cy="2677656"/>
          </a:xfrm>
          <a:prstGeom prst="rect">
            <a:avLst/>
          </a:prstGeom>
        </p:spPr>
        <p:txBody>
          <a:bodyPr wrap="square">
            <a:spAutoFit/>
          </a:bodyPr>
          <a:lstStyle/>
          <a:p>
            <a:pPr algn="just"/>
            <a:r>
              <a:rPr lang="vi-VN" sz="2400" dirty="0">
                <a:solidFill>
                  <a:srgbClr val="000000"/>
                </a:solidFill>
                <a:latin typeface="+mj-lt"/>
              </a:rPr>
              <a:t>- Bố cục của bài văn: có 3 phần</a:t>
            </a:r>
          </a:p>
          <a:p>
            <a:pPr algn="just"/>
            <a:r>
              <a:rPr lang="vi-VN" sz="2400" dirty="0">
                <a:solidFill>
                  <a:srgbClr val="000000"/>
                </a:solidFill>
                <a:latin typeface="+mj-lt"/>
              </a:rPr>
              <a:t>+ Mở bài: Giới thiệu về câu chuyện (tên câu chuyện, lí do biết câu chuyện hoặc nêu ấn tượng về câu chuyện,...).</a:t>
            </a:r>
          </a:p>
          <a:p>
            <a:pPr algn="just"/>
            <a:r>
              <a:rPr lang="vi-VN" sz="2400" dirty="0">
                <a:solidFill>
                  <a:srgbClr val="000000"/>
                </a:solidFill>
                <a:latin typeface="+mj-lt"/>
              </a:rPr>
              <a:t>+ Thân bài: Kể lại câu chuyện theo trình tự diễn ra các sự việc (chú ý sử dụng từ ngữ kết nối các sự việc).</a:t>
            </a:r>
          </a:p>
          <a:p>
            <a:pPr algn="just"/>
            <a:r>
              <a:rPr lang="vi-VN" sz="2400" dirty="0">
                <a:solidFill>
                  <a:srgbClr val="000000"/>
                </a:solidFill>
                <a:latin typeface="+mj-lt"/>
              </a:rPr>
              <a:t>+ Kết bài: Nêu suy nghĩ, cảm xúc về câu chuyện, mong muốn sau khi đọc câu chuyện hoặc bài học rút ra từ câu chuyện.</a:t>
            </a:r>
            <a:endParaRPr lang="vi-VN" sz="2400" b="0" i="0" dirty="0">
              <a:solidFill>
                <a:srgbClr val="000000"/>
              </a:solidFill>
              <a:effectLst/>
              <a:latin typeface="+mj-lt"/>
            </a:endParaRPr>
          </a:p>
        </p:txBody>
      </p:sp>
    </p:spTree>
    <p:extLst>
      <p:ext uri="{BB962C8B-B14F-4D97-AF65-F5344CB8AC3E}">
        <p14:creationId xmlns:p14="http://schemas.microsoft.com/office/powerpoint/2010/main" val="355344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arn(inVertical)">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barn(inVertical)">
                                      <p:cBhvr>
                                        <p:cTn id="2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57</TotalTime>
  <Words>1538</Words>
  <Application>Microsoft Office PowerPoint</Application>
  <PresentationFormat>Widescreen</PresentationFormat>
  <Paragraphs>91</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Open Sans</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21</cp:revision>
  <dcterms:created xsi:type="dcterms:W3CDTF">2023-10-09T14:03:38Z</dcterms:created>
  <dcterms:modified xsi:type="dcterms:W3CDTF">2024-12-12T10:10:35Z</dcterms:modified>
</cp:coreProperties>
</file>