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327" r:id="rId3"/>
    <p:sldId id="332" r:id="rId4"/>
    <p:sldId id="307" r:id="rId5"/>
    <p:sldId id="260" r:id="rId6"/>
    <p:sldId id="308" r:id="rId7"/>
    <p:sldId id="328" r:id="rId8"/>
    <p:sldId id="318" r:id="rId9"/>
    <p:sldId id="319" r:id="rId10"/>
    <p:sldId id="324" r:id="rId11"/>
    <p:sldId id="334" r:id="rId12"/>
    <p:sldId id="333" r:id="rId13"/>
    <p:sldId id="33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7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8491E-B3D0-480E-BC83-C46A5C6C93C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849FD-071B-417E-9829-5E7A6C84B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1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385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8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8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92ED9-90BE-2EDA-0FAE-32E1765B1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EF001D-63DF-EF28-43FF-40FEBAD93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1DE0C2-3383-0322-F591-6C2D69C3A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71DCF7-8FF3-3DC9-11A2-9707211BE0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00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0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0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8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hyperlink" Target="https://mseduvn-my.sharepoint.com/:o:/g/personal/lethingocchung_vief_edu_vn/Esa1bnTqGU1Cinu7ch1pVBwBGXcDujR8imNnuPBPv94Hfw?e=Ef2w5S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seduvn-my.sharepoint.com/:o:/g/personal/lethingocchung_vief_edu_vn/Esa1bnTqGU1Cinu7ch1pVBwBGXcDujR8imNnuPBPv94Hfw?e=Ef2w5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3"/>
            <a:ext cx="1210056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15399" y="662613"/>
            <a:ext cx="762952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88036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6079" y="672951"/>
            <a:ext cx="6506845" cy="1394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DA7DE-9404-1399-C66B-13FEE522B0B3}"/>
              </a:ext>
            </a:extLst>
          </p:cNvPr>
          <p:cNvSpPr txBox="1"/>
          <p:nvPr/>
        </p:nvSpPr>
        <p:spPr>
          <a:xfrm>
            <a:off x="5804452" y="2322180"/>
            <a:ext cx="493021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7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2B9B0D-BF6E-CBCA-56D8-32B685F3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BB64B70-AE5C-4AC1-0E1A-1F97B5613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DA0A7-20D5-6E53-6C3B-AE31C53213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055B7D6B-58D6-AE2B-FE1A-F5E59FC2B0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427738" y="206963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23F24007-2680-AD79-6BA6-CB4383DAE1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AC4722E0-37D6-7678-4322-97C181015B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474" y="1679562"/>
            <a:ext cx="6129884" cy="4833522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F528BEFA-16F2-EA39-3BF6-3D82861B0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644106"/>
            <a:ext cx="6506845" cy="1394460"/>
          </a:xfrm>
          <a:prstGeom prst="rect">
            <a:avLst/>
          </a:prstGeom>
        </p:spPr>
      </p:pic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0758F57C-377A-1C43-5F22-B138FDCF7D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31BFD98C-A09F-361C-5750-BF153A1B5B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7" y="1662963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19B3DFBD-5B04-3C28-18C6-4D78E782B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48734">
            <a:off x="1026808" y="148990"/>
            <a:ext cx="6506845" cy="1394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42C729-44B2-B3E4-257F-D35E4083133D}"/>
              </a:ext>
            </a:extLst>
          </p:cNvPr>
          <p:cNvSpPr txBox="1"/>
          <p:nvPr/>
        </p:nvSpPr>
        <p:spPr>
          <a:xfrm>
            <a:off x="758458" y="2136168"/>
            <a:ext cx="490983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con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C2B10-49CF-5E35-EEB9-F563629A1503}"/>
              </a:ext>
            </a:extLst>
          </p:cNvPr>
          <p:cNvSpPr txBox="1"/>
          <p:nvPr/>
        </p:nvSpPr>
        <p:spPr>
          <a:xfrm>
            <a:off x="6530046" y="2136168"/>
            <a:ext cx="490983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 – 3x2 = 34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28): 2 = 3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8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95F34-122F-FDB7-E6F6-37D4BCE0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F670F0D7-8E7A-2A72-1C83-06EFC3571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0A77C152-2B9C-496F-4771-587B5590E805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C74690-81C7-3330-6E07-94E37A2A22FF}"/>
              </a:ext>
            </a:extLst>
          </p:cNvPr>
          <p:cNvGrpSpPr/>
          <p:nvPr/>
        </p:nvGrpSpPr>
        <p:grpSpPr>
          <a:xfrm>
            <a:off x="182406" y="0"/>
            <a:ext cx="11741304" cy="6278879"/>
            <a:chOff x="388883" y="1124654"/>
            <a:chExt cx="11350833" cy="5438254"/>
          </a:xfrm>
        </p:grpSpPr>
        <p:sp>
          <p:nvSpPr>
            <p:cNvPr id="5" name="Flowchart: Alternate Process 25">
              <a:extLst>
                <a:ext uri="{FF2B5EF4-FFF2-40B4-BE49-F238E27FC236}">
                  <a16:creationId xmlns:a16="http://schemas.microsoft.com/office/drawing/2014/main" id="{E4E17759-802B-A9C6-97F6-CA26A46C034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8DC8EE79-C9D4-B21B-3341-2953663E4405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204804E1-F5D7-C7D9-29A6-F0E6A4460B53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lowchart: Manual Operation 7">
              <a:extLst>
                <a:ext uri="{FF2B5EF4-FFF2-40B4-BE49-F238E27FC236}">
                  <a16:creationId xmlns:a16="http://schemas.microsoft.com/office/drawing/2014/main" id="{D7666903-8430-C857-F3C8-BC4FE48A318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A62F3E77-0434-891E-9344-139CCFE2B2C2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F227524A-F58C-280B-D9BA-D3B7D15293B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5650B827-BFBF-89FB-DCDB-A8DE547D4F5F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1A14EEB-C30B-B6E8-79D3-DF5839AB2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21715" y="2448501"/>
            <a:ext cx="2604054" cy="41838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E248720-1AF8-C9AA-D0C2-D8413243A373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F6583D-808D-3242-8470-E90491D8AED8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Oval Callout 8">
            <a:extLst>
              <a:ext uri="{FF2B5EF4-FFF2-40B4-BE49-F238E27FC236}">
                <a16:creationId xmlns:a16="http://schemas.microsoft.com/office/drawing/2014/main" id="{496D50DA-5EAF-7A2E-73A0-1468862DEAEE}"/>
              </a:ext>
            </a:extLst>
          </p:cNvPr>
          <p:cNvSpPr/>
          <p:nvPr/>
        </p:nvSpPr>
        <p:spPr>
          <a:xfrm>
            <a:off x="2011551" y="497079"/>
            <a:ext cx="9484578" cy="2703442"/>
          </a:xfrm>
          <a:prstGeom prst="wedgeEllipseCallout">
            <a:avLst>
              <a:gd name="adj1" fmla="val -54106"/>
              <a:gd name="adj2" fmla="val 17687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Muốn tìm hai số khi biết tổng và hiệu của hai số đó ta có thể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A98F3D-5C7D-E289-38D5-C91E8F119A93}"/>
              </a:ext>
            </a:extLst>
          </p:cNvPr>
          <p:cNvSpPr txBox="1"/>
          <p:nvPr/>
        </p:nvSpPr>
        <p:spPr>
          <a:xfrm>
            <a:off x="2031380" y="2365998"/>
            <a:ext cx="9912159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Muốn tìm hai số khi biết tổng và hiệu của hai số đó ta có thể thực hiện theo một trong hai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    Cách 1: Số bé = (tổng – hiệu) 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                  Số lớn = Số bé + Hiệu ( Hoặc : Tổng – Số bé)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    Cách 2: Số lớn = (tổng + hiệu) 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                  Số bé = Số lớn – Hiệu ( Hoặc : Tổng – Số lớn)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67A8F-26B6-9AC9-A6C4-CE0921E7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D56B5237-8E4F-5CB0-D5FC-24C49CA74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74E581F4-688C-AC8F-7EDA-DCF00594A5B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4D87DD-109E-1302-2CAA-4C5E8310D3D5}"/>
              </a:ext>
            </a:extLst>
          </p:cNvPr>
          <p:cNvGrpSpPr/>
          <p:nvPr/>
        </p:nvGrpSpPr>
        <p:grpSpPr>
          <a:xfrm>
            <a:off x="-85883" y="248539"/>
            <a:ext cx="11741304" cy="6278879"/>
            <a:chOff x="388883" y="1124654"/>
            <a:chExt cx="11350833" cy="5438254"/>
          </a:xfrm>
        </p:grpSpPr>
        <p:sp>
          <p:nvSpPr>
            <p:cNvPr id="5" name="Flowchart: Alternate Process 25">
              <a:extLst>
                <a:ext uri="{FF2B5EF4-FFF2-40B4-BE49-F238E27FC236}">
                  <a16:creationId xmlns:a16="http://schemas.microsoft.com/office/drawing/2014/main" id="{E519EDDA-4073-60AE-EE17-CC7357EC7D4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87563E3-1084-4160-19F1-72C2174E4BE1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18531B7A-B877-B177-F4F4-04BEFBF56D62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lowchart: Manual Operation 7">
              <a:extLst>
                <a:ext uri="{FF2B5EF4-FFF2-40B4-BE49-F238E27FC236}">
                  <a16:creationId xmlns:a16="http://schemas.microsoft.com/office/drawing/2014/main" id="{3A44E901-1DB5-0A8C-6A5C-1C510BC5E674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5F042F2A-F36C-C125-408D-FB6FD6B6EE00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9C14FB5A-8856-4A0A-9E01-D949C0B39489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DC8CBC9D-F896-0E01-3D42-E878FE0D03E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D76C04F-0C4B-AEB8-5A91-D5BD48288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21715" y="2448501"/>
            <a:ext cx="2604054" cy="41838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C24EBF2-462F-1E90-54BA-60CB120606D1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A6D426-517E-01E3-3644-9512D8D5FBC9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ACA250-0C9A-342D-5DE5-01EF581C4863}"/>
              </a:ext>
            </a:extLst>
          </p:cNvPr>
          <p:cNvSpPr txBox="1"/>
          <p:nvPr/>
        </p:nvSpPr>
        <p:spPr>
          <a:xfrm>
            <a:off x="2604053" y="2448501"/>
            <a:ext cx="643053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1" y="-32512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-6614689" y="1576872"/>
            <a:ext cx="6614689" cy="11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5" tIns="60933" rIns="121865" bIns="60933">
            <a:spAutoFit/>
          </a:bodyPr>
          <a:lstStyle/>
          <a:p>
            <a:pPr algn="ctr" defTabSz="121872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Tiết</a:t>
            </a:r>
            <a:r>
              <a:rPr lang="en-US" altLang="en-US" sz="6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6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học</a:t>
            </a:r>
            <a:r>
              <a:rPr lang="en-US" altLang="en-US" sz="6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6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kết</a:t>
            </a:r>
            <a:r>
              <a:rPr lang="en-US" altLang="en-US" sz="6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6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thúc</a:t>
            </a:r>
            <a:endParaRPr lang="en-US" altLang="en-US" sz="66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8BC58-6BB7-6F26-3267-6CA0BD43CAD6}"/>
              </a:ext>
            </a:extLst>
          </p:cNvPr>
          <p:cNvSpPr txBox="1"/>
          <p:nvPr/>
        </p:nvSpPr>
        <p:spPr>
          <a:xfrm>
            <a:off x="1231899" y="1235452"/>
            <a:ext cx="9484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Khảo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sát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</a:rPr>
              <a:t>https://forms.office.com/Pages/ResponsePage.aspx?id=v7dZHuZnn06kbJd6vMEoY682auJG-JBFvcYJPfHRpvBUN0k2Qko2UUtVSkxHSlRVN0tUREVNMFVLUi4u</a:t>
            </a:r>
          </a:p>
        </p:txBody>
      </p:sp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30049-0662-EF27-7660-63A6344A5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29" y="360087"/>
            <a:ext cx="8193734" cy="1981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C4989-E319-3B6B-3C05-F25B3DBC1343}"/>
              </a:ext>
            </a:extLst>
          </p:cNvPr>
          <p:cNvSpPr txBox="1"/>
          <p:nvPr/>
        </p:nvSpPr>
        <p:spPr>
          <a:xfrm>
            <a:off x="1932749" y="2267896"/>
            <a:ext cx="60655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dirty="0" err="1">
                <a:solidFill>
                  <a:srgbClr val="FF0000"/>
                </a:solidFill>
              </a:rPr>
              <a:t>Trò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chơi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trên</a:t>
            </a:r>
            <a:r>
              <a:rPr lang="en-US" sz="4800" dirty="0">
                <a:solidFill>
                  <a:srgbClr val="FF0000"/>
                </a:solidFill>
              </a:rPr>
              <a:t> : Kahoot</a:t>
            </a:r>
          </a:p>
        </p:txBody>
      </p:sp>
    </p:spTree>
    <p:extLst>
      <p:ext uri="{BB962C8B-B14F-4D97-AF65-F5344CB8AC3E}">
        <p14:creationId xmlns:p14="http://schemas.microsoft.com/office/powerpoint/2010/main" val="21869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182406" y="0"/>
            <a:ext cx="11741304" cy="6278879"/>
            <a:chOff x="388883" y="1124654"/>
            <a:chExt cx="11350833" cy="5438254"/>
          </a:xfrm>
        </p:grpSpPr>
        <p:sp>
          <p:nvSpPr>
            <p:cNvPr id="5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lowchart: Manual Operation 7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21715" y="2448501"/>
            <a:ext cx="2604054" cy="41838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Oval Callout 8">
            <a:extLst>
              <a:ext uri="{FF2B5EF4-FFF2-40B4-BE49-F238E27FC236}">
                <a16:creationId xmlns:a16="http://schemas.microsoft.com/office/drawing/2014/main" id="{920F020A-6F91-3CFB-ADC5-01305DC5B7DF}"/>
              </a:ext>
            </a:extLst>
          </p:cNvPr>
          <p:cNvSpPr/>
          <p:nvPr/>
        </p:nvSpPr>
        <p:spPr>
          <a:xfrm>
            <a:off x="2011551" y="497079"/>
            <a:ext cx="9484578" cy="2703442"/>
          </a:xfrm>
          <a:prstGeom prst="wedgeEllipseCallout">
            <a:avLst>
              <a:gd name="adj1" fmla="val -54106"/>
              <a:gd name="adj2" fmla="val 17687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3200" b="1" dirty="0">
                <a:solidFill>
                  <a:schemeClr val="tx1"/>
                </a:solidFill>
              </a:rPr>
              <a:t>Muốn tìm hai số khi biết tổng và hiệu của hai số đó ta có thể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thế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7435" y="3185222"/>
            <a:ext cx="9912159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200" b="1" i="1" dirty="0">
                <a:solidFill>
                  <a:srgbClr val="C00000"/>
                </a:solidFill>
              </a:rPr>
              <a:t>Muốn tìm hai số khi biết tổng và hiệu của hai số đó ta có thể thực hiện theo một trong hai cách sau: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nl-NL" sz="3200" b="1" i="1" dirty="0">
                <a:solidFill>
                  <a:srgbClr val="C00000"/>
                </a:solidFill>
              </a:rPr>
              <a:t>        Cách 1: Số bé = (tổng – hiệu) : 2</a:t>
            </a:r>
          </a:p>
          <a:p>
            <a:r>
              <a:rPr lang="nl-NL" sz="3200" b="1" i="1" dirty="0">
                <a:solidFill>
                  <a:srgbClr val="C00000"/>
                </a:solidFill>
              </a:rPr>
              <a:t>                      Số lớn = Số bé + Hiệu ( Hoặc : Tổng – Số bé)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nl-NL" sz="3200" b="1" i="1" dirty="0">
                <a:solidFill>
                  <a:srgbClr val="C00000"/>
                </a:solidFill>
              </a:rPr>
              <a:t>        Cách 2: Số lớn = (tổng + hiệu) : 2</a:t>
            </a:r>
          </a:p>
          <a:p>
            <a:r>
              <a:rPr lang="nl-NL" sz="3200" b="1" i="1" dirty="0">
                <a:solidFill>
                  <a:srgbClr val="C00000"/>
                </a:solidFill>
              </a:rPr>
              <a:t>                      Số bé = Số lớn – Hiệu ( Hoặc : Tổng – Số lớn)</a:t>
            </a:r>
          </a:p>
          <a:p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557213" y="910107"/>
            <a:ext cx="11777027" cy="5498696"/>
            <a:chOff x="420156" y="1124654"/>
            <a:chExt cx="11350833" cy="524289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420156" y="1407196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6" y="4234004"/>
            <a:ext cx="4805574" cy="2623996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43FB43-ECA9-4B88-9CC4-2096FFD76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0" y="248412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0519" y="2097077"/>
            <a:ext cx="121904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TÌM HAI SỐ KHI BIẾT TỔNG VÀ HIỆU CỦA HAI SỐ ĐÓ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B6089-D51F-B476-A294-3BE704D5C73D}"/>
              </a:ext>
            </a:extLst>
          </p:cNvPr>
          <p:cNvSpPr txBox="1"/>
          <p:nvPr/>
        </p:nvSpPr>
        <p:spPr>
          <a:xfrm>
            <a:off x="5780115" y="1528377"/>
            <a:ext cx="155307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29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982" y="1159463"/>
            <a:ext cx="6800573" cy="5362372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76" y="0"/>
            <a:ext cx="6506845" cy="1394460"/>
          </a:xfrm>
          <a:prstGeom prst="rect">
            <a:avLst/>
          </a:prstGeom>
        </p:spPr>
      </p:pic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42" y="5949508"/>
            <a:ext cx="5212715" cy="740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9DB24-A5CD-6AE9-478A-19BAE3ADAD4D}"/>
              </a:ext>
            </a:extLst>
          </p:cNvPr>
          <p:cNvSpPr txBox="1"/>
          <p:nvPr/>
        </p:nvSpPr>
        <p:spPr>
          <a:xfrm>
            <a:off x="3556550" y="1663356"/>
            <a:ext cx="5478120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Kahoot, hoc10,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Onenote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" y="-16106"/>
            <a:ext cx="12113976" cy="194188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290756" y="2291871"/>
            <a:ext cx="619298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(12 + 4) : 2 = 8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8 – 4 = 4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4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C07FB85-23A6-2391-9C4C-D885812E1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04" y="65797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Le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Thi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 Ngoc @ GVST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Việt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 Nam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6" y="-71573"/>
            <a:ext cx="11488995" cy="2874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44418" y="2311799"/>
            <a:ext cx="6626407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(65 + 5) : 2 = 35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35 – 5 = 30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35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4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78F183-BEA9-E7D0-413A-9D5206E81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" y="66194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Le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Thi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Ngoc @ GVST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Việt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Nam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" y="81514"/>
            <a:ext cx="11737528" cy="655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3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" y="81514"/>
            <a:ext cx="5613819" cy="3562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4327" y="401782"/>
            <a:ext cx="605443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C00000"/>
                </a:solidFill>
              </a:rPr>
              <a:t>Em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hiểu</a:t>
            </a:r>
            <a:endParaRPr lang="en-US" sz="2000" b="1" dirty="0">
              <a:solidFill>
                <a:srgbClr val="C00000"/>
              </a:solidFill>
            </a:endParaRPr>
          </a:p>
          <a:p>
            <a:pPr algn="l"/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Tổng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số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tiền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là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500 000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đồng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Hiệu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số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tiền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là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100 000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đồng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giá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lớn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giá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trẻ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3302" y="3643745"/>
            <a:ext cx="844135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(500 000 + 100 000) : 2 = 300 000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 – 100 000 = 200 000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300 000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200 000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722</Words>
  <Application>Microsoft Office PowerPoint</Application>
  <PresentationFormat>Widescreen</PresentationFormat>
  <Paragraphs>79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微软雅黑</vt:lpstr>
      <vt:lpstr>#9Slide02 Noi dung dai</vt:lpstr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75</cp:revision>
  <dcterms:created xsi:type="dcterms:W3CDTF">2023-10-07T01:17:02Z</dcterms:created>
  <dcterms:modified xsi:type="dcterms:W3CDTF">2024-12-12T10:20:10Z</dcterms:modified>
</cp:coreProperties>
</file>