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89" r:id="rId2"/>
    <p:sldId id="257" r:id="rId3"/>
    <p:sldId id="260" r:id="rId4"/>
    <p:sldId id="264" r:id="rId5"/>
    <p:sldId id="265" r:id="rId6"/>
    <p:sldId id="263" r:id="rId7"/>
    <p:sldId id="266" r:id="rId8"/>
    <p:sldId id="390" r:id="rId9"/>
    <p:sldId id="344" r:id="rId10"/>
    <p:sldId id="267" r:id="rId11"/>
    <p:sldId id="381" r:id="rId12"/>
    <p:sldId id="378" r:id="rId13"/>
    <p:sldId id="383" r:id="rId14"/>
    <p:sldId id="384" r:id="rId15"/>
    <p:sldId id="385" r:id="rId16"/>
    <p:sldId id="386" r:id="rId17"/>
    <p:sldId id="387" r:id="rId18"/>
    <p:sldId id="262" r:id="rId19"/>
    <p:sldId id="335" r:id="rId20"/>
    <p:sldId id="336" r:id="rId21"/>
    <p:sldId id="337" r:id="rId22"/>
    <p:sldId id="338" r:id="rId23"/>
    <p:sldId id="339" r:id="rId24"/>
    <p:sldId id="341" r:id="rId25"/>
    <p:sldId id="342" r:id="rId26"/>
    <p:sldId id="343" r:id="rId27"/>
    <p:sldId id="271" r:id="rId28"/>
    <p:sldId id="345" r:id="rId29"/>
    <p:sldId id="346" r:id="rId30"/>
    <p:sldId id="347" r:id="rId31"/>
    <p:sldId id="276" r:id="rId32"/>
    <p:sldId id="379" r:id="rId33"/>
    <p:sldId id="291"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9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91A7A-F656-4182-A8C4-9B4BCBA17B64}" type="datetimeFigureOut">
              <a:rPr lang="vi-VN" smtClean="0"/>
              <a:t>11/12/2024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650815-850D-4B81-84FB-11AE3C04BAAA}" type="slidenum">
              <a:rPr lang="vi-VN" smtClean="0"/>
              <a:t>‹#›</a:t>
            </a:fld>
            <a:endParaRPr lang="vi-VN"/>
          </a:p>
        </p:txBody>
      </p:sp>
    </p:spTree>
    <p:extLst>
      <p:ext uri="{BB962C8B-B14F-4D97-AF65-F5344CB8AC3E}">
        <p14:creationId xmlns:p14="http://schemas.microsoft.com/office/powerpoint/2010/main" val="852682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FB90-BAF0-40DE-8F69-BF89183FE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871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8BF85-098F-47DC-B39C-EA3E2BBABA77}" type="slidenum">
              <a:rPr lang="en-US" smtClean="0"/>
              <a:t>26</a:t>
            </a:fld>
            <a:endParaRPr lang="en-US"/>
          </a:p>
        </p:txBody>
      </p:sp>
    </p:spTree>
    <p:extLst>
      <p:ext uri="{BB962C8B-B14F-4D97-AF65-F5344CB8AC3E}">
        <p14:creationId xmlns:p14="http://schemas.microsoft.com/office/powerpoint/2010/main" val="2412298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8BF85-098F-47DC-B39C-EA3E2BBABA77}" type="slidenum">
              <a:rPr lang="en-US" smtClean="0"/>
              <a:t>33</a:t>
            </a:fld>
            <a:endParaRPr lang="en-US"/>
          </a:p>
        </p:txBody>
      </p:sp>
    </p:spTree>
    <p:extLst>
      <p:ext uri="{BB962C8B-B14F-4D97-AF65-F5344CB8AC3E}">
        <p14:creationId xmlns:p14="http://schemas.microsoft.com/office/powerpoint/2010/main" val="3172113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1200" b="1">
                <a:solidFill>
                  <a:srgbClr val="002060"/>
                </a:solidFill>
                <a:latin typeface="Calibri" panose="020F0502020204030204" pitchFamily="34" charset="0"/>
                <a:ea typeface="Cambria" panose="02040503050406030204" pitchFamily="18" charset="0"/>
                <a:cs typeface="Calibri" panose="020F0502020204030204" pitchFamily="34" charset="0"/>
              </a:rPr>
              <a:t>Khuê Văn Các thể hiện hình tượng ngôi sao Khuê là thể hiện sự vươn tới văn hóa, vươn tới tri thức của loài người, là một công trình kiến trúc quan trọng tạo nên quần thể di tích Văn Miếu – Quốc Tử Giám. </a:t>
            </a:r>
            <a:endParaRPr kumimoji="0" lang="zh-CN" altLang="en-US" sz="1200" b="1" i="0" u="none" strike="noStrike" kern="1200" cap="none" spc="0" normalizeH="0" baseline="0" noProof="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fld id="{43F8BF85-098F-47DC-B39C-EA3E2BBABA77}" type="slidenum">
              <a:rPr lang="en-US" smtClean="0"/>
              <a:t>6</a:t>
            </a:fld>
            <a:endParaRPr lang="en-US"/>
          </a:p>
        </p:txBody>
      </p:sp>
    </p:spTree>
    <p:extLst>
      <p:ext uri="{BB962C8B-B14F-4D97-AF65-F5344CB8AC3E}">
        <p14:creationId xmlns:p14="http://schemas.microsoft.com/office/powerpoint/2010/main" val="1512712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FB90-BAF0-40DE-8F69-BF89183FE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57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26893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2267874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229837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625191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8BF85-098F-47DC-B39C-EA3E2BBABA77}" type="slidenum">
              <a:rPr lang="en-US" smtClean="0"/>
              <a:t>24</a:t>
            </a:fld>
            <a:endParaRPr lang="en-US"/>
          </a:p>
        </p:txBody>
      </p:sp>
    </p:spTree>
    <p:extLst>
      <p:ext uri="{BB962C8B-B14F-4D97-AF65-F5344CB8AC3E}">
        <p14:creationId xmlns:p14="http://schemas.microsoft.com/office/powerpoint/2010/main" val="1361846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8BF85-098F-47DC-B39C-EA3E2BBABA77}" type="slidenum">
              <a:rPr lang="en-US" smtClean="0"/>
              <a:t>25</a:t>
            </a:fld>
            <a:endParaRPr lang="en-US"/>
          </a:p>
        </p:txBody>
      </p:sp>
    </p:spTree>
    <p:extLst>
      <p:ext uri="{BB962C8B-B14F-4D97-AF65-F5344CB8AC3E}">
        <p14:creationId xmlns:p14="http://schemas.microsoft.com/office/powerpoint/2010/main" val="1110175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6114-888C-3A30-ADE5-341F572DE7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9963F13-D29C-FB58-3D90-8C73A78429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8981E8A-82D8-F897-5613-A8B0883FAD73}"/>
              </a:ext>
            </a:extLst>
          </p:cNvPr>
          <p:cNvSpPr>
            <a:spLocks noGrp="1"/>
          </p:cNvSpPr>
          <p:nvPr>
            <p:ph type="dt" sz="half" idx="10"/>
          </p:nvPr>
        </p:nvSpPr>
        <p:spPr/>
        <p:txBody>
          <a:bodyPr/>
          <a:lstStyle/>
          <a:p>
            <a:fld id="{C81E233F-F52B-44F1-933D-303C5A8E5C6F}" type="datetimeFigureOut">
              <a:rPr lang="vi-VN" smtClean="0"/>
              <a:t>11/12/2024</a:t>
            </a:fld>
            <a:endParaRPr lang="vi-VN"/>
          </a:p>
        </p:txBody>
      </p:sp>
      <p:sp>
        <p:nvSpPr>
          <p:cNvPr id="5" name="Footer Placeholder 4">
            <a:extLst>
              <a:ext uri="{FF2B5EF4-FFF2-40B4-BE49-F238E27FC236}">
                <a16:creationId xmlns:a16="http://schemas.microsoft.com/office/drawing/2014/main" id="{71DD90FB-FB8F-BBB9-FFA7-CBFE8A92BD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34A88B7-CB88-E2A6-C08B-F02A1A86761D}"/>
              </a:ext>
            </a:extLst>
          </p:cNvPr>
          <p:cNvSpPr>
            <a:spLocks noGrp="1"/>
          </p:cNvSpPr>
          <p:nvPr>
            <p:ph type="sldNum" sz="quarter" idx="12"/>
          </p:nvPr>
        </p:nvSpPr>
        <p:spPr/>
        <p:txBody>
          <a:bodyPr/>
          <a:lstStyle/>
          <a:p>
            <a:fld id="{257EE2E3-1715-488F-91A2-0E6A4C628193}" type="slidenum">
              <a:rPr lang="vi-VN" smtClean="0"/>
              <a:t>‹#›</a:t>
            </a:fld>
            <a:endParaRPr lang="vi-VN"/>
          </a:p>
        </p:txBody>
      </p:sp>
    </p:spTree>
    <p:extLst>
      <p:ext uri="{BB962C8B-B14F-4D97-AF65-F5344CB8AC3E}">
        <p14:creationId xmlns:p14="http://schemas.microsoft.com/office/powerpoint/2010/main" val="3689474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9ECC-3EC8-4BCF-662C-F3371815A4E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B2B0CC5-6D7F-D69D-45BB-552B540532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7D8C649-37EC-CB5D-1B61-FFDEC473283E}"/>
              </a:ext>
            </a:extLst>
          </p:cNvPr>
          <p:cNvSpPr>
            <a:spLocks noGrp="1"/>
          </p:cNvSpPr>
          <p:nvPr>
            <p:ph type="dt" sz="half" idx="10"/>
          </p:nvPr>
        </p:nvSpPr>
        <p:spPr/>
        <p:txBody>
          <a:bodyPr/>
          <a:lstStyle/>
          <a:p>
            <a:fld id="{C81E233F-F52B-44F1-933D-303C5A8E5C6F}" type="datetimeFigureOut">
              <a:rPr lang="vi-VN" smtClean="0"/>
              <a:t>11/12/2024</a:t>
            </a:fld>
            <a:endParaRPr lang="vi-VN"/>
          </a:p>
        </p:txBody>
      </p:sp>
      <p:sp>
        <p:nvSpPr>
          <p:cNvPr id="5" name="Footer Placeholder 4">
            <a:extLst>
              <a:ext uri="{FF2B5EF4-FFF2-40B4-BE49-F238E27FC236}">
                <a16:creationId xmlns:a16="http://schemas.microsoft.com/office/drawing/2014/main" id="{03AF53F2-536A-C69E-BCD8-BADEEB47DF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3844D9C-28BC-F0C1-7640-F4627B98FD60}"/>
              </a:ext>
            </a:extLst>
          </p:cNvPr>
          <p:cNvSpPr>
            <a:spLocks noGrp="1"/>
          </p:cNvSpPr>
          <p:nvPr>
            <p:ph type="sldNum" sz="quarter" idx="12"/>
          </p:nvPr>
        </p:nvSpPr>
        <p:spPr/>
        <p:txBody>
          <a:bodyPr/>
          <a:lstStyle/>
          <a:p>
            <a:fld id="{257EE2E3-1715-488F-91A2-0E6A4C628193}" type="slidenum">
              <a:rPr lang="vi-VN" smtClean="0"/>
              <a:t>‹#›</a:t>
            </a:fld>
            <a:endParaRPr lang="vi-VN"/>
          </a:p>
        </p:txBody>
      </p:sp>
    </p:spTree>
    <p:extLst>
      <p:ext uri="{BB962C8B-B14F-4D97-AF65-F5344CB8AC3E}">
        <p14:creationId xmlns:p14="http://schemas.microsoft.com/office/powerpoint/2010/main" val="3790656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4FB704-ADA3-012C-C40E-37F5EAE262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88AFA77-DDA9-D03E-5224-C29C9C5AE9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0F612B6-7D33-C14C-F6AD-E907A9CDDDDA}"/>
              </a:ext>
            </a:extLst>
          </p:cNvPr>
          <p:cNvSpPr>
            <a:spLocks noGrp="1"/>
          </p:cNvSpPr>
          <p:nvPr>
            <p:ph type="dt" sz="half" idx="10"/>
          </p:nvPr>
        </p:nvSpPr>
        <p:spPr/>
        <p:txBody>
          <a:bodyPr/>
          <a:lstStyle/>
          <a:p>
            <a:fld id="{C81E233F-F52B-44F1-933D-303C5A8E5C6F}" type="datetimeFigureOut">
              <a:rPr lang="vi-VN" smtClean="0"/>
              <a:t>11/12/2024</a:t>
            </a:fld>
            <a:endParaRPr lang="vi-VN"/>
          </a:p>
        </p:txBody>
      </p:sp>
      <p:sp>
        <p:nvSpPr>
          <p:cNvPr id="5" name="Footer Placeholder 4">
            <a:extLst>
              <a:ext uri="{FF2B5EF4-FFF2-40B4-BE49-F238E27FC236}">
                <a16:creationId xmlns:a16="http://schemas.microsoft.com/office/drawing/2014/main" id="{AF245E6F-04BB-D68B-503F-CAEDE0FDEB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B93E46-998F-D8BA-A35B-2FCF45448136}"/>
              </a:ext>
            </a:extLst>
          </p:cNvPr>
          <p:cNvSpPr>
            <a:spLocks noGrp="1"/>
          </p:cNvSpPr>
          <p:nvPr>
            <p:ph type="sldNum" sz="quarter" idx="12"/>
          </p:nvPr>
        </p:nvSpPr>
        <p:spPr/>
        <p:txBody>
          <a:bodyPr/>
          <a:lstStyle/>
          <a:p>
            <a:fld id="{257EE2E3-1715-488F-91A2-0E6A4C628193}" type="slidenum">
              <a:rPr lang="vi-VN" smtClean="0"/>
              <a:t>‹#›</a:t>
            </a:fld>
            <a:endParaRPr lang="vi-VN"/>
          </a:p>
        </p:txBody>
      </p:sp>
    </p:spTree>
    <p:extLst>
      <p:ext uri="{BB962C8B-B14F-4D97-AF65-F5344CB8AC3E}">
        <p14:creationId xmlns:p14="http://schemas.microsoft.com/office/powerpoint/2010/main" val="2574525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26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D388C-05DB-20C9-E974-466CB8B640D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57E0177-3670-48C5-9149-AC93A5B566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1F4D4B-207C-9B73-FEA8-71CAB58174E3}"/>
              </a:ext>
            </a:extLst>
          </p:cNvPr>
          <p:cNvSpPr>
            <a:spLocks noGrp="1"/>
          </p:cNvSpPr>
          <p:nvPr>
            <p:ph type="dt" sz="half" idx="10"/>
          </p:nvPr>
        </p:nvSpPr>
        <p:spPr/>
        <p:txBody>
          <a:bodyPr/>
          <a:lstStyle/>
          <a:p>
            <a:fld id="{C81E233F-F52B-44F1-933D-303C5A8E5C6F}" type="datetimeFigureOut">
              <a:rPr lang="vi-VN" smtClean="0"/>
              <a:t>11/12/2024</a:t>
            </a:fld>
            <a:endParaRPr lang="vi-VN"/>
          </a:p>
        </p:txBody>
      </p:sp>
      <p:sp>
        <p:nvSpPr>
          <p:cNvPr id="5" name="Footer Placeholder 4">
            <a:extLst>
              <a:ext uri="{FF2B5EF4-FFF2-40B4-BE49-F238E27FC236}">
                <a16:creationId xmlns:a16="http://schemas.microsoft.com/office/drawing/2014/main" id="{F37A6D53-95D7-FE49-8579-82253A0394A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8BE5B8D-46A4-AA51-ADD4-9D452C7693EA}"/>
              </a:ext>
            </a:extLst>
          </p:cNvPr>
          <p:cNvSpPr>
            <a:spLocks noGrp="1"/>
          </p:cNvSpPr>
          <p:nvPr>
            <p:ph type="sldNum" sz="quarter" idx="12"/>
          </p:nvPr>
        </p:nvSpPr>
        <p:spPr/>
        <p:txBody>
          <a:bodyPr/>
          <a:lstStyle/>
          <a:p>
            <a:fld id="{257EE2E3-1715-488F-91A2-0E6A4C628193}" type="slidenum">
              <a:rPr lang="vi-VN" smtClean="0"/>
              <a:t>‹#›</a:t>
            </a:fld>
            <a:endParaRPr lang="vi-VN"/>
          </a:p>
        </p:txBody>
      </p:sp>
    </p:spTree>
    <p:extLst>
      <p:ext uri="{BB962C8B-B14F-4D97-AF65-F5344CB8AC3E}">
        <p14:creationId xmlns:p14="http://schemas.microsoft.com/office/powerpoint/2010/main" val="335093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4D00-20B3-27AA-2638-1C333EE944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7D13DA5-A049-ADEE-1275-5FC7514499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3D7985-2807-CA73-0FA3-06085BE20917}"/>
              </a:ext>
            </a:extLst>
          </p:cNvPr>
          <p:cNvSpPr>
            <a:spLocks noGrp="1"/>
          </p:cNvSpPr>
          <p:nvPr>
            <p:ph type="dt" sz="half" idx="10"/>
          </p:nvPr>
        </p:nvSpPr>
        <p:spPr/>
        <p:txBody>
          <a:bodyPr/>
          <a:lstStyle/>
          <a:p>
            <a:fld id="{C81E233F-F52B-44F1-933D-303C5A8E5C6F}" type="datetimeFigureOut">
              <a:rPr lang="vi-VN" smtClean="0"/>
              <a:t>11/12/2024</a:t>
            </a:fld>
            <a:endParaRPr lang="vi-VN"/>
          </a:p>
        </p:txBody>
      </p:sp>
      <p:sp>
        <p:nvSpPr>
          <p:cNvPr id="5" name="Footer Placeholder 4">
            <a:extLst>
              <a:ext uri="{FF2B5EF4-FFF2-40B4-BE49-F238E27FC236}">
                <a16:creationId xmlns:a16="http://schemas.microsoft.com/office/drawing/2014/main" id="{EEA8D76F-6611-D5DB-7E1E-5A5C77EB871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A33A19F-70FB-3984-E14C-394FBB4AB6C7}"/>
              </a:ext>
            </a:extLst>
          </p:cNvPr>
          <p:cNvSpPr>
            <a:spLocks noGrp="1"/>
          </p:cNvSpPr>
          <p:nvPr>
            <p:ph type="sldNum" sz="quarter" idx="12"/>
          </p:nvPr>
        </p:nvSpPr>
        <p:spPr/>
        <p:txBody>
          <a:bodyPr/>
          <a:lstStyle/>
          <a:p>
            <a:fld id="{257EE2E3-1715-488F-91A2-0E6A4C628193}" type="slidenum">
              <a:rPr lang="vi-VN" smtClean="0"/>
              <a:t>‹#›</a:t>
            </a:fld>
            <a:endParaRPr lang="vi-VN"/>
          </a:p>
        </p:txBody>
      </p:sp>
    </p:spTree>
    <p:extLst>
      <p:ext uri="{BB962C8B-B14F-4D97-AF65-F5344CB8AC3E}">
        <p14:creationId xmlns:p14="http://schemas.microsoft.com/office/powerpoint/2010/main" val="234479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23DB-D93D-5C76-C3E9-F7DA44D1CC9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C07061F-D91B-9A1A-8C19-4F30A9E432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F6B360F-E04A-FAA2-90D7-AF399F97C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C3C4501-1983-5C88-9B13-9DB054FF675D}"/>
              </a:ext>
            </a:extLst>
          </p:cNvPr>
          <p:cNvSpPr>
            <a:spLocks noGrp="1"/>
          </p:cNvSpPr>
          <p:nvPr>
            <p:ph type="dt" sz="half" idx="10"/>
          </p:nvPr>
        </p:nvSpPr>
        <p:spPr/>
        <p:txBody>
          <a:bodyPr/>
          <a:lstStyle/>
          <a:p>
            <a:fld id="{C81E233F-F52B-44F1-933D-303C5A8E5C6F}" type="datetimeFigureOut">
              <a:rPr lang="vi-VN" smtClean="0"/>
              <a:t>11/12/2024</a:t>
            </a:fld>
            <a:endParaRPr lang="vi-VN"/>
          </a:p>
        </p:txBody>
      </p:sp>
      <p:sp>
        <p:nvSpPr>
          <p:cNvPr id="6" name="Footer Placeholder 5">
            <a:extLst>
              <a:ext uri="{FF2B5EF4-FFF2-40B4-BE49-F238E27FC236}">
                <a16:creationId xmlns:a16="http://schemas.microsoft.com/office/drawing/2014/main" id="{E9493536-AA08-22F6-AB2F-8FCD23A31D1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AA0BC62-35E0-83DD-34A1-9AB23570CE19}"/>
              </a:ext>
            </a:extLst>
          </p:cNvPr>
          <p:cNvSpPr>
            <a:spLocks noGrp="1"/>
          </p:cNvSpPr>
          <p:nvPr>
            <p:ph type="sldNum" sz="quarter" idx="12"/>
          </p:nvPr>
        </p:nvSpPr>
        <p:spPr/>
        <p:txBody>
          <a:bodyPr/>
          <a:lstStyle/>
          <a:p>
            <a:fld id="{257EE2E3-1715-488F-91A2-0E6A4C628193}" type="slidenum">
              <a:rPr lang="vi-VN" smtClean="0"/>
              <a:t>‹#›</a:t>
            </a:fld>
            <a:endParaRPr lang="vi-VN"/>
          </a:p>
        </p:txBody>
      </p:sp>
    </p:spTree>
    <p:extLst>
      <p:ext uri="{BB962C8B-B14F-4D97-AF65-F5344CB8AC3E}">
        <p14:creationId xmlns:p14="http://schemas.microsoft.com/office/powerpoint/2010/main" val="1870619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E32B2-ED32-F9D0-5528-77C84A69321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BA5E7DC-9D00-5A45-8737-D34BB01D82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A1B162-9133-0A3B-33C7-BA908973D4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D79D9A0-FA9D-C8B7-600F-C98C7A444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0C17F5-C0E6-E93F-C581-F7A17EB4D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9FB614E-9959-699D-0167-3211B2E8FDE2}"/>
              </a:ext>
            </a:extLst>
          </p:cNvPr>
          <p:cNvSpPr>
            <a:spLocks noGrp="1"/>
          </p:cNvSpPr>
          <p:nvPr>
            <p:ph type="dt" sz="half" idx="10"/>
          </p:nvPr>
        </p:nvSpPr>
        <p:spPr/>
        <p:txBody>
          <a:bodyPr/>
          <a:lstStyle/>
          <a:p>
            <a:fld id="{C81E233F-F52B-44F1-933D-303C5A8E5C6F}" type="datetimeFigureOut">
              <a:rPr lang="vi-VN" smtClean="0"/>
              <a:t>11/12/2024</a:t>
            </a:fld>
            <a:endParaRPr lang="vi-VN"/>
          </a:p>
        </p:txBody>
      </p:sp>
      <p:sp>
        <p:nvSpPr>
          <p:cNvPr id="8" name="Footer Placeholder 7">
            <a:extLst>
              <a:ext uri="{FF2B5EF4-FFF2-40B4-BE49-F238E27FC236}">
                <a16:creationId xmlns:a16="http://schemas.microsoft.com/office/drawing/2014/main" id="{1E5DF91D-E83C-42BB-98CA-BFF1346C0C2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7196E93-D9EA-CFE3-6934-4F67768A48D5}"/>
              </a:ext>
            </a:extLst>
          </p:cNvPr>
          <p:cNvSpPr>
            <a:spLocks noGrp="1"/>
          </p:cNvSpPr>
          <p:nvPr>
            <p:ph type="sldNum" sz="quarter" idx="12"/>
          </p:nvPr>
        </p:nvSpPr>
        <p:spPr/>
        <p:txBody>
          <a:bodyPr/>
          <a:lstStyle/>
          <a:p>
            <a:fld id="{257EE2E3-1715-488F-91A2-0E6A4C628193}" type="slidenum">
              <a:rPr lang="vi-VN" smtClean="0"/>
              <a:t>‹#›</a:t>
            </a:fld>
            <a:endParaRPr lang="vi-VN"/>
          </a:p>
        </p:txBody>
      </p:sp>
    </p:spTree>
    <p:extLst>
      <p:ext uri="{BB962C8B-B14F-4D97-AF65-F5344CB8AC3E}">
        <p14:creationId xmlns:p14="http://schemas.microsoft.com/office/powerpoint/2010/main" val="2322883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2132-0EB3-C145-C652-0003E2E907C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06C55AA-72BA-A426-8ECA-57C8E0B20C0D}"/>
              </a:ext>
            </a:extLst>
          </p:cNvPr>
          <p:cNvSpPr>
            <a:spLocks noGrp="1"/>
          </p:cNvSpPr>
          <p:nvPr>
            <p:ph type="dt" sz="half" idx="10"/>
          </p:nvPr>
        </p:nvSpPr>
        <p:spPr/>
        <p:txBody>
          <a:bodyPr/>
          <a:lstStyle/>
          <a:p>
            <a:fld id="{C81E233F-F52B-44F1-933D-303C5A8E5C6F}" type="datetimeFigureOut">
              <a:rPr lang="vi-VN" smtClean="0"/>
              <a:t>11/12/2024</a:t>
            </a:fld>
            <a:endParaRPr lang="vi-VN"/>
          </a:p>
        </p:txBody>
      </p:sp>
      <p:sp>
        <p:nvSpPr>
          <p:cNvPr id="4" name="Footer Placeholder 3">
            <a:extLst>
              <a:ext uri="{FF2B5EF4-FFF2-40B4-BE49-F238E27FC236}">
                <a16:creationId xmlns:a16="http://schemas.microsoft.com/office/drawing/2014/main" id="{710C59D9-0DEC-76B9-D4B7-5EA1862483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314256E-308D-2C66-E083-BD41F6423E86}"/>
              </a:ext>
            </a:extLst>
          </p:cNvPr>
          <p:cNvSpPr>
            <a:spLocks noGrp="1"/>
          </p:cNvSpPr>
          <p:nvPr>
            <p:ph type="sldNum" sz="quarter" idx="12"/>
          </p:nvPr>
        </p:nvSpPr>
        <p:spPr/>
        <p:txBody>
          <a:bodyPr/>
          <a:lstStyle/>
          <a:p>
            <a:fld id="{257EE2E3-1715-488F-91A2-0E6A4C628193}" type="slidenum">
              <a:rPr lang="vi-VN" smtClean="0"/>
              <a:t>‹#›</a:t>
            </a:fld>
            <a:endParaRPr lang="vi-VN"/>
          </a:p>
        </p:txBody>
      </p:sp>
    </p:spTree>
    <p:extLst>
      <p:ext uri="{BB962C8B-B14F-4D97-AF65-F5344CB8AC3E}">
        <p14:creationId xmlns:p14="http://schemas.microsoft.com/office/powerpoint/2010/main" val="213604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EDE780-99FB-09B8-41A5-A0FD758B9BCC}"/>
              </a:ext>
            </a:extLst>
          </p:cNvPr>
          <p:cNvSpPr>
            <a:spLocks noGrp="1"/>
          </p:cNvSpPr>
          <p:nvPr>
            <p:ph type="dt" sz="half" idx="10"/>
          </p:nvPr>
        </p:nvSpPr>
        <p:spPr/>
        <p:txBody>
          <a:bodyPr/>
          <a:lstStyle/>
          <a:p>
            <a:fld id="{C81E233F-F52B-44F1-933D-303C5A8E5C6F}" type="datetimeFigureOut">
              <a:rPr lang="vi-VN" smtClean="0"/>
              <a:t>11/12/2024</a:t>
            </a:fld>
            <a:endParaRPr lang="vi-VN"/>
          </a:p>
        </p:txBody>
      </p:sp>
      <p:sp>
        <p:nvSpPr>
          <p:cNvPr id="3" name="Footer Placeholder 2">
            <a:extLst>
              <a:ext uri="{FF2B5EF4-FFF2-40B4-BE49-F238E27FC236}">
                <a16:creationId xmlns:a16="http://schemas.microsoft.com/office/drawing/2014/main" id="{92A72BFF-9559-08D4-8447-E51A32E8EFA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589A1CF-8C99-7A4B-2D32-5C251E4E09DD}"/>
              </a:ext>
            </a:extLst>
          </p:cNvPr>
          <p:cNvSpPr>
            <a:spLocks noGrp="1"/>
          </p:cNvSpPr>
          <p:nvPr>
            <p:ph type="sldNum" sz="quarter" idx="12"/>
          </p:nvPr>
        </p:nvSpPr>
        <p:spPr/>
        <p:txBody>
          <a:bodyPr/>
          <a:lstStyle/>
          <a:p>
            <a:fld id="{257EE2E3-1715-488F-91A2-0E6A4C628193}" type="slidenum">
              <a:rPr lang="vi-VN" smtClean="0"/>
              <a:t>‹#›</a:t>
            </a:fld>
            <a:endParaRPr lang="vi-VN"/>
          </a:p>
        </p:txBody>
      </p:sp>
    </p:spTree>
    <p:extLst>
      <p:ext uri="{BB962C8B-B14F-4D97-AF65-F5344CB8AC3E}">
        <p14:creationId xmlns:p14="http://schemas.microsoft.com/office/powerpoint/2010/main" val="2567325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A07D-0745-D1F3-594D-18AB8ACCF4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174BEE-8FA3-359D-6F94-7D6B7BEA5E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D85899-6DE1-6EBE-E3FF-082305261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693A03-7D3C-F751-FE2D-37578AE6FFD0}"/>
              </a:ext>
            </a:extLst>
          </p:cNvPr>
          <p:cNvSpPr>
            <a:spLocks noGrp="1"/>
          </p:cNvSpPr>
          <p:nvPr>
            <p:ph type="dt" sz="half" idx="10"/>
          </p:nvPr>
        </p:nvSpPr>
        <p:spPr/>
        <p:txBody>
          <a:bodyPr/>
          <a:lstStyle/>
          <a:p>
            <a:fld id="{C81E233F-F52B-44F1-933D-303C5A8E5C6F}" type="datetimeFigureOut">
              <a:rPr lang="vi-VN" smtClean="0"/>
              <a:t>11/12/2024</a:t>
            </a:fld>
            <a:endParaRPr lang="vi-VN"/>
          </a:p>
        </p:txBody>
      </p:sp>
      <p:sp>
        <p:nvSpPr>
          <p:cNvPr id="6" name="Footer Placeholder 5">
            <a:extLst>
              <a:ext uri="{FF2B5EF4-FFF2-40B4-BE49-F238E27FC236}">
                <a16:creationId xmlns:a16="http://schemas.microsoft.com/office/drawing/2014/main" id="{780A9C24-77EC-87C5-1F88-D5034E32CBC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BFA0941-545A-C800-B856-4EE58380AB73}"/>
              </a:ext>
            </a:extLst>
          </p:cNvPr>
          <p:cNvSpPr>
            <a:spLocks noGrp="1"/>
          </p:cNvSpPr>
          <p:nvPr>
            <p:ph type="sldNum" sz="quarter" idx="12"/>
          </p:nvPr>
        </p:nvSpPr>
        <p:spPr/>
        <p:txBody>
          <a:bodyPr/>
          <a:lstStyle/>
          <a:p>
            <a:fld id="{257EE2E3-1715-488F-91A2-0E6A4C628193}" type="slidenum">
              <a:rPr lang="vi-VN" smtClean="0"/>
              <a:t>‹#›</a:t>
            </a:fld>
            <a:endParaRPr lang="vi-VN"/>
          </a:p>
        </p:txBody>
      </p:sp>
    </p:spTree>
    <p:extLst>
      <p:ext uri="{BB962C8B-B14F-4D97-AF65-F5344CB8AC3E}">
        <p14:creationId xmlns:p14="http://schemas.microsoft.com/office/powerpoint/2010/main" val="1904162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2701-CDE6-28C9-7FE7-7459ED934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0AF1D69-5882-991C-F23B-39948D648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8D9823A-C02E-C41D-EE8D-BD1FD7B45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527A98-A793-3002-ADDA-156D90586191}"/>
              </a:ext>
            </a:extLst>
          </p:cNvPr>
          <p:cNvSpPr>
            <a:spLocks noGrp="1"/>
          </p:cNvSpPr>
          <p:nvPr>
            <p:ph type="dt" sz="half" idx="10"/>
          </p:nvPr>
        </p:nvSpPr>
        <p:spPr/>
        <p:txBody>
          <a:bodyPr/>
          <a:lstStyle/>
          <a:p>
            <a:fld id="{C81E233F-F52B-44F1-933D-303C5A8E5C6F}" type="datetimeFigureOut">
              <a:rPr lang="vi-VN" smtClean="0"/>
              <a:t>11/12/2024</a:t>
            </a:fld>
            <a:endParaRPr lang="vi-VN"/>
          </a:p>
        </p:txBody>
      </p:sp>
      <p:sp>
        <p:nvSpPr>
          <p:cNvPr id="6" name="Footer Placeholder 5">
            <a:extLst>
              <a:ext uri="{FF2B5EF4-FFF2-40B4-BE49-F238E27FC236}">
                <a16:creationId xmlns:a16="http://schemas.microsoft.com/office/drawing/2014/main" id="{65B854CC-3799-F54F-337B-2153387E55E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E198F03-098C-E64D-E7DF-0B7D601B5C3F}"/>
              </a:ext>
            </a:extLst>
          </p:cNvPr>
          <p:cNvSpPr>
            <a:spLocks noGrp="1"/>
          </p:cNvSpPr>
          <p:nvPr>
            <p:ph type="sldNum" sz="quarter" idx="12"/>
          </p:nvPr>
        </p:nvSpPr>
        <p:spPr/>
        <p:txBody>
          <a:bodyPr/>
          <a:lstStyle/>
          <a:p>
            <a:fld id="{257EE2E3-1715-488F-91A2-0E6A4C628193}" type="slidenum">
              <a:rPr lang="vi-VN" smtClean="0"/>
              <a:t>‹#›</a:t>
            </a:fld>
            <a:endParaRPr lang="vi-VN"/>
          </a:p>
        </p:txBody>
      </p:sp>
    </p:spTree>
    <p:extLst>
      <p:ext uri="{BB962C8B-B14F-4D97-AF65-F5344CB8AC3E}">
        <p14:creationId xmlns:p14="http://schemas.microsoft.com/office/powerpoint/2010/main" val="1275457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8A5298-BE09-9698-AB9B-77CF695CAC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F7CFAB6-D7FF-EBCF-3E94-9CE89794D9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00EE5F-9A17-18D2-70A6-A950E43924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E233F-F52B-44F1-933D-303C5A8E5C6F}" type="datetimeFigureOut">
              <a:rPr lang="vi-VN" smtClean="0"/>
              <a:t>11/12/2024</a:t>
            </a:fld>
            <a:endParaRPr lang="vi-VN"/>
          </a:p>
        </p:txBody>
      </p:sp>
      <p:sp>
        <p:nvSpPr>
          <p:cNvPr id="5" name="Footer Placeholder 4">
            <a:extLst>
              <a:ext uri="{FF2B5EF4-FFF2-40B4-BE49-F238E27FC236}">
                <a16:creationId xmlns:a16="http://schemas.microsoft.com/office/drawing/2014/main" id="{7D11D4FC-1C53-B64D-8350-942BD2B802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4B9AA0BC-931C-5DAB-9454-CEB60FBB91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7EE2E3-1715-488F-91A2-0E6A4C628193}" type="slidenum">
              <a:rPr lang="vi-VN" smtClean="0"/>
              <a:t>‹#›</a:t>
            </a:fld>
            <a:endParaRPr lang="vi-VN"/>
          </a:p>
        </p:txBody>
      </p:sp>
    </p:spTree>
    <p:extLst>
      <p:ext uri="{BB962C8B-B14F-4D97-AF65-F5344CB8AC3E}">
        <p14:creationId xmlns:p14="http://schemas.microsoft.com/office/powerpoint/2010/main" val="1990258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7.jpg"/><Relationship Id="rId9" Type="http://schemas.openxmlformats.org/officeDocument/2006/relationships/hyperlink" Target="https://www.facebook.com/groups/514479210372531/?ref=share_group_link"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396609" y="-517793"/>
            <a:ext cx="11795392" cy="8056092"/>
            <a:chOff x="1463454" y="743467"/>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4" y="743467"/>
              <a:ext cx="6375995" cy="6096012"/>
            </a:xfrm>
            <a:prstGeom prst="rect">
              <a:avLst/>
            </a:prstGeom>
          </p:spPr>
        </p:pic>
      </p:grpSp>
      <p:pic>
        <p:nvPicPr>
          <p:cNvPr id="2" name="Picture 1">
            <a:extLst>
              <a:ext uri="{FF2B5EF4-FFF2-40B4-BE49-F238E27FC236}">
                <a16:creationId xmlns:a16="http://schemas.microsoft.com/office/drawing/2014/main" id="{CCC54541-C515-A211-0DF7-44043E0F7419}"/>
              </a:ext>
            </a:extLst>
          </p:cNvPr>
          <p:cNvPicPr>
            <a:picLocks noChangeAspect="1"/>
          </p:cNvPicPr>
          <p:nvPr/>
        </p:nvPicPr>
        <p:blipFill>
          <a:blip r:embed="rId3"/>
          <a:stretch>
            <a:fillRect/>
          </a:stretch>
        </p:blipFill>
        <p:spPr>
          <a:xfrm>
            <a:off x="2422610" y="1224630"/>
            <a:ext cx="7541406" cy="2121592"/>
          </a:xfrm>
          <a:prstGeom prst="rect">
            <a:avLst/>
          </a:prstGeom>
        </p:spPr>
      </p:pic>
      <p:sp>
        <p:nvSpPr>
          <p:cNvPr id="4" name="Title 1">
            <a:extLst>
              <a:ext uri="{FF2B5EF4-FFF2-40B4-BE49-F238E27FC236}">
                <a16:creationId xmlns:a16="http://schemas.microsoft.com/office/drawing/2014/main" id="{1CEDEE44-3DDA-31CF-58B6-B69111FAE52F}"/>
              </a:ext>
            </a:extLst>
          </p:cNvPr>
          <p:cNvSpPr>
            <a:spLocks noGrp="1"/>
          </p:cNvSpPr>
          <p:nvPr>
            <p:ph type="title"/>
          </p:nvPr>
        </p:nvSpPr>
        <p:spPr>
          <a:xfrm>
            <a:off x="1334405" y="3429000"/>
            <a:ext cx="10309698" cy="1325563"/>
          </a:xfrm>
        </p:spPr>
        <p:txBody>
          <a:bodyPr>
            <a:normAutofit/>
          </a:bodyPr>
          <a:lstStyle/>
          <a:p>
            <a:pPr algn="ctr"/>
            <a:r>
              <a:rPr lang="vi-VN" sz="3600" b="1">
                <a:solidFill>
                  <a:srgbClr val="FF0000"/>
                </a:solidFill>
              </a:rPr>
              <a:t>Em hãy kể tên các danh lam thắng cảnh, </a:t>
            </a:r>
            <a:br>
              <a:rPr lang="vi-VN" sz="3600" b="1">
                <a:solidFill>
                  <a:srgbClr val="FF0000"/>
                </a:solidFill>
              </a:rPr>
            </a:br>
            <a:r>
              <a:rPr lang="vi-VN" sz="3600" b="1">
                <a:solidFill>
                  <a:srgbClr val="FF0000"/>
                </a:solidFill>
              </a:rPr>
              <a:t>di tích lịch sử ở Hà Nội.</a:t>
            </a:r>
            <a:endParaRPr lang="en-US" sz="3600" b="1">
              <a:solidFill>
                <a:srgbClr val="FF0000"/>
              </a:solidFill>
            </a:endParaRPr>
          </a:p>
        </p:txBody>
      </p:sp>
    </p:spTree>
    <p:extLst>
      <p:ext uri="{BB962C8B-B14F-4D97-AF65-F5344CB8AC3E}">
        <p14:creationId xmlns:p14="http://schemas.microsoft.com/office/powerpoint/2010/main" val="99109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0" y="0"/>
            <a:ext cx="12192000" cy="68580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Content Placeholder 2"/>
          <p:cNvSpPr>
            <a:spLocks noGrp="1"/>
          </p:cNvSpPr>
          <p:nvPr>
            <p:ph idx="1"/>
          </p:nvPr>
        </p:nvSpPr>
        <p:spPr>
          <a:xfrm>
            <a:off x="2081447" y="312366"/>
            <a:ext cx="9562562" cy="4505426"/>
          </a:xfrm>
          <a:solidFill>
            <a:schemeClr val="accent4">
              <a:lumMod val="40000"/>
              <a:lumOff val="60000"/>
            </a:schemeClr>
          </a:solidFill>
        </p:spPr>
        <p:txBody>
          <a:bodyPr>
            <a:normAutofit lnSpcReduction="10000"/>
          </a:bodyPr>
          <a:lstStyle/>
          <a:p>
            <a:pPr marL="0" indent="0">
              <a:lnSpc>
                <a:spcPct val="150000"/>
              </a:lnSpc>
              <a:buNone/>
            </a:pPr>
            <a:r>
              <a:rPr lang="vi-VN" sz="3200" b="1" i="1"/>
              <a:t>Lần 1:         </a:t>
            </a:r>
            <a:r>
              <a:rPr lang="vi-VN" sz="3200" b="1"/>
              <a:t>NHÓM CHUYÊN GIA – Thời gian: 5’</a:t>
            </a:r>
            <a:endParaRPr lang="en-US" sz="3200"/>
          </a:p>
          <a:p>
            <a:pPr>
              <a:lnSpc>
                <a:spcPct val="150000"/>
              </a:lnSpc>
            </a:pPr>
            <a:r>
              <a:rPr lang="vi-VN"/>
              <a:t>Nhóm 1+2+3:  Tìm hiểu khu di tích lịch sử Văn Miếu </a:t>
            </a:r>
          </a:p>
          <a:p>
            <a:pPr>
              <a:lnSpc>
                <a:spcPct val="150000"/>
              </a:lnSpc>
            </a:pPr>
            <a:r>
              <a:rPr lang="vi-VN"/>
              <a:t>Nhóm 4+5:       Tìm hiểu Khuê Văn Các</a:t>
            </a:r>
            <a:endParaRPr lang="en-US"/>
          </a:p>
          <a:p>
            <a:pPr>
              <a:lnSpc>
                <a:spcPct val="150000"/>
              </a:lnSpc>
            </a:pPr>
            <a:r>
              <a:rPr lang="vi-VN"/>
              <a:t>Nhóm 6+7:       Tìm hiểu Nhà bia Tiến sĩ</a:t>
            </a:r>
            <a:endParaRPr lang="en-US"/>
          </a:p>
          <a:p>
            <a:pPr>
              <a:lnSpc>
                <a:spcPct val="150000"/>
              </a:lnSpc>
            </a:pPr>
            <a:r>
              <a:rPr lang="vi-VN"/>
              <a:t>Nhóm 8+9+10: Tìm hiểu khu di tích lịch sử Quốc Tử Giám</a:t>
            </a:r>
            <a:endParaRPr lang="en-US"/>
          </a:p>
          <a:p>
            <a:pPr>
              <a:lnSpc>
                <a:spcPct val="150000"/>
              </a:lnSpc>
            </a:pPr>
            <a:r>
              <a:rPr lang="vi-VN" sz="3200" b="1" i="1"/>
              <a:t>Lần 2:         </a:t>
            </a:r>
            <a:r>
              <a:rPr lang="vi-VN" sz="3200" b="1"/>
              <a:t>NHÓM MẢNH GHÉP – Thời gian: 3’</a:t>
            </a:r>
            <a:endParaRPr lang="en-US" sz="3200"/>
          </a:p>
          <a:p>
            <a:pPr>
              <a:lnSpc>
                <a:spcPct val="150000"/>
              </a:lnSpc>
            </a:pPr>
            <a:endParaRPr lang="en-US" sz="3200"/>
          </a:p>
          <a:p>
            <a:endParaRPr lang="en-US"/>
          </a:p>
        </p:txBody>
      </p:sp>
      <p:grpSp>
        <p:nvGrpSpPr>
          <p:cNvPr id="5" name="Group 4">
            <a:extLst>
              <a:ext uri="{FF2B5EF4-FFF2-40B4-BE49-F238E27FC236}">
                <a16:creationId xmlns:a16="http://schemas.microsoft.com/office/drawing/2014/main" id="{0F1CB06E-11E3-44F1-FDE6-8B9467B3E1B9}"/>
              </a:ext>
            </a:extLst>
          </p:cNvPr>
          <p:cNvGrpSpPr/>
          <p:nvPr/>
        </p:nvGrpSpPr>
        <p:grpSpPr>
          <a:xfrm>
            <a:off x="-82078" y="4785403"/>
            <a:ext cx="7835022" cy="2061801"/>
            <a:chOff x="3270841" y="2451682"/>
            <a:chExt cx="12797499" cy="3194744"/>
          </a:xfrm>
        </p:grpSpPr>
        <p:pic>
          <p:nvPicPr>
            <p:cNvPr id="6" name="Picture 5" descr="A picture containing toy, doll&#10;&#10;Description automatically generated">
              <a:extLst>
                <a:ext uri="{FF2B5EF4-FFF2-40B4-BE49-F238E27FC236}">
                  <a16:creationId xmlns:a16="http://schemas.microsoft.com/office/drawing/2014/main" id="{8428A67E-41F9-DA6E-0018-A4563C782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841" y="2451682"/>
              <a:ext cx="6298949" cy="3194744"/>
            </a:xfrm>
            <a:prstGeom prst="rect">
              <a:avLst/>
            </a:prstGeom>
          </p:spPr>
        </p:pic>
        <p:sp>
          <p:nvSpPr>
            <p:cNvPr id="8" name="Rectangle: Rounded Corners 7">
              <a:extLst>
                <a:ext uri="{FF2B5EF4-FFF2-40B4-BE49-F238E27FC236}">
                  <a16:creationId xmlns:a16="http://schemas.microsoft.com/office/drawing/2014/main" id="{0970FA9A-A656-C7FF-484C-B97DBBD44F43}"/>
                </a:ext>
              </a:extLst>
            </p:cNvPr>
            <p:cNvSpPr/>
            <p:nvPr/>
          </p:nvSpPr>
          <p:spPr>
            <a:xfrm>
              <a:off x="9904997" y="4261371"/>
              <a:ext cx="6163343" cy="12494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46259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3" y="0"/>
          <a:ext cx="12192002" cy="7493540"/>
        </p:xfrm>
        <a:graphic>
          <a:graphicData uri="http://schemas.openxmlformats.org/drawingml/2006/table">
            <a:tbl>
              <a:tblPr firstRow="1" firstCol="1" bandRow="1">
                <a:tableStyleId>{5C22544A-7EE6-4342-B048-85BDC9FD1C3A}</a:tableStyleId>
              </a:tblPr>
              <a:tblGrid>
                <a:gridCol w="6096001">
                  <a:extLst>
                    <a:ext uri="{9D8B030D-6E8A-4147-A177-3AD203B41FA5}">
                      <a16:colId xmlns:a16="http://schemas.microsoft.com/office/drawing/2014/main" val="20000"/>
                    </a:ext>
                  </a:extLst>
                </a:gridCol>
                <a:gridCol w="6096001">
                  <a:extLst>
                    <a:ext uri="{9D8B030D-6E8A-4147-A177-3AD203B41FA5}">
                      <a16:colId xmlns:a16="http://schemas.microsoft.com/office/drawing/2014/main" val="20001"/>
                    </a:ext>
                  </a:extLst>
                </a:gridCol>
              </a:tblGrid>
              <a:tr h="2159540">
                <a:tc>
                  <a:txBody>
                    <a:bodyPr/>
                    <a:lstStyle/>
                    <a:p>
                      <a:pPr algn="ctr">
                        <a:spcAft>
                          <a:spcPts val="0"/>
                        </a:spcAft>
                      </a:pPr>
                      <a:r>
                        <a:rPr lang="vi-VN" sz="4400">
                          <a:effectLst/>
                          <a:latin typeface="+mj-lt"/>
                        </a:rPr>
                        <a:t>Chức năng </a:t>
                      </a:r>
                    </a:p>
                    <a:p>
                      <a:pPr algn="ctr">
                        <a:spcAft>
                          <a:spcPts val="0"/>
                        </a:spcAft>
                      </a:pPr>
                      <a:r>
                        <a:rPr lang="vi-VN" sz="4400">
                          <a:effectLst/>
                          <a:latin typeface="+mj-lt"/>
                        </a:rPr>
                        <a:t>của Quốc Tử Giám</a:t>
                      </a:r>
                      <a:endParaRPr lang="en-US" sz="44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vi-VN" sz="4400">
                          <a:effectLst/>
                          <a:latin typeface="+mj-lt"/>
                        </a:rPr>
                        <a:t>Chức năng </a:t>
                      </a:r>
                    </a:p>
                    <a:p>
                      <a:pPr algn="ctr">
                        <a:spcAft>
                          <a:spcPts val="0"/>
                        </a:spcAft>
                      </a:pPr>
                      <a:r>
                        <a:rPr lang="vi-VN" sz="4400">
                          <a:effectLst/>
                          <a:latin typeface="+mj-lt"/>
                        </a:rPr>
                        <a:t>của Văn Miếu</a:t>
                      </a:r>
                      <a:endParaRPr lang="en-US" sz="440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5334000">
                <a:tc>
                  <a:txBody>
                    <a:bodyPr/>
                    <a:lstStyle/>
                    <a:p>
                      <a:pPr algn="just">
                        <a:spcAft>
                          <a:spcPts val="0"/>
                        </a:spcAft>
                      </a:pPr>
                      <a:r>
                        <a:rPr lang="vi-VN" sz="4400">
                          <a:effectLst/>
                          <a:latin typeface="+mj-lt"/>
                        </a:rPr>
                        <a:t>- Làm nơi học tập của các hoàng tử và con các quan. Về sau, có thêm con nhà dân thường học giỏi.</a:t>
                      </a:r>
                      <a:endParaRPr lang="en-US" sz="44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4400" b="1">
                          <a:solidFill>
                            <a:srgbClr val="C00000"/>
                          </a:solidFill>
                          <a:effectLst/>
                          <a:latin typeface="+mj-lt"/>
                        </a:rPr>
                        <a:t>- Thờ đức Khổng Tử và các nhà nho có công trong việc phát triển nho giáo.</a:t>
                      </a:r>
                      <a:endParaRPr lang="en-US" sz="4400" b="1">
                        <a:solidFill>
                          <a:srgbClr val="C00000"/>
                        </a:solidFill>
                        <a:effectLst/>
                        <a:latin typeface="+mj-lt"/>
                      </a:endParaRPr>
                    </a:p>
                    <a:p>
                      <a:pPr algn="just">
                        <a:spcAft>
                          <a:spcPts val="0"/>
                        </a:spcAft>
                      </a:pPr>
                      <a:r>
                        <a:rPr lang="vi-VN" sz="4400" b="1">
                          <a:solidFill>
                            <a:srgbClr val="C00000"/>
                          </a:solidFill>
                          <a:effectLst/>
                          <a:latin typeface="+mj-lt"/>
                        </a:rPr>
                        <a:t>- </a:t>
                      </a:r>
                      <a:r>
                        <a:rPr lang="nl-NL" sz="4400" b="1">
                          <a:solidFill>
                            <a:srgbClr val="C00000"/>
                          </a:solidFill>
                          <a:effectLst/>
                          <a:latin typeface="Times New Roman" panose="02020603050405020304" pitchFamily="18" charset="0"/>
                          <a:cs typeface="Times New Roman" panose="02020603050405020304" pitchFamily="18" charset="0"/>
                        </a:rPr>
                        <a:t>Tôn</a:t>
                      </a:r>
                      <a:r>
                        <a:rPr lang="vi-VN" sz="4400" b="1">
                          <a:solidFill>
                            <a:srgbClr val="C00000"/>
                          </a:solidFill>
                          <a:effectLst/>
                          <a:latin typeface="+mj-lt"/>
                        </a:rPr>
                        <a:t> vinh người hiền tài.</a:t>
                      </a:r>
                      <a:endParaRPr lang="en-US" sz="4400" b="1">
                        <a:solidFill>
                          <a:srgbClr val="C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96186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1156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577485" cy="62533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a:ea typeface="+mn-ea"/>
              <a:cs typeface="+mn-cs"/>
            </a:endParaRPr>
          </a:p>
        </p:txBody>
      </p:sp>
      <p:pic>
        <p:nvPicPr>
          <p:cNvPr id="19" name="Picture 18">
            <a:extLst>
              <a:ext uri="{FF2B5EF4-FFF2-40B4-BE49-F238E27FC236}">
                <a16:creationId xmlns:a16="http://schemas.microsoft.com/office/drawing/2014/main" id="{1EA948C7-E563-461E-9ADC-7B8A9439A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089" y="3429000"/>
            <a:ext cx="5382794" cy="3514337"/>
          </a:xfrm>
          <a:prstGeom prst="rect">
            <a:avLst/>
          </a:prstGeom>
        </p:spPr>
      </p:pic>
      <p:sp>
        <p:nvSpPr>
          <p:cNvPr id="7" name="Title 2">
            <a:extLst>
              <a:ext uri="{FF2B5EF4-FFF2-40B4-BE49-F238E27FC236}">
                <a16:creationId xmlns:a16="http://schemas.microsoft.com/office/drawing/2014/main" id="{9AEE9F86-B023-4838-863C-7018347353D8}"/>
              </a:ext>
            </a:extLst>
          </p:cNvPr>
          <p:cNvSpPr txBox="1">
            <a:spLocks/>
          </p:cNvSpPr>
          <p:nvPr/>
        </p:nvSpPr>
        <p:spPr>
          <a:xfrm>
            <a:off x="1584665" y="1037491"/>
            <a:ext cx="7955869" cy="1804000"/>
          </a:xfrm>
          <a:prstGeom prst="rect">
            <a:avLst/>
          </a:prstGeom>
        </p:spPr>
        <p:txBody>
          <a:bodyPr/>
          <a:lst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GAME LẬT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MẢNH GHÉP</a:t>
            </a:r>
            <a:endParaRPr kumimoji="0" lang="en-US" sz="6600" b="0" i="0" u="none" strike="noStrike" kern="1200" cap="none" spc="0" normalizeH="0" baseline="0" noProof="0" dirty="0">
              <a:ln>
                <a:noFill/>
              </a:ln>
              <a:solidFill>
                <a:srgbClr val="FF0000"/>
              </a:solidFill>
              <a:effectLst/>
              <a:uLnTx/>
              <a:uFillTx/>
              <a:latin typeface="Times New Roman"/>
              <a:ea typeface="+mj-ea"/>
              <a:cs typeface="+mj-cs"/>
            </a:endParaRPr>
          </a:p>
        </p:txBody>
      </p:sp>
      <p:sp>
        <p:nvSpPr>
          <p:cNvPr id="2" name="TextBox 1">
            <a:extLst>
              <a:ext uri="{FF2B5EF4-FFF2-40B4-BE49-F238E27FC236}">
                <a16:creationId xmlns:a16="http://schemas.microsoft.com/office/drawing/2014/main" id="{D1C92AAF-1AD0-44AE-B4D1-4BDB3F11747B}"/>
              </a:ext>
            </a:extLst>
          </p:cNvPr>
          <p:cNvSpPr txBox="1"/>
          <p:nvPr/>
        </p:nvSpPr>
        <p:spPr>
          <a:xfrm>
            <a:off x="685800" y="3479622"/>
            <a:ext cx="7724775"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Luật</a:t>
            </a:r>
            <a:r>
              <a:rPr kumimoji="0" lang="en-US" sz="3200" b="1"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chơi</a:t>
            </a:r>
            <a:r>
              <a:rPr kumimoji="0" lang="en-US" sz="3200" b="1"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Ẩn</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sau</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các</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mảnh</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ghép</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là</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công</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trình</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kiến</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trúc</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ở Văn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Miếu-Quốc</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Tử</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Giám</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các</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em</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hãy</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cùng</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cô</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lật</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mở</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từng</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mảnh</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ghép</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nhỏ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để</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dự</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đoán</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xem</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là</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công</a:t>
            </a:r>
            <a:r>
              <a:rPr kumimoji="0" lang="en-US" sz="3200" b="0" i="0" u="none" strike="noStrike" kern="1200" cap="none" spc="0" normalizeH="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trình</a:t>
            </a:r>
            <a:r>
              <a:rPr kumimoji="0" lang="en-US" sz="3200" b="0" i="0" u="none" strike="noStrike" kern="1200" cap="none" spc="0" normalizeH="0" noProof="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nào</a:t>
            </a:r>
            <a:r>
              <a:rPr kumimoji="0" lang="vi-VN" sz="3200" b="0" i="0" u="none" strike="noStrike" kern="1200" cap="none" spc="0" normalizeH="0" noProof="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a:ln>
                  <a:noFill/>
                </a:ln>
                <a:solidFill>
                  <a:srgbClr val="1D5253">
                    <a:lumMod val="50000"/>
                  </a:srgbClr>
                </a:solidFill>
                <a:effectLst/>
                <a:uLnTx/>
                <a:uFillTx/>
                <a:latin typeface="Calibri" panose="020F0502020204030204" pitchFamily="34" charset="0"/>
                <a:ea typeface="+mn-ea"/>
                <a:cs typeface="Calibri" panose="020F0502020204030204" pitchFamily="34" charset="0"/>
              </a:rPr>
              <a:t>nhé</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Đội</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nào</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đoán</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nhanh</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nhất</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sẽ</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là</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đội</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chiến</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1D5253">
                    <a:lumMod val="50000"/>
                  </a:srgbClr>
                </a:solidFill>
                <a:effectLst/>
                <a:uLnTx/>
                <a:uFillTx/>
                <a:latin typeface="Calibri" panose="020F0502020204030204" pitchFamily="34" charset="0"/>
                <a:ea typeface="+mn-ea"/>
                <a:cs typeface="Calibri" panose="020F0502020204030204" pitchFamily="34" charset="0"/>
              </a:rPr>
              <a:t>thắng</a:t>
            </a:r>
            <a:r>
              <a:rPr kumimoji="0" lang="en-US" sz="3200" b="0" i="0" u="none" strike="noStrike" kern="1200" cap="none" spc="0" normalizeH="0" baseline="0" noProof="0" dirty="0">
                <a:ln>
                  <a:noFill/>
                </a:ln>
                <a:solidFill>
                  <a:srgbClr val="1D5253">
                    <a:lumMod val="50000"/>
                  </a:srgbClr>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6762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1"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a:extLst>
              <a:ext uri="{FF2B5EF4-FFF2-40B4-BE49-F238E27FC236}">
                <a16:creationId xmlns:a16="http://schemas.microsoft.com/office/drawing/2014/main" id="{2C4A166A-09E4-47FD-9889-D7E3E1F93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771776" y="1314450"/>
            <a:ext cx="6543674" cy="472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65825"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x-none"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 name="圆角矩形 5">
            <a:extLst>
              <a:ext uri="{FF2B5EF4-FFF2-40B4-BE49-F238E27FC236}">
                <a16:creationId xmlns:a16="http://schemas.microsoft.com/office/drawing/2014/main" id="{48F1A8BA-583D-A64E-B590-64D9F150E611}"/>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Nhà</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bia</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tiến</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sĩ</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156634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1000"/>
                                        <p:tgtEl>
                                          <p:spTgt spid="2"/>
                                        </p:tgtEl>
                                      </p:cBhvr>
                                    </p:animEffect>
                                    <p:anim calcmode="lin" valueType="num">
                                      <p:cBhvr>
                                        <p:cTn id="104" dur="1000" fill="hold"/>
                                        <p:tgtEl>
                                          <p:spTgt spid="2"/>
                                        </p:tgtEl>
                                        <p:attrNameLst>
                                          <p:attrName>ppt_x</p:attrName>
                                        </p:attrNameLst>
                                      </p:cBhvr>
                                      <p:tavLst>
                                        <p:tav tm="0">
                                          <p:val>
                                            <p:strVal val="#ppt_x"/>
                                          </p:val>
                                        </p:tav>
                                        <p:tav tm="100000">
                                          <p:val>
                                            <p:strVal val="#ppt_x"/>
                                          </p:val>
                                        </p:tav>
                                      </p:tavLst>
                                    </p:anim>
                                    <p:anim calcmode="lin" valueType="num">
                                      <p:cBhvr>
                                        <p:cTn id="10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07CD9C1F-6178-4FDA-A195-76EF14252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727397" y="1038225"/>
            <a:ext cx="6616700" cy="48958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2568300" y="1507715"/>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65825" y="361951"/>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x-none"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 name="圆角矩形 5">
            <a:extLst>
              <a:ext uri="{FF2B5EF4-FFF2-40B4-BE49-F238E27FC236}">
                <a16:creationId xmlns:a16="http://schemas.microsoft.com/office/drawing/2014/main" id="{1530677C-88E6-FB2B-C2DF-B5E65D03B8BF}"/>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Khu</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Thái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Học</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365745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1000"/>
                                        <p:tgtEl>
                                          <p:spTgt spid="2"/>
                                        </p:tgtEl>
                                      </p:cBhvr>
                                    </p:animEffect>
                                    <p:anim calcmode="lin" valueType="num">
                                      <p:cBhvr>
                                        <p:cTn id="104" dur="1000" fill="hold"/>
                                        <p:tgtEl>
                                          <p:spTgt spid="2"/>
                                        </p:tgtEl>
                                        <p:attrNameLst>
                                          <p:attrName>ppt_x</p:attrName>
                                        </p:attrNameLst>
                                      </p:cBhvr>
                                      <p:tavLst>
                                        <p:tav tm="0">
                                          <p:val>
                                            <p:strVal val="#ppt_x"/>
                                          </p:val>
                                        </p:tav>
                                        <p:tav tm="100000">
                                          <p:val>
                                            <p:strVal val="#ppt_x"/>
                                          </p:val>
                                        </p:tav>
                                      </p:tavLst>
                                    </p:anim>
                                    <p:anim calcmode="lin" valueType="num">
                                      <p:cBhvr>
                                        <p:cTn id="10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4044FC7-B076-43F8-870D-3ADDAB062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774564" y="881728"/>
            <a:ext cx="6513326" cy="51952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2577825" y="1526765"/>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259440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x-none"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 name="圆角矩形 5">
            <a:extLst>
              <a:ext uri="{FF2B5EF4-FFF2-40B4-BE49-F238E27FC236}">
                <a16:creationId xmlns:a16="http://schemas.microsoft.com/office/drawing/2014/main" id="{F7EA21D1-32DC-9AD1-5584-12F93B20073C}"/>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Cổng</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Văn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Miếu</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171827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1000"/>
                                        <p:tgtEl>
                                          <p:spTgt spid="2"/>
                                        </p:tgtEl>
                                      </p:cBhvr>
                                    </p:animEffect>
                                    <p:anim calcmode="lin" valueType="num">
                                      <p:cBhvr>
                                        <p:cTn id="104" dur="1000" fill="hold"/>
                                        <p:tgtEl>
                                          <p:spTgt spid="2"/>
                                        </p:tgtEl>
                                        <p:attrNameLst>
                                          <p:attrName>ppt_x</p:attrName>
                                        </p:attrNameLst>
                                      </p:cBhvr>
                                      <p:tavLst>
                                        <p:tav tm="0">
                                          <p:val>
                                            <p:strVal val="#ppt_x"/>
                                          </p:val>
                                        </p:tav>
                                        <p:tav tm="100000">
                                          <p:val>
                                            <p:strVal val="#ppt_x"/>
                                          </p:val>
                                        </p:tav>
                                      </p:tavLst>
                                    </p:anim>
                                    <p:anim calcmode="lin" valueType="num">
                                      <p:cBhvr>
                                        <p:cTn id="10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2">
            <a:extLst>
              <a:ext uri="{FF2B5EF4-FFF2-40B4-BE49-F238E27FC236}">
                <a16:creationId xmlns:a16="http://schemas.microsoft.com/office/drawing/2014/main" id="{C08A362D-CF87-470A-BFDB-B24DE93EF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724150" y="876301"/>
            <a:ext cx="6591300" cy="51530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2556300" y="381001"/>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5">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2539725" y="4563059"/>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5">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x-none"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 name="圆角矩形 5">
            <a:extLst>
              <a:ext uri="{FF2B5EF4-FFF2-40B4-BE49-F238E27FC236}">
                <a16:creationId xmlns:a16="http://schemas.microsoft.com/office/drawing/2014/main" id="{1311374C-2793-5468-1163-38D192A59490}"/>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Khuê</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Văn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20" name="Rectangle 19"/>
          <p:cNvSpPr/>
          <p:nvPr/>
        </p:nvSpPr>
        <p:spPr>
          <a:xfrm>
            <a:off x="-112662" y="-918490"/>
            <a:ext cx="8570949" cy="646331"/>
          </a:xfrm>
          <a:prstGeom prst="rect">
            <a:avLst/>
          </a:prstGeom>
        </p:spPr>
        <p:txBody>
          <a:bodyPr wrap="square">
            <a:spAutoFit/>
          </a:bodyPr>
          <a:lstStyle/>
          <a:p>
            <a:pPr lvl="0" algn="ctr" defTabSz="835526">
              <a:defRPr/>
            </a:pPr>
            <a:r>
              <a:rPr lang="vi-VN" b="1" kern="0" dirty="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b="1" kern="0" dirty="0">
                <a:solidFill>
                  <a:srgbClr val="00B0F0"/>
                </a:solidFill>
                <a:latin typeface="Times New Roman"/>
                <a:cs typeface="Times New Roman" panose="02020603050405020304" pitchFamily="18" charset="0"/>
                <a:hlinkClick r:id="rId9"/>
              </a:rPr>
              <a:t>https://www.facebook.com/groups/514479210372531/?ref=share_group_link</a:t>
            </a:r>
            <a:endParaRPr lang="vi-VN" b="1" kern="0" dirty="0">
              <a:solidFill>
                <a:srgbClr val="00B0F0"/>
              </a:solidFill>
              <a:latin typeface="Times New Roman"/>
              <a:cs typeface="Times New Roman" panose="02020603050405020304" pitchFamily="18" charset="0"/>
            </a:endParaRPr>
          </a:p>
        </p:txBody>
      </p:sp>
    </p:spTree>
    <p:extLst>
      <p:ext uri="{BB962C8B-B14F-4D97-AF65-F5344CB8AC3E}">
        <p14:creationId xmlns:p14="http://schemas.microsoft.com/office/powerpoint/2010/main" val="304546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1000"/>
                                        <p:tgtEl>
                                          <p:spTgt spid="2"/>
                                        </p:tgtEl>
                                      </p:cBhvr>
                                    </p:animEffect>
                                    <p:anim calcmode="lin" valueType="num">
                                      <p:cBhvr>
                                        <p:cTn id="104" dur="1000" fill="hold"/>
                                        <p:tgtEl>
                                          <p:spTgt spid="2"/>
                                        </p:tgtEl>
                                        <p:attrNameLst>
                                          <p:attrName>ppt_x</p:attrName>
                                        </p:attrNameLst>
                                      </p:cBhvr>
                                      <p:tavLst>
                                        <p:tav tm="0">
                                          <p:val>
                                            <p:strVal val="#ppt_x"/>
                                          </p:val>
                                        </p:tav>
                                        <p:tav tm="100000">
                                          <p:val>
                                            <p:strVal val="#ppt_x"/>
                                          </p:val>
                                        </p:tav>
                                      </p:tavLst>
                                    </p:anim>
                                    <p:anim calcmode="lin" valueType="num">
                                      <p:cBhvr>
                                        <p:cTn id="10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ăn Miếu Quốc Tử Giám  Flycam _720p">
            <a:hlinkClick r:id="" action="ppaction://media"/>
            <a:extLst>
              <a:ext uri="{FF2B5EF4-FFF2-40B4-BE49-F238E27FC236}">
                <a16:creationId xmlns:a16="http://schemas.microsoft.com/office/drawing/2014/main" id="{1B86B69F-7D76-8D3D-EC7C-EF848E27CB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1185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26" name="Picture 2" descr="Khuê Văn Các - biểu tượng của Hà Nội">
            <a:extLst>
              <a:ext uri="{FF2B5EF4-FFF2-40B4-BE49-F238E27FC236}">
                <a16:creationId xmlns:a16="http://schemas.microsoft.com/office/drawing/2014/main" id="{ABD1C3C7-44B3-2031-99DB-57374C647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500063"/>
            <a:ext cx="8863012" cy="5557708"/>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5">
            <a:extLst>
              <a:ext uri="{FF2B5EF4-FFF2-40B4-BE49-F238E27FC236}">
                <a16:creationId xmlns:a16="http://schemas.microsoft.com/office/drawing/2014/main" id="{97A1EA3D-8779-050A-AD4A-5E06BEA8F4A6}"/>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Khuê Văn Các</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75794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person holding a flower&#10;&#10;Description automatically generated">
            <a:extLst>
              <a:ext uri="{FF2B5EF4-FFF2-40B4-BE49-F238E27FC236}">
                <a16:creationId xmlns:a16="http://schemas.microsoft.com/office/drawing/2014/main" id="{AA64FB68-A354-4AFF-C7BE-B92E477062FD}"/>
              </a:ext>
            </a:extLst>
          </p:cNvPr>
          <p:cNvPicPr>
            <a:picLocks noChangeAspect="1"/>
          </p:cNvPicPr>
          <p:nvPr/>
        </p:nvPicPr>
        <p:blipFill rotWithShape="1">
          <a:blip r:embed="rId3">
            <a:extLst>
              <a:ext uri="{28A0092B-C50C-407E-A947-70E740481C1C}">
                <a14:useLocalDpi xmlns:a14="http://schemas.microsoft.com/office/drawing/2010/main" val="0"/>
              </a:ext>
            </a:extLst>
          </a:blip>
          <a:srcRect t="8529" b="35232"/>
          <a:stretch/>
        </p:blipFill>
        <p:spPr>
          <a:xfrm>
            <a:off x="20" y="1282"/>
            <a:ext cx="12191980" cy="6856718"/>
          </a:xfrm>
          <a:prstGeom prst="rect">
            <a:avLst/>
          </a:prstGeom>
        </p:spPr>
      </p:pic>
      <p:sp>
        <p:nvSpPr>
          <p:cNvPr id="6" name="矩形: 圆角 6">
            <a:extLst>
              <a:ext uri="{FF2B5EF4-FFF2-40B4-BE49-F238E27FC236}">
                <a16:creationId xmlns:a16="http://schemas.microsoft.com/office/drawing/2014/main" id="{080A56F4-AD3D-19CF-5384-22B8FE4DD2C8}"/>
              </a:ext>
            </a:extLst>
          </p:cNvPr>
          <p:cNvSpPr/>
          <p:nvPr/>
        </p:nvSpPr>
        <p:spPr>
          <a:xfrm>
            <a:off x="5429250" y="390525"/>
            <a:ext cx="6254371" cy="4686300"/>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9" name="Picture 8">
            <a:extLst>
              <a:ext uri="{FF2B5EF4-FFF2-40B4-BE49-F238E27FC236}">
                <a16:creationId xmlns:a16="http://schemas.microsoft.com/office/drawing/2014/main" id="{1ECB0FE1-7907-D9C1-6F18-2B41BDE0FF3D}"/>
              </a:ext>
            </a:extLst>
          </p:cNvPr>
          <p:cNvPicPr>
            <a:picLocks noChangeAspect="1"/>
          </p:cNvPicPr>
          <p:nvPr/>
        </p:nvPicPr>
        <p:blipFill>
          <a:blip r:embed="rId4"/>
          <a:stretch>
            <a:fillRect/>
          </a:stretch>
        </p:blipFill>
        <p:spPr>
          <a:xfrm>
            <a:off x="5419828" y="576390"/>
            <a:ext cx="6419644" cy="1457070"/>
          </a:xfrm>
          <a:prstGeom prst="rect">
            <a:avLst/>
          </a:prstGeom>
        </p:spPr>
      </p:pic>
      <p:pic>
        <p:nvPicPr>
          <p:cNvPr id="4" name="Picture 3">
            <a:extLst>
              <a:ext uri="{FF2B5EF4-FFF2-40B4-BE49-F238E27FC236}">
                <a16:creationId xmlns:a16="http://schemas.microsoft.com/office/drawing/2014/main" id="{892941FF-89CA-A309-899C-37E9ECE3AA7C}"/>
              </a:ext>
            </a:extLst>
          </p:cNvPr>
          <p:cNvPicPr>
            <a:picLocks noChangeAspect="1"/>
          </p:cNvPicPr>
          <p:nvPr/>
        </p:nvPicPr>
        <p:blipFill>
          <a:blip r:embed="rId5"/>
          <a:stretch>
            <a:fillRect/>
          </a:stretch>
        </p:blipFill>
        <p:spPr>
          <a:xfrm>
            <a:off x="5516992" y="1964325"/>
            <a:ext cx="6206266" cy="2548349"/>
          </a:xfrm>
          <a:prstGeom prst="rect">
            <a:avLst/>
          </a:prstGeom>
        </p:spPr>
      </p:pic>
    </p:spTree>
    <p:extLst>
      <p:ext uri="{BB962C8B-B14F-4D97-AF65-F5344CB8AC3E}">
        <p14:creationId xmlns:p14="http://schemas.microsoft.com/office/powerpoint/2010/main" val="423687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descr="Bia tiến sĩ ở Văn Miếu Quốc Tử Giám | Viet Fun Travel">
            <a:extLst>
              <a:ext uri="{FF2B5EF4-FFF2-40B4-BE49-F238E27FC236}">
                <a16:creationId xmlns:a16="http://schemas.microsoft.com/office/drawing/2014/main" id="{FF230286-126F-2E9B-4A49-4122209C3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75" y="242888"/>
            <a:ext cx="8458200" cy="6101987"/>
          </a:xfrm>
          <a:prstGeom prst="rect">
            <a:avLst/>
          </a:prstGeom>
          <a:noFill/>
          <a:extLst>
            <a:ext uri="{909E8E84-426E-40DD-AFC4-6F175D3DCCD1}">
              <a14:hiddenFill xmlns:a14="http://schemas.microsoft.com/office/drawing/2010/main">
                <a:solidFill>
                  <a:srgbClr val="FFFFFF"/>
                </a:solidFill>
              </a14:hiddenFill>
            </a:ext>
          </a:extLst>
        </p:spPr>
      </p:pic>
      <p:sp>
        <p:nvSpPr>
          <p:cNvPr id="2" name="圆角矩形 5">
            <a:extLst>
              <a:ext uri="{FF2B5EF4-FFF2-40B4-BE49-F238E27FC236}">
                <a16:creationId xmlns:a16="http://schemas.microsoft.com/office/drawing/2014/main" id="{7C4DA073-9200-AE05-1C16-DB56FA1DB657}"/>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Nhà</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bia</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tiến</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sĩ</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120776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4" name="Picture 2" descr="Ghé thăm Di tích văn hóa lịch sử Văn Miếu - Quốc Tử Giám - CafeLand.Vn">
            <a:extLst>
              <a:ext uri="{FF2B5EF4-FFF2-40B4-BE49-F238E27FC236}">
                <a16:creationId xmlns:a16="http://schemas.microsoft.com/office/drawing/2014/main" id="{A1EE06EE-7093-EFED-9334-2732C7589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576263"/>
            <a:ext cx="8658225" cy="5776659"/>
          </a:xfrm>
          <a:prstGeom prst="rect">
            <a:avLst/>
          </a:prstGeom>
          <a:noFill/>
          <a:extLst>
            <a:ext uri="{909E8E84-426E-40DD-AFC4-6F175D3DCCD1}">
              <a14:hiddenFill xmlns:a14="http://schemas.microsoft.com/office/drawing/2010/main">
                <a:solidFill>
                  <a:srgbClr val="FFFFFF"/>
                </a:solidFill>
              </a14:hiddenFill>
            </a:ext>
          </a:extLst>
        </p:spPr>
      </p:pic>
      <p:sp>
        <p:nvSpPr>
          <p:cNvPr id="3" name="圆角矩形 5">
            <a:extLst>
              <a:ext uri="{FF2B5EF4-FFF2-40B4-BE49-F238E27FC236}">
                <a16:creationId xmlns:a16="http://schemas.microsoft.com/office/drawing/2014/main" id="{A3FE0D86-1B69-F1CC-831A-A4921F925E1E}"/>
              </a:ext>
            </a:extLst>
          </p:cNvPr>
          <p:cNvSpPr/>
          <p:nvPr/>
        </p:nvSpPr>
        <p:spPr>
          <a:xfrm>
            <a:off x="4352925" y="5762625"/>
            <a:ext cx="288607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2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Cổng</a:t>
            </a:r>
            <a:r>
              <a:rPr lang="en-US"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 Văn </a:t>
            </a:r>
            <a:r>
              <a:rPr lang="en-US" altLang="zh-CN" sz="3200" b="1" dirty="0" err="1">
                <a:solidFill>
                  <a:srgbClr val="002060"/>
                </a:solidFill>
                <a:latin typeface="Calibri" panose="020F0502020204030204" pitchFamily="34" charset="0"/>
                <a:ea typeface="Cambria" panose="02040503050406030204" pitchFamily="18" charset="0"/>
                <a:cs typeface="Calibri" panose="020F0502020204030204" pitchFamily="34" charset="0"/>
              </a:rPr>
              <a:t>Miếu</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424325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100" name="Picture 4" descr="Văn Miếu Quốc Tử Giám - Điểm đến không thể bỏ lỡ khi về thăm Hà Nội">
            <a:extLst>
              <a:ext uri="{FF2B5EF4-FFF2-40B4-BE49-F238E27FC236}">
                <a16:creationId xmlns:a16="http://schemas.microsoft.com/office/drawing/2014/main" id="{7D271985-17CE-472C-C24A-3B7DC39F7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699" y="323850"/>
            <a:ext cx="8943975" cy="596265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5">
            <a:extLst>
              <a:ext uri="{FF2B5EF4-FFF2-40B4-BE49-F238E27FC236}">
                <a16:creationId xmlns:a16="http://schemas.microsoft.com/office/drawing/2014/main" id="{6DBD37AD-60D1-49AB-BF05-019947F2D89E}"/>
              </a:ext>
            </a:extLst>
          </p:cNvPr>
          <p:cNvSpPr/>
          <p:nvPr/>
        </p:nvSpPr>
        <p:spPr>
          <a:xfrm>
            <a:off x="4352925" y="5762625"/>
            <a:ext cx="324802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Cổng</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Đại</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Thành</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361640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122" name="Picture 2" descr="Văn Miếu Quốc Tử Giám, điểm đến không thể bỏ qua giữa lòng Hà Nội">
            <a:extLst>
              <a:ext uri="{FF2B5EF4-FFF2-40B4-BE49-F238E27FC236}">
                <a16:creationId xmlns:a16="http://schemas.microsoft.com/office/drawing/2014/main" id="{D68DE76C-34FA-2B6E-7D63-59E875F3B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49" y="395288"/>
            <a:ext cx="7934325" cy="5950744"/>
          </a:xfrm>
          <a:prstGeom prst="rect">
            <a:avLst/>
          </a:prstGeom>
          <a:noFill/>
          <a:extLst>
            <a:ext uri="{909E8E84-426E-40DD-AFC4-6F175D3DCCD1}">
              <a14:hiddenFill xmlns:a14="http://schemas.microsoft.com/office/drawing/2010/main">
                <a:solidFill>
                  <a:srgbClr val="FFFFFF"/>
                </a:solidFill>
              </a14:hiddenFill>
            </a:ext>
          </a:extLst>
        </p:spPr>
      </p:pic>
      <p:sp>
        <p:nvSpPr>
          <p:cNvPr id="3" name="圆角矩形 5">
            <a:extLst>
              <a:ext uri="{FF2B5EF4-FFF2-40B4-BE49-F238E27FC236}">
                <a16:creationId xmlns:a16="http://schemas.microsoft.com/office/drawing/2014/main" id="{1EAAF124-4392-AD66-FFD0-5B34E0B379B0}"/>
              </a:ext>
            </a:extLst>
          </p:cNvPr>
          <p:cNvSpPr/>
          <p:nvPr/>
        </p:nvSpPr>
        <p:spPr>
          <a:xfrm>
            <a:off x="4352925" y="5762625"/>
            <a:ext cx="324802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Khu</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Đại</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Thành</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259356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098" name="Picture 2" descr="Văn Miếu Quốc Tử Giám – Hành trình khám phá tại Thủ đô">
            <a:extLst>
              <a:ext uri="{FF2B5EF4-FFF2-40B4-BE49-F238E27FC236}">
                <a16:creationId xmlns:a16="http://schemas.microsoft.com/office/drawing/2014/main" id="{F1553994-235D-D397-E4FE-83441B2A2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292100"/>
            <a:ext cx="9277350" cy="6184900"/>
          </a:xfrm>
          <a:prstGeom prst="rect">
            <a:avLst/>
          </a:prstGeom>
          <a:noFill/>
          <a:extLst>
            <a:ext uri="{909E8E84-426E-40DD-AFC4-6F175D3DCCD1}">
              <a14:hiddenFill xmlns:a14="http://schemas.microsoft.com/office/drawing/2010/main">
                <a:solidFill>
                  <a:srgbClr val="FFFFFF"/>
                </a:solidFill>
              </a14:hiddenFill>
            </a:ext>
          </a:extLst>
        </p:spPr>
      </p:pic>
      <p:sp>
        <p:nvSpPr>
          <p:cNvPr id="2" name="圆角矩形 5">
            <a:extLst>
              <a:ext uri="{FF2B5EF4-FFF2-40B4-BE49-F238E27FC236}">
                <a16:creationId xmlns:a16="http://schemas.microsoft.com/office/drawing/2014/main" id="{3C0190EB-5BAC-7A2C-7A65-E40E34D56085}"/>
              </a:ext>
            </a:extLst>
          </p:cNvPr>
          <p:cNvSpPr/>
          <p:nvPr/>
        </p:nvSpPr>
        <p:spPr>
          <a:xfrm>
            <a:off x="4352925" y="5762625"/>
            <a:ext cx="324802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Cổng</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Đại</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Trung</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162434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圆角矩形 5">
            <a:extLst>
              <a:ext uri="{FF2B5EF4-FFF2-40B4-BE49-F238E27FC236}">
                <a16:creationId xmlns:a16="http://schemas.microsoft.com/office/drawing/2014/main" id="{3C0190EB-5BAC-7A2C-7A65-E40E34D56085}"/>
              </a:ext>
            </a:extLst>
          </p:cNvPr>
          <p:cNvSpPr/>
          <p:nvPr/>
        </p:nvSpPr>
        <p:spPr>
          <a:xfrm>
            <a:off x="4352925" y="5762625"/>
            <a:ext cx="324802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Cổng</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Thái</a:t>
            </a:r>
            <a:r>
              <a:rPr kumimoji="0" lang="en-US" altLang="zh-CN" sz="3200" b="1" i="0" u="none" strike="noStrike" kern="1200" cap="none" spc="0" normalizeH="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3200" b="1" i="0" u="none" strike="noStrike" kern="1200" cap="none" spc="0" normalizeH="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Học</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8194" name="Picture 2" descr="Di tích">
            <a:extLst>
              <a:ext uri="{FF2B5EF4-FFF2-40B4-BE49-F238E27FC236}">
                <a16:creationId xmlns:a16="http://schemas.microsoft.com/office/drawing/2014/main" id="{EEAD81F2-A1D3-5E3E-AE76-CF6EBDD79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560" y="933552"/>
            <a:ext cx="6462712" cy="430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30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A47574F-62B0-7378-CE85-9A4866FB054B}"/>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圆角矩形 5">
            <a:extLst>
              <a:ext uri="{FF2B5EF4-FFF2-40B4-BE49-F238E27FC236}">
                <a16:creationId xmlns:a16="http://schemas.microsoft.com/office/drawing/2014/main" id="{3C0190EB-5BAC-7A2C-7A65-E40E34D56085}"/>
              </a:ext>
            </a:extLst>
          </p:cNvPr>
          <p:cNvSpPr/>
          <p:nvPr/>
        </p:nvSpPr>
        <p:spPr>
          <a:xfrm>
            <a:off x="4352925" y="5762625"/>
            <a:ext cx="3248025" cy="74295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Khu</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Thái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Học</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9218" name="Picture 2" descr="Văn Miếu Quốc Tử Giám - trường Đại học đầu tiên của Việt Nam">
            <a:extLst>
              <a:ext uri="{FF2B5EF4-FFF2-40B4-BE49-F238E27FC236}">
                <a16:creationId xmlns:a16="http://schemas.microsoft.com/office/drawing/2014/main" id="{1615758C-E894-B783-D978-2DD2EDDB1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355710"/>
            <a:ext cx="7285038" cy="516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0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圆角矩形 5">
            <a:extLst>
              <a:ext uri="{FF2B5EF4-FFF2-40B4-BE49-F238E27FC236}">
                <a16:creationId xmlns:a16="http://schemas.microsoft.com/office/drawing/2014/main" id="{937A24BD-5EBF-2465-CC92-0BC3EDAE3B09}"/>
              </a:ext>
            </a:extLst>
          </p:cNvPr>
          <p:cNvSpPr/>
          <p:nvPr/>
        </p:nvSpPr>
        <p:spPr>
          <a:xfrm>
            <a:off x="5381625" y="695326"/>
            <a:ext cx="6158865" cy="5915024"/>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Khuê Văn Các </a:t>
            </a: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được xây dựng năm 1805, có kiến trúc độc đáo và thanh thoát, xung quanh trang trí phù điêu rồng với hoa lá. Tầng trên có kiến trúc mái gỗ, lợp ngói ống; lan can bằng gỗ. Cửa sổ tròn với các thanh gỗ toả ra bốn phía, tượng trưng cho sao Khuê. Bốn mặt của Khuê Văn Các có câu đối ca ngợi nền văn hoá dân tộc.</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10242" name="Picture 2" descr="Khuê Văn Các Hà Nội: Kinh nghiệm tham quan A-Z 2023">
            <a:extLst>
              <a:ext uri="{FF2B5EF4-FFF2-40B4-BE49-F238E27FC236}">
                <a16:creationId xmlns:a16="http://schemas.microsoft.com/office/drawing/2014/main" id="{603B9185-E649-664F-7E24-55FA0A8876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95759">
            <a:off x="951855" y="678247"/>
            <a:ext cx="3518817" cy="281453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Khuê Văn Các - Biểu tượng tiêu biểu của Thủ đô Hà Nội">
            <a:extLst>
              <a:ext uri="{FF2B5EF4-FFF2-40B4-BE49-F238E27FC236}">
                <a16:creationId xmlns:a16="http://schemas.microsoft.com/office/drawing/2014/main" id="{C2B12FE9-9535-761F-A795-3F00E30FE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4685">
            <a:off x="1085849" y="4181883"/>
            <a:ext cx="3857625" cy="217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par>
                                <p:cTn id="11" presetID="22" presetClass="entr" presetSubtype="4"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wipe(down)">
                                      <p:cBhvr>
                                        <p:cTn id="13"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圆角矩形 5">
            <a:extLst>
              <a:ext uri="{FF2B5EF4-FFF2-40B4-BE49-F238E27FC236}">
                <a16:creationId xmlns:a16="http://schemas.microsoft.com/office/drawing/2014/main" id="{937A24BD-5EBF-2465-CC92-0BC3EDAE3B09}"/>
              </a:ext>
            </a:extLst>
          </p:cNvPr>
          <p:cNvSpPr/>
          <p:nvPr/>
        </p:nvSpPr>
        <p:spPr>
          <a:xfrm>
            <a:off x="5238750" y="971551"/>
            <a:ext cx="6391275" cy="54863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Văn Miếu có 82 tấm </a:t>
            </a:r>
            <a:r>
              <a:rPr lang="vi-VN" altLang="zh-C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bia tiến sĩ </a:t>
            </a:r>
            <a:r>
              <a:rPr lang="vi-VN" altLang="zh-C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(tương ứng với 82 khoa thi) được dựng từ năm 1484 đến năm 1780. Nội dung các tấm bia ghi tên, quê quán, khoa thi của 1 304 tiến sĩ. Các nhà bia có khung làm bằng gỗ, mái lợp ngói mũi hài, nền lát gạch.</a:t>
            </a:r>
          </a:p>
          <a:p>
            <a:pPr lvl="0" algn="just">
              <a:defRPr/>
            </a:pPr>
            <a:r>
              <a:rPr lang="vi-VN" altLang="zh-CN" sz="3000" b="1" i="1" dirty="0">
                <a:solidFill>
                  <a:srgbClr val="002060"/>
                </a:solidFill>
                <a:latin typeface="Calibri" panose="020F0502020204030204" pitchFamily="34" charset="0"/>
                <a:ea typeface="Cambria" panose="02040503050406030204" pitchFamily="18" charset="0"/>
                <a:cs typeface="Calibri" panose="020F0502020204030204" pitchFamily="34" charset="0"/>
              </a:rPr>
              <a:t>Việc lập bia Tiến sĩ thể hiện sự tôn vinh người hiền tài và truyền thống hiếu học của dân tộc Việt Nam.</a:t>
            </a:r>
          </a:p>
        </p:txBody>
      </p:sp>
      <p:pic>
        <p:nvPicPr>
          <p:cNvPr id="11266" name="Picture 2" descr="82 BIA TIẾN SĨ – NGUỒN SỬ LIỆU QUÍ GIÁ VỀ LỊCH SỬ GIÁO DỤC VIỆT NAM THỜI  QUÂN CHỦ | Văn Miếu Quốc Tử Giám">
            <a:extLst>
              <a:ext uri="{FF2B5EF4-FFF2-40B4-BE49-F238E27FC236}">
                <a16:creationId xmlns:a16="http://schemas.microsoft.com/office/drawing/2014/main" id="{E7E908D0-2FDD-A49E-7937-3DA06D16DC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77026">
            <a:off x="1085850" y="3785101"/>
            <a:ext cx="3921124" cy="26156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3FB2C40-8673-E046-6D36-8E9EF643396A}"/>
              </a:ext>
            </a:extLst>
          </p:cNvPr>
          <p:cNvPicPr>
            <a:picLocks noChangeAspect="1"/>
          </p:cNvPicPr>
          <p:nvPr/>
        </p:nvPicPr>
        <p:blipFill>
          <a:blip r:embed="rId3"/>
          <a:stretch>
            <a:fillRect/>
          </a:stretch>
        </p:blipFill>
        <p:spPr>
          <a:xfrm>
            <a:off x="1200149" y="628650"/>
            <a:ext cx="3297115" cy="2857500"/>
          </a:xfrm>
          <a:prstGeom prst="rect">
            <a:avLst/>
          </a:prstGeom>
        </p:spPr>
      </p:pic>
    </p:spTree>
    <p:extLst>
      <p:ext uri="{BB962C8B-B14F-4D97-AF65-F5344CB8AC3E}">
        <p14:creationId xmlns:p14="http://schemas.microsoft.com/office/powerpoint/2010/main" val="180958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1000"/>
                                        <p:tgtEl>
                                          <p:spTgt spid="11266"/>
                                        </p:tgtEl>
                                      </p:cBhvr>
                                    </p:animEffect>
                                    <p:anim calcmode="lin" valueType="num">
                                      <p:cBhvr>
                                        <p:cTn id="18" dur="1000" fill="hold"/>
                                        <p:tgtEl>
                                          <p:spTgt spid="11266"/>
                                        </p:tgtEl>
                                        <p:attrNameLst>
                                          <p:attrName>ppt_x</p:attrName>
                                        </p:attrNameLst>
                                      </p:cBhvr>
                                      <p:tavLst>
                                        <p:tav tm="0">
                                          <p:val>
                                            <p:strVal val="#ppt_x"/>
                                          </p:val>
                                        </p:tav>
                                        <p:tav tm="100000">
                                          <p:val>
                                            <p:strVal val="#ppt_x"/>
                                          </p:val>
                                        </p:tav>
                                      </p:tavLst>
                                    </p:anim>
                                    <p:anim calcmode="lin" valueType="num">
                                      <p:cBhvr>
                                        <p:cTn id="1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F5DA6BB0-44DF-43D9-0E3F-2D514D3AF31E}"/>
              </a:ext>
            </a:extLst>
          </p:cNvPr>
          <p:cNvPicPr>
            <a:picLocks noChangeAspect="1"/>
          </p:cNvPicPr>
          <p:nvPr/>
        </p:nvPicPr>
        <p:blipFill>
          <a:blip r:embed="rId2"/>
          <a:stretch>
            <a:fillRect/>
          </a:stretch>
        </p:blipFill>
        <p:spPr>
          <a:xfrm>
            <a:off x="795337" y="404812"/>
            <a:ext cx="6124575" cy="5991225"/>
          </a:xfrm>
          <a:prstGeom prst="rect">
            <a:avLst/>
          </a:prstGeom>
        </p:spPr>
      </p:pic>
      <p:pic>
        <p:nvPicPr>
          <p:cNvPr id="12290" name="Picture 2" descr="Bia Tiến sĩ Văn Miếu nhận bằng Di sản tư liệu thế giới">
            <a:extLst>
              <a:ext uri="{FF2B5EF4-FFF2-40B4-BE49-F238E27FC236}">
                <a16:creationId xmlns:a16="http://schemas.microsoft.com/office/drawing/2014/main" id="{71DB31C4-EBD8-FBA5-F6B6-96DB7F654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475" y="2005013"/>
            <a:ext cx="4286250"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37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id="{6597DF5B-A7FE-40F8-8115-D17B286851A5}"/>
              </a:ext>
            </a:extLst>
          </p:cNvPr>
          <p:cNvGrpSpPr/>
          <p:nvPr/>
        </p:nvGrpSpPr>
        <p:grpSpPr>
          <a:xfrm>
            <a:off x="762000" y="1438275"/>
            <a:ext cx="10615448" cy="5314949"/>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 name="TextBox 10">
            <a:extLst>
              <a:ext uri="{FF2B5EF4-FFF2-40B4-BE49-F238E27FC236}">
                <a16:creationId xmlns:a16="http://schemas.microsoft.com/office/drawing/2014/main" id="{835B6D17-E9D7-442A-8C65-F378617D1C71}"/>
              </a:ext>
            </a:extLst>
          </p:cNvPr>
          <p:cNvSpPr txBox="1"/>
          <p:nvPr/>
        </p:nvSpPr>
        <p:spPr>
          <a:xfrm>
            <a:off x="1390447" y="2079812"/>
            <a:ext cx="9553575" cy="4031873"/>
          </a:xfrm>
          <a:prstGeom prst="rect">
            <a:avLst/>
          </a:prstGeom>
          <a:noFill/>
        </p:spPr>
        <p:txBody>
          <a:bodyPr wrap="square" rtlCol="0">
            <a:spAutoFit/>
          </a:bodyPr>
          <a:lstStyle/>
          <a:p>
            <a:pPr marL="342900" lvl="0" indent="-342900" algn="just" defTabSz="457200">
              <a:buFont typeface="Wingdings" panose="05000000000000000000" pitchFamily="2" charset="2"/>
              <a:buChar char="q"/>
            </a:pPr>
            <a:r>
              <a:rPr lang="vi-VN" sz="3200" b="1" dirty="0">
                <a:solidFill>
                  <a:prstClr val="black"/>
                </a:solidFill>
                <a:latin typeface="Calibri" panose="020F0502020204030204"/>
              </a:rPr>
              <a:t>Xác định được một số công trình tiêu biểu: Khuê Văn Các, Nhà bia Tiến sĩ, Văn Miếu, Quốc Tử Giám trên sơ đồ khu di tích Văn Miếu – Quốc Tử Giám.</a:t>
            </a:r>
          </a:p>
          <a:p>
            <a:pPr marL="342900" lvl="0" indent="-342900" algn="just" defTabSz="457200">
              <a:buFont typeface="Wingdings" panose="05000000000000000000" pitchFamily="2" charset="2"/>
              <a:buChar char="q"/>
            </a:pPr>
            <a:r>
              <a:rPr lang="vi-VN" sz="3200" b="1" dirty="0">
                <a:solidFill>
                  <a:prstClr val="black"/>
                </a:solidFill>
                <a:latin typeface="Calibri" panose="020F0502020204030204"/>
              </a:rPr>
              <a:t>Đọc tư liệu lịch sử, mô tả được kiến trúc và chức năng của một trong các công trình: Văn Miếu, Quốc Tử Giám, Nhà bia Tiến sĩ.</a:t>
            </a:r>
          </a:p>
          <a:p>
            <a:pPr marL="342900" lvl="0" indent="-342900" algn="just" defTabSz="457200">
              <a:buFont typeface="Wingdings" panose="05000000000000000000" pitchFamily="2" charset="2"/>
              <a:buChar char="q"/>
            </a:pPr>
            <a:r>
              <a:rPr lang="vi-VN" sz="3200" b="1">
                <a:solidFill>
                  <a:prstClr val="black"/>
                </a:solidFill>
                <a:latin typeface="Calibri" panose="020F0502020204030204"/>
              </a:rPr>
              <a:t>Bày </a:t>
            </a:r>
            <a:r>
              <a:rPr lang="vi-VN" sz="3200" b="1" dirty="0">
                <a:solidFill>
                  <a:prstClr val="black"/>
                </a:solidFill>
                <a:latin typeface="Calibri" panose="020F0502020204030204"/>
              </a:rPr>
              <a:t>tỏ được cảm nghĩ về truyền thống hiếu học của dân tộc </a:t>
            </a:r>
            <a:r>
              <a:rPr lang="vi-VN" sz="3200" b="1">
                <a:solidFill>
                  <a:prstClr val="black"/>
                </a:solidFill>
                <a:latin typeface="Calibri" panose="020F0502020204030204"/>
              </a:rPr>
              <a:t>Việt Nam.</a:t>
            </a:r>
            <a:endParaRPr lang="vi-VN" sz="3200" b="1"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279A8438-019E-6095-C38B-C69FE35F758B}"/>
              </a:ext>
            </a:extLst>
          </p:cNvPr>
          <p:cNvPicPr>
            <a:picLocks noChangeAspect="1"/>
          </p:cNvPicPr>
          <p:nvPr/>
        </p:nvPicPr>
        <p:blipFill>
          <a:blip r:embed="rId2"/>
          <a:stretch>
            <a:fillRect/>
          </a:stretch>
        </p:blipFill>
        <p:spPr>
          <a:xfrm>
            <a:off x="2695264" y="212165"/>
            <a:ext cx="7163421" cy="1194920"/>
          </a:xfrm>
          <a:prstGeom prst="rect">
            <a:avLst/>
          </a:prstGeom>
        </p:spPr>
      </p:pic>
    </p:spTree>
    <p:extLst>
      <p:ext uri="{BB962C8B-B14F-4D97-AF65-F5344CB8AC3E}">
        <p14:creationId xmlns:p14="http://schemas.microsoft.com/office/powerpoint/2010/main" val="373474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圆角矩形 5">
            <a:extLst>
              <a:ext uri="{FF2B5EF4-FFF2-40B4-BE49-F238E27FC236}">
                <a16:creationId xmlns:a16="http://schemas.microsoft.com/office/drawing/2014/main" id="{937A24BD-5EBF-2465-CC92-0BC3EDAE3B09}"/>
              </a:ext>
            </a:extLst>
          </p:cNvPr>
          <p:cNvSpPr/>
          <p:nvPr/>
        </p:nvSpPr>
        <p:spPr>
          <a:xfrm>
            <a:off x="5238751" y="809624"/>
            <a:ext cx="6410324" cy="5495925"/>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Năm 1076, vua Lý Nhân Tông cho xây dựng </a:t>
            </a:r>
            <a:r>
              <a:rPr lang="vi-VN" altLang="zh-C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Quốc Tử Giám </a:t>
            </a: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phía sau Văn Miếu để làm nơi học tập của các hoàng tử và con của các quan đại thần. Đến thời Trần, Quốc Tử Giám còn nhận cả con nhà dân thường học giỏi vào học. Quốc Tử Giám có các công trình như: Cổng Thái Học, Khu Thái Học, Lầu Chuông, Lầu Trống.</a:t>
            </a:r>
          </a:p>
        </p:txBody>
      </p:sp>
      <p:pic>
        <p:nvPicPr>
          <p:cNvPr id="13314" name="Picture 2" descr="Văn Miếu Quốc Tử Giám – Hành trình khám phá tại Thủ đô">
            <a:extLst>
              <a:ext uri="{FF2B5EF4-FFF2-40B4-BE49-F238E27FC236}">
                <a16:creationId xmlns:a16="http://schemas.microsoft.com/office/drawing/2014/main" id="{A6F1D7BA-5C95-F8FB-511C-E665E85C86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59566">
            <a:off x="990600" y="698500"/>
            <a:ext cx="3752850" cy="25019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ăn Miếu Quốc Tử Giám - trường Đại học đầu tiên của Việt Nam">
            <a:extLst>
              <a:ext uri="{FF2B5EF4-FFF2-40B4-BE49-F238E27FC236}">
                <a16:creationId xmlns:a16="http://schemas.microsoft.com/office/drawing/2014/main" id="{FFADDD06-2FC3-EC63-60DB-161CB41E97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59220">
            <a:off x="1133476" y="3705226"/>
            <a:ext cx="3608090" cy="2557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8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wipe(down)">
                                      <p:cBhvr>
                                        <p:cTn id="13"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92F6A32D-454B-7190-1FBA-14E9A3F59CC6}"/>
              </a:ext>
            </a:extLst>
          </p:cNvPr>
          <p:cNvPicPr>
            <a:picLocks noChangeAspect="1"/>
          </p:cNvPicPr>
          <p:nvPr/>
        </p:nvPicPr>
        <p:blipFill>
          <a:blip r:embed="rId3"/>
          <a:stretch>
            <a:fillRect/>
          </a:stretch>
        </p:blipFill>
        <p:spPr>
          <a:xfrm>
            <a:off x="2372922" y="1958629"/>
            <a:ext cx="7541406" cy="2121592"/>
          </a:xfrm>
          <a:prstGeom prst="rect">
            <a:avLst/>
          </a:prstGeom>
        </p:spPr>
      </p:pic>
    </p:spTree>
    <p:extLst>
      <p:ext uri="{BB962C8B-B14F-4D97-AF65-F5344CB8AC3E}">
        <p14:creationId xmlns:p14="http://schemas.microsoft.com/office/powerpoint/2010/main" val="155865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965" y="107004"/>
            <a:ext cx="8784077" cy="5785916"/>
          </a:xfrm>
          <a:prstGeom prst="rect">
            <a:avLst/>
          </a:prstGeom>
        </p:spPr>
      </p:pic>
    </p:spTree>
    <p:extLst>
      <p:ext uri="{BB962C8B-B14F-4D97-AF65-F5344CB8AC3E}">
        <p14:creationId xmlns:p14="http://schemas.microsoft.com/office/powerpoint/2010/main" val="3932163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FA8C487B-8D8F-1045-CC4E-2C5112862D11}"/>
              </a:ext>
            </a:extLst>
          </p:cNvPr>
          <p:cNvPicPr>
            <a:picLocks noChangeAspect="1"/>
          </p:cNvPicPr>
          <p:nvPr/>
        </p:nvPicPr>
        <p:blipFill>
          <a:blip r:embed="rId3"/>
          <a:stretch>
            <a:fillRect/>
          </a:stretch>
        </p:blipFill>
        <p:spPr>
          <a:xfrm>
            <a:off x="1775475" y="955750"/>
            <a:ext cx="8431499" cy="4127350"/>
          </a:xfrm>
          <a:prstGeom prst="rect">
            <a:avLst/>
          </a:prstGeom>
        </p:spPr>
      </p:pic>
    </p:spTree>
    <p:extLst>
      <p:ext uri="{BB962C8B-B14F-4D97-AF65-F5344CB8AC3E}">
        <p14:creationId xmlns:p14="http://schemas.microsoft.com/office/powerpoint/2010/main" val="246864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E809F964-941B-EAA1-F9EF-B5151882A56B}"/>
              </a:ext>
            </a:extLst>
          </p:cNvPr>
          <p:cNvPicPr>
            <a:picLocks noChangeAspect="1"/>
          </p:cNvPicPr>
          <p:nvPr/>
        </p:nvPicPr>
        <p:blipFill>
          <a:blip r:embed="rId3"/>
          <a:stretch>
            <a:fillRect/>
          </a:stretch>
        </p:blipFill>
        <p:spPr>
          <a:xfrm>
            <a:off x="2715822" y="2187229"/>
            <a:ext cx="7541406" cy="2121592"/>
          </a:xfrm>
          <a:prstGeom prst="rect">
            <a:avLst/>
          </a:prstGeom>
        </p:spPr>
      </p:pic>
    </p:spTree>
    <p:extLst>
      <p:ext uri="{BB962C8B-B14F-4D97-AF65-F5344CB8AC3E}">
        <p14:creationId xmlns:p14="http://schemas.microsoft.com/office/powerpoint/2010/main" val="173002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A picture containing diagram&#10;&#10;Description automatically generated">
            <a:extLst>
              <a:ext uri="{FF2B5EF4-FFF2-40B4-BE49-F238E27FC236}">
                <a16:creationId xmlns:a16="http://schemas.microsoft.com/office/drawing/2014/main" id="{3428BB05-1AC4-342A-EBCE-0DF1BDC6F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748" y="252248"/>
            <a:ext cx="7347892" cy="6605752"/>
          </a:xfrm>
          <a:prstGeom prst="rect">
            <a:avLst/>
          </a:prstGeom>
        </p:spPr>
      </p:pic>
      <p:sp>
        <p:nvSpPr>
          <p:cNvPr id="10" name="Rectangle 9">
            <a:extLst>
              <a:ext uri="{FF2B5EF4-FFF2-40B4-BE49-F238E27FC236}">
                <a16:creationId xmlns:a16="http://schemas.microsoft.com/office/drawing/2014/main" id="{249206AD-D136-C781-6B77-BE81868158CB}"/>
              </a:ext>
            </a:extLst>
          </p:cNvPr>
          <p:cNvSpPr/>
          <p:nvPr/>
        </p:nvSpPr>
        <p:spPr>
          <a:xfrm>
            <a:off x="4503432" y="709197"/>
            <a:ext cx="6994523" cy="1754326"/>
          </a:xfrm>
          <a:prstGeom prst="rect">
            <a:avLst/>
          </a:prstGeom>
        </p:spPr>
        <p:txBody>
          <a:bodyPr wrap="square">
            <a:spAutoFit/>
          </a:bodyPr>
          <a:lstStyle/>
          <a:p>
            <a:pPr lvl="0" algn="ctr"/>
            <a:r>
              <a:rPr lang="vi-VN" sz="3600" b="1">
                <a:solidFill>
                  <a:srgbClr val="0070C0"/>
                </a:solidFill>
                <a:latin typeface="Calibri" panose="020F0502020204030204"/>
              </a:rPr>
              <a:t>Hoạt động 1: Xác định một số công trình tiêu biểu trên sơ đồ khu di tích Văn Miếu – Quốc Tử Giám</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2" name="Picture 11" descr="A red and grey structure with a green circle&#10;&#10;Description automatically generated">
            <a:extLst>
              <a:ext uri="{FF2B5EF4-FFF2-40B4-BE49-F238E27FC236}">
                <a16:creationId xmlns:a16="http://schemas.microsoft.com/office/drawing/2014/main" id="{CDC04C04-7566-66AC-AE8F-21BB16608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7" y="1068546"/>
            <a:ext cx="5248150" cy="5248150"/>
          </a:xfrm>
          <a:prstGeom prst="rect">
            <a:avLst/>
          </a:prstGeom>
        </p:spPr>
      </p:pic>
      <p:sp>
        <p:nvSpPr>
          <p:cNvPr id="6" name="Rectangle 5">
            <a:extLst>
              <a:ext uri="{FF2B5EF4-FFF2-40B4-BE49-F238E27FC236}">
                <a16:creationId xmlns:a16="http://schemas.microsoft.com/office/drawing/2014/main" id="{249206AD-D136-C781-6B77-BE81868158CB}"/>
              </a:ext>
            </a:extLst>
          </p:cNvPr>
          <p:cNvSpPr/>
          <p:nvPr/>
        </p:nvSpPr>
        <p:spPr>
          <a:xfrm>
            <a:off x="4503432" y="2463523"/>
            <a:ext cx="7101666" cy="2308324"/>
          </a:xfrm>
          <a:prstGeom prst="rect">
            <a:avLst/>
          </a:prstGeom>
        </p:spPr>
        <p:txBody>
          <a:bodyPr wrap="square">
            <a:spAutoFit/>
          </a:bodyPr>
          <a:lstStyle/>
          <a:p>
            <a:pPr lvl="0" algn="ctr"/>
            <a:r>
              <a:rPr lang="vi-VN" sz="3600" b="1" dirty="0">
                <a:solidFill>
                  <a:srgbClr val="FF0000"/>
                </a:solidFill>
                <a:latin typeface="Calibri" panose="020F0502020204030204"/>
              </a:rPr>
              <a:t>Hoạt động 2: Mô tả kiến trúc và chức năng của một trong số các công trình trong khu di tích  Văn Miếu</a:t>
            </a:r>
            <a:r>
              <a:rPr lang="en-US" sz="3600" b="1" dirty="0">
                <a:solidFill>
                  <a:srgbClr val="FF0000"/>
                </a:solidFill>
                <a:latin typeface="Calibri" panose="020F0502020204030204"/>
              </a:rPr>
              <a:t> </a:t>
            </a:r>
            <a:r>
              <a:rPr lang="vi-VN" sz="3600" b="1" dirty="0">
                <a:solidFill>
                  <a:srgbClr val="FF0000"/>
                </a:solidFill>
                <a:latin typeface="Calibri" panose="020F0502020204030204"/>
              </a:rPr>
              <a:t>- Quốc Tử Giám</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
        <p:nvSpPr>
          <p:cNvPr id="7" name="Rectangle 6">
            <a:extLst>
              <a:ext uri="{FF2B5EF4-FFF2-40B4-BE49-F238E27FC236}">
                <a16:creationId xmlns:a16="http://schemas.microsoft.com/office/drawing/2014/main" id="{249206AD-D136-C781-6B77-BE81868158CB}"/>
              </a:ext>
            </a:extLst>
          </p:cNvPr>
          <p:cNvSpPr/>
          <p:nvPr/>
        </p:nvSpPr>
        <p:spPr>
          <a:xfrm>
            <a:off x="4503432" y="4771847"/>
            <a:ext cx="7101666" cy="1200329"/>
          </a:xfrm>
          <a:prstGeom prst="rect">
            <a:avLst/>
          </a:prstGeom>
        </p:spPr>
        <p:txBody>
          <a:bodyPr wrap="square">
            <a:spAutoFit/>
          </a:bodyPr>
          <a:lstStyle/>
          <a:p>
            <a:pPr lvl="0" algn="ctr"/>
            <a:r>
              <a:rPr lang="vi-VN" sz="3600" b="1" dirty="0">
                <a:solidFill>
                  <a:srgbClr val="0070C0"/>
                </a:solidFill>
                <a:latin typeface="Calibri" panose="020F0502020204030204"/>
              </a:rPr>
              <a:t>Hoạt </a:t>
            </a:r>
            <a:r>
              <a:rPr lang="vi-VN" sz="3600" b="1">
                <a:solidFill>
                  <a:srgbClr val="0070C0"/>
                </a:solidFill>
                <a:latin typeface="Calibri" panose="020F0502020204030204"/>
              </a:rPr>
              <a:t>động </a:t>
            </a:r>
            <a:r>
              <a:rPr lang="en-US" sz="3600" b="1">
                <a:solidFill>
                  <a:srgbClr val="0070C0"/>
                </a:solidFill>
                <a:latin typeface="Calibri" panose="020F0502020204030204"/>
              </a:rPr>
              <a:t>3</a:t>
            </a:r>
            <a:r>
              <a:rPr lang="vi-VN" sz="3600" b="1">
                <a:solidFill>
                  <a:srgbClr val="0070C0"/>
                </a:solidFill>
                <a:latin typeface="Calibri" panose="020F0502020204030204"/>
              </a:rPr>
              <a:t>: Tham quan </a:t>
            </a:r>
            <a:r>
              <a:rPr lang="vi-VN" sz="3600" b="1" dirty="0">
                <a:solidFill>
                  <a:srgbClr val="0070C0"/>
                </a:solidFill>
                <a:latin typeface="Calibri" panose="020F0502020204030204"/>
              </a:rPr>
              <a:t>khu di tích  Văn Miếu</a:t>
            </a:r>
            <a:r>
              <a:rPr lang="en-US" sz="3600" b="1" dirty="0">
                <a:solidFill>
                  <a:srgbClr val="0070C0"/>
                </a:solidFill>
                <a:latin typeface="Calibri" panose="020F0502020204030204"/>
              </a:rPr>
              <a:t> </a:t>
            </a:r>
            <a:r>
              <a:rPr lang="vi-VN" sz="3600" b="1" dirty="0">
                <a:solidFill>
                  <a:srgbClr val="0070C0"/>
                </a:solidFill>
                <a:latin typeface="Calibri" panose="020F0502020204030204"/>
              </a:rPr>
              <a:t>- Quốc Tử Giám</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73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597DF5B-A7FE-40F8-8115-D17B286851A5}"/>
              </a:ext>
            </a:extLst>
          </p:cNvPr>
          <p:cNvGrpSpPr/>
          <p:nvPr/>
        </p:nvGrpSpPr>
        <p:grpSpPr>
          <a:xfrm>
            <a:off x="419100" y="333375"/>
            <a:ext cx="11449050" cy="6181725"/>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A3EC6CAD-4853-599A-7A60-58C2917A8FC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769005" y="1595422"/>
            <a:ext cx="1983720" cy="3743280"/>
          </a:xfrm>
          <a:prstGeom prst="rect">
            <a:avLst/>
          </a:prstGeom>
        </p:spPr>
      </p:pic>
      <p:pic>
        <p:nvPicPr>
          <p:cNvPr id="8" name="Picture 7">
            <a:extLst>
              <a:ext uri="{FF2B5EF4-FFF2-40B4-BE49-F238E27FC236}">
                <a16:creationId xmlns:a16="http://schemas.microsoft.com/office/drawing/2014/main" id="{05403BDC-4F56-4231-D9B9-667F4E70859B}"/>
              </a:ext>
            </a:extLst>
          </p:cNvPr>
          <p:cNvPicPr>
            <a:picLocks noChangeAspect="1"/>
          </p:cNvPicPr>
          <p:nvPr/>
        </p:nvPicPr>
        <p:blipFill>
          <a:blip r:embed="rId5"/>
          <a:stretch>
            <a:fillRect/>
          </a:stretch>
        </p:blipFill>
        <p:spPr>
          <a:xfrm>
            <a:off x="2861794" y="870405"/>
            <a:ext cx="4073052" cy="4730295"/>
          </a:xfrm>
          <a:prstGeom prst="rect">
            <a:avLst/>
          </a:prstGeom>
        </p:spPr>
      </p:pic>
      <p:pic>
        <p:nvPicPr>
          <p:cNvPr id="10" name="Picture 2" descr="Khuê Văn Các - biểu tượng của Hà Nội">
            <a:extLst>
              <a:ext uri="{FF2B5EF4-FFF2-40B4-BE49-F238E27FC236}">
                <a16:creationId xmlns:a16="http://schemas.microsoft.com/office/drawing/2014/main" id="{ABD1C3C7-44B3-2031-99DB-57374C6479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3915" y="1627812"/>
            <a:ext cx="4341444" cy="323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98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318923" y="224993"/>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Hồ </a:t>
            </a:r>
          </a:p>
        </p:txBody>
      </p:sp>
      <p:pic>
        <p:nvPicPr>
          <p:cNvPr id="2" name="Graphic 1">
            <a:extLst>
              <a:ext uri="{FF2B5EF4-FFF2-40B4-BE49-F238E27FC236}">
                <a16:creationId xmlns:a16="http://schemas.microsoft.com/office/drawing/2014/main" id="{8F0EA565-9A02-A7B0-74D9-72431B5F32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154" y="143220"/>
            <a:ext cx="11824133" cy="1018830"/>
          </a:xfrm>
          <a:prstGeom prst="rect">
            <a:avLst/>
          </a:prstGeom>
        </p:spPr>
      </p:pic>
      <p:sp>
        <p:nvSpPr>
          <p:cNvPr id="3" name="TextBox 2">
            <a:extLst>
              <a:ext uri="{FF2B5EF4-FFF2-40B4-BE49-F238E27FC236}">
                <a16:creationId xmlns:a16="http://schemas.microsoft.com/office/drawing/2014/main" id="{0E47CFC0-C466-5BB1-A0CB-B907D26D3EA4}"/>
              </a:ext>
            </a:extLst>
          </p:cNvPr>
          <p:cNvSpPr txBox="1"/>
          <p:nvPr/>
        </p:nvSpPr>
        <p:spPr>
          <a:xfrm>
            <a:off x="866775" y="85725"/>
            <a:ext cx="10782300" cy="1077218"/>
          </a:xfrm>
          <a:prstGeom prst="rect">
            <a:avLst/>
          </a:prstGeom>
          <a:noFill/>
        </p:spPr>
        <p:txBody>
          <a:bodyPr wrap="square" rtlCol="0">
            <a:spAutoFit/>
          </a:bodyPr>
          <a:lstStyle/>
          <a:p>
            <a:pPr lvl="0" algn="ctr"/>
            <a:r>
              <a:rPr lang="nl-NL" sz="3200" b="1" dirty="0">
                <a:solidFill>
                  <a:srgbClr val="002060"/>
                </a:solidFill>
                <a:ea typeface="Times New Roman" panose="02020603050405020304" pitchFamily="18" charset="0"/>
                <a:cs typeface="Times New Roman" panose="02020603050405020304" pitchFamily="18" charset="0"/>
              </a:rPr>
              <a:t>Đọc thông tin và quan sát hình 2, em hãy xác định một số công trình tiêu biểu của khu di tích Văn Miếu - Quốc Tử Giám.</a:t>
            </a:r>
            <a:endParaRPr kumimoji="0" lang="en-US" sz="32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318923" y="1162050"/>
            <a:ext cx="11568042" cy="5695950"/>
          </a:xfrm>
          <a:prstGeom prst="rect">
            <a:avLst/>
          </a:prstGeom>
        </p:spPr>
      </p:pic>
    </p:spTree>
    <p:extLst>
      <p:ext uri="{BB962C8B-B14F-4D97-AF65-F5344CB8AC3E}">
        <p14:creationId xmlns:p14="http://schemas.microsoft.com/office/powerpoint/2010/main" val="322453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1"/>
            <a:ext cx="12175339" cy="6858001"/>
          </a:xfrm>
          <a:prstGeom prst="rect">
            <a:avLst/>
          </a:prstGeom>
        </p:spPr>
      </p:pic>
    </p:spTree>
    <p:extLst>
      <p:ext uri="{BB962C8B-B14F-4D97-AF65-F5344CB8AC3E}">
        <p14:creationId xmlns:p14="http://schemas.microsoft.com/office/powerpoint/2010/main" val="1911167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A picture containing diagram&#10;&#10;Description automatically generated">
            <a:extLst>
              <a:ext uri="{FF2B5EF4-FFF2-40B4-BE49-F238E27FC236}">
                <a16:creationId xmlns:a16="http://schemas.microsoft.com/office/drawing/2014/main" id="{3428BB05-1AC4-342A-EBCE-0DF1BDC6F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600075"/>
            <a:ext cx="7347892" cy="5429250"/>
          </a:xfrm>
          <a:prstGeom prst="rect">
            <a:avLst/>
          </a:prstGeom>
        </p:spPr>
      </p:pic>
      <p:sp>
        <p:nvSpPr>
          <p:cNvPr id="10" name="Rectangle 9">
            <a:extLst>
              <a:ext uri="{FF2B5EF4-FFF2-40B4-BE49-F238E27FC236}">
                <a16:creationId xmlns:a16="http://schemas.microsoft.com/office/drawing/2014/main" id="{249206AD-D136-C781-6B77-BE81868158CB}"/>
              </a:ext>
            </a:extLst>
          </p:cNvPr>
          <p:cNvSpPr/>
          <p:nvPr/>
        </p:nvSpPr>
        <p:spPr>
          <a:xfrm>
            <a:off x="5133976" y="1987667"/>
            <a:ext cx="6381750" cy="2308324"/>
          </a:xfrm>
          <a:prstGeom prst="rect">
            <a:avLst/>
          </a:prstGeom>
        </p:spPr>
        <p:txBody>
          <a:bodyPr wrap="square">
            <a:spAutoFit/>
          </a:bodyPr>
          <a:lstStyle/>
          <a:p>
            <a:pPr lvl="0" algn="ctr"/>
            <a:r>
              <a:rPr lang="vi-VN" sz="3600" b="1" dirty="0">
                <a:solidFill>
                  <a:srgbClr val="0070C0"/>
                </a:solidFill>
                <a:latin typeface="Calibri" panose="020F0502020204030204"/>
              </a:rPr>
              <a:t>Hoạt động 2: Mô tả kiến trúc và chức năng của một trong số các công trình trong khu di tích  Văn Miếu</a:t>
            </a:r>
            <a:r>
              <a:rPr lang="en-US" sz="3600" b="1" dirty="0">
                <a:solidFill>
                  <a:srgbClr val="0070C0"/>
                </a:solidFill>
                <a:latin typeface="Calibri" panose="020F0502020204030204"/>
              </a:rPr>
              <a:t> </a:t>
            </a:r>
            <a:r>
              <a:rPr lang="vi-VN" sz="3600" b="1" dirty="0">
                <a:solidFill>
                  <a:srgbClr val="0070C0"/>
                </a:solidFill>
                <a:latin typeface="Calibri" panose="020F0502020204030204"/>
              </a:rPr>
              <a:t>- Quốc Tử Giám</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2" name="Picture 11" descr="A red and grey structure with a green circle&#10;&#10;Description automatically generated">
            <a:extLst>
              <a:ext uri="{FF2B5EF4-FFF2-40B4-BE49-F238E27FC236}">
                <a16:creationId xmlns:a16="http://schemas.microsoft.com/office/drawing/2014/main" id="{CDC04C04-7566-66AC-AE8F-21BB16608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227509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890</Words>
  <Application>Microsoft Office PowerPoint</Application>
  <PresentationFormat>Widescreen</PresentationFormat>
  <Paragraphs>61</Paragraphs>
  <Slides>33</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Cambria</vt:lpstr>
      <vt:lpstr>Times New Roman</vt:lpstr>
      <vt:lpstr>Wingdings</vt:lpstr>
      <vt:lpstr>Office Theme</vt:lpstr>
      <vt:lpstr>Em hãy kể tên các danh lam thắng cảnh,  di tích lịch sử ở Hà Nội.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Lan Vũ</dc:creator>
  <cp:lastModifiedBy>Lan Vũ</cp:lastModifiedBy>
  <cp:revision>3</cp:revision>
  <dcterms:created xsi:type="dcterms:W3CDTF">2024-12-11T03:00:43Z</dcterms:created>
  <dcterms:modified xsi:type="dcterms:W3CDTF">2024-12-11T04:03:24Z</dcterms:modified>
</cp:coreProperties>
</file>