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2"/>
  </p:notesMasterIdLst>
  <p:sldIdLst>
    <p:sldId id="256" r:id="rId3"/>
    <p:sldId id="3249" r:id="rId4"/>
    <p:sldId id="3256" r:id="rId5"/>
    <p:sldId id="3257" r:id="rId6"/>
    <p:sldId id="3258" r:id="rId7"/>
    <p:sldId id="3255" r:id="rId8"/>
    <p:sldId id="257" r:id="rId9"/>
    <p:sldId id="3241" r:id="rId10"/>
    <p:sldId id="3242" r:id="rId11"/>
    <p:sldId id="3243" r:id="rId12"/>
    <p:sldId id="3259" r:id="rId13"/>
    <p:sldId id="3260" r:id="rId14"/>
    <p:sldId id="3261" r:id="rId15"/>
    <p:sldId id="3244" r:id="rId16"/>
    <p:sldId id="3245" r:id="rId17"/>
    <p:sldId id="3253" r:id="rId18"/>
    <p:sldId id="3247" r:id="rId19"/>
    <p:sldId id="3254" r:id="rId20"/>
    <p:sldId id="310" r:id="rId21"/>
  </p:sldIdLst>
  <p:sldSz cx="12192000" cy="6858000"/>
  <p:notesSz cx="6858000" cy="9144000"/>
  <p:embeddedFontLst>
    <p:embeddedFont>
      <p:font typeface="等线" charset="-122"/>
      <p:regular r:id="rId23"/>
      <p:bold r:id="rId24"/>
    </p:embeddedFont>
    <p:embeddedFont>
      <p:font typeface="等线 Light" charset="-122"/>
      <p:regular r:id="rId25"/>
    </p:embeddedFont>
    <p:embeddedFont>
      <p:font typeface="宋体" pitchFamily="2" charset="-122"/>
      <p:regular r:id="rId26"/>
    </p:embeddedFont>
    <p:embeddedFont>
      <p:font typeface="Calibri" pitchFamily="34" charset="0"/>
      <p:regular r:id="rId27"/>
      <p:bold r:id="rId28"/>
      <p:italic r:id="rId29"/>
      <p:boldItalic r:id="rId30"/>
    </p:embeddedFont>
    <p:embeddedFont>
      <p:font typeface="SVN-Poky's" charset="0"/>
      <p:regular r:id="rId31"/>
    </p:embeddedFont>
  </p:embeddedFontLst>
  <p:custDataLst>
    <p:tags r:id="rId32"/>
  </p:custDataLst>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9B54A"/>
    <a:srgbClr val="DF3939"/>
    <a:srgbClr val="EE1616"/>
    <a:srgbClr val="FE01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38"/>
    <p:restoredTop sz="89937" autoAdjust="0"/>
  </p:normalViewPr>
  <p:slideViewPr>
    <p:cSldViewPr snapToGrid="0" showGuides="1">
      <p:cViewPr>
        <p:scale>
          <a:sx n="80" d="100"/>
          <a:sy n="80" d="100"/>
        </p:scale>
        <p:origin x="-92" y="404"/>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30FD0-5CED-4FBF-98C7-6D51F945D9C7}" type="datetimeFigureOut">
              <a:rPr lang="zh-CN" altLang="en-US" smtClean="0"/>
              <a:t>2023/11/29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C5A86-132E-4E2D-842D-A475F74F75D6}" type="slidenum">
              <a:rPr lang="zh-CN" altLang="en-US" smtClean="0"/>
              <a:t>‹#›</a:t>
            </a:fld>
            <a:endParaRPr lang="zh-CN" altLang="en-US"/>
          </a:p>
        </p:txBody>
      </p:sp>
    </p:spTree>
    <p:extLst>
      <p:ext uri="{BB962C8B-B14F-4D97-AF65-F5344CB8AC3E}">
        <p14:creationId xmlns:p14="http://schemas.microsoft.com/office/powerpoint/2010/main" val="332990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9C5A86-132E-4E2D-842D-A475F74F75D6}" type="slidenum">
              <a:rPr lang="zh-CN" altLang="en-US" smtClean="0"/>
              <a:t>1</a:t>
            </a:fld>
            <a:endParaRPr lang="zh-CN" altLang="en-US"/>
          </a:p>
        </p:txBody>
      </p:sp>
    </p:spTree>
    <p:extLst>
      <p:ext uri="{BB962C8B-B14F-4D97-AF65-F5344CB8AC3E}">
        <p14:creationId xmlns:p14="http://schemas.microsoft.com/office/powerpoint/2010/main" val="329961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498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49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49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498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0725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245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2450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507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5071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9C5A86-132E-4E2D-842D-A475F74F75D6}" type="slidenum">
              <a:rPr lang="zh-CN" altLang="en-US" smtClean="0"/>
              <a:t>19</a:t>
            </a:fld>
            <a:endParaRPr lang="zh-CN" altLang="en-US"/>
          </a:p>
        </p:txBody>
      </p:sp>
    </p:spTree>
    <p:extLst>
      <p:ext uri="{BB962C8B-B14F-4D97-AF65-F5344CB8AC3E}">
        <p14:creationId xmlns:p14="http://schemas.microsoft.com/office/powerpoint/2010/main" val="426834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91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55663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1829559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9C5A86-132E-4E2D-842D-A475F74F75D6}" type="slidenum">
              <a:rPr lang="zh-CN" altLang="en-US" smtClean="0"/>
              <a:t>6</a:t>
            </a:fld>
            <a:endParaRPr lang="zh-CN" altLang="en-US"/>
          </a:p>
        </p:txBody>
      </p:sp>
    </p:spTree>
    <p:extLst>
      <p:ext uri="{BB962C8B-B14F-4D97-AF65-F5344CB8AC3E}">
        <p14:creationId xmlns:p14="http://schemas.microsoft.com/office/powerpoint/2010/main" val="329961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9C5A86-132E-4E2D-842D-A475F74F75D6}" type="slidenum">
              <a:rPr lang="zh-CN" altLang="en-US" smtClean="0"/>
              <a:t>7</a:t>
            </a:fld>
            <a:endParaRPr lang="zh-CN" altLang="en-US"/>
          </a:p>
        </p:txBody>
      </p:sp>
    </p:spTree>
    <p:extLst>
      <p:ext uri="{BB962C8B-B14F-4D97-AF65-F5344CB8AC3E}">
        <p14:creationId xmlns:p14="http://schemas.microsoft.com/office/powerpoint/2010/main" val="94693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111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7230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8337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6DD8D5-49AC-4352-ACF0-35E7A0B7793E}"/>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xmlns=""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182784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3B8069A-7615-4339-BB8F-6C807DDE8E95}"/>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xmlns=""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055375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E92B8E1-1762-4381-B53E-AE4AC23C5BE6}"/>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xmlns=""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3246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6" name="Google Shape;296;p16"/>
          <p:cNvSpPr txBox="1">
            <a:spLocks noGrp="1"/>
          </p:cNvSpPr>
          <p:nvPr>
            <p:ph type="title"/>
          </p:nvPr>
        </p:nvSpPr>
        <p:spPr>
          <a:xfrm>
            <a:off x="965200" y="593367"/>
            <a:ext cx="6021600" cy="872000"/>
          </a:xfrm>
          <a:prstGeom prst="rect">
            <a:avLst/>
          </a:prstGeom>
        </p:spPr>
        <p:txBody>
          <a:bodyPr spcFirstLastPara="1" wrap="square" lIns="60944" tIns="60944" rIns="60944" bIns="60944"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60944" tIns="60944" rIns="60944" bIns="60944" anchor="t" anchorCtr="0">
            <a:noAutofit/>
          </a:bodyPr>
          <a:lstStyle>
            <a:lvl1pPr lvl="0" algn="ctr">
              <a:spcBef>
                <a:spcPts val="0"/>
              </a:spcBef>
              <a:spcAft>
                <a:spcPts val="0"/>
              </a:spcAft>
              <a:buSzPts val="2000"/>
              <a:buFont typeface="Holtwood One SC"/>
              <a:buNone/>
              <a:defRPr sz="2900">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700">
                <a:latin typeface="Holtwood One SC"/>
                <a:ea typeface="Holtwood One SC"/>
                <a:cs typeface="Holtwood One SC"/>
                <a:sym typeface="Holtwood One SC"/>
              </a:defRPr>
            </a:lvl2pPr>
            <a:lvl3pPr lvl="2">
              <a:spcBef>
                <a:spcPts val="2133"/>
              </a:spcBef>
              <a:spcAft>
                <a:spcPts val="0"/>
              </a:spcAft>
              <a:buSzPts val="2000"/>
              <a:buFont typeface="Holtwood One SC"/>
              <a:buNone/>
              <a:defRPr sz="2700">
                <a:latin typeface="Holtwood One SC"/>
                <a:ea typeface="Holtwood One SC"/>
                <a:cs typeface="Holtwood One SC"/>
                <a:sym typeface="Holtwood One SC"/>
              </a:defRPr>
            </a:lvl3pPr>
            <a:lvl4pPr lvl="3">
              <a:spcBef>
                <a:spcPts val="2133"/>
              </a:spcBef>
              <a:spcAft>
                <a:spcPts val="0"/>
              </a:spcAft>
              <a:buSzPts val="2000"/>
              <a:buFont typeface="Holtwood One SC"/>
              <a:buNone/>
              <a:defRPr sz="2700">
                <a:latin typeface="Holtwood One SC"/>
                <a:ea typeface="Holtwood One SC"/>
                <a:cs typeface="Holtwood One SC"/>
                <a:sym typeface="Holtwood One SC"/>
              </a:defRPr>
            </a:lvl4pPr>
            <a:lvl5pPr lvl="4">
              <a:spcBef>
                <a:spcPts val="2133"/>
              </a:spcBef>
              <a:spcAft>
                <a:spcPts val="0"/>
              </a:spcAft>
              <a:buSzPts val="2000"/>
              <a:buFont typeface="Holtwood One SC"/>
              <a:buNone/>
              <a:defRPr sz="2700">
                <a:latin typeface="Holtwood One SC"/>
                <a:ea typeface="Holtwood One SC"/>
                <a:cs typeface="Holtwood One SC"/>
                <a:sym typeface="Holtwood One SC"/>
              </a:defRPr>
            </a:lvl5pPr>
            <a:lvl6pPr lvl="5">
              <a:spcBef>
                <a:spcPts val="2133"/>
              </a:spcBef>
              <a:spcAft>
                <a:spcPts val="0"/>
              </a:spcAft>
              <a:buSzPts val="2000"/>
              <a:buFont typeface="Holtwood One SC"/>
              <a:buNone/>
              <a:defRPr sz="2700">
                <a:latin typeface="Holtwood One SC"/>
                <a:ea typeface="Holtwood One SC"/>
                <a:cs typeface="Holtwood One SC"/>
                <a:sym typeface="Holtwood One SC"/>
              </a:defRPr>
            </a:lvl6pPr>
            <a:lvl7pPr lvl="6">
              <a:spcBef>
                <a:spcPts val="2133"/>
              </a:spcBef>
              <a:spcAft>
                <a:spcPts val="0"/>
              </a:spcAft>
              <a:buSzPts val="2000"/>
              <a:buFont typeface="Holtwood One SC"/>
              <a:buNone/>
              <a:defRPr sz="2700">
                <a:latin typeface="Holtwood One SC"/>
                <a:ea typeface="Holtwood One SC"/>
                <a:cs typeface="Holtwood One SC"/>
                <a:sym typeface="Holtwood One SC"/>
              </a:defRPr>
            </a:lvl7pPr>
            <a:lvl8pPr lvl="7">
              <a:spcBef>
                <a:spcPts val="2133"/>
              </a:spcBef>
              <a:spcAft>
                <a:spcPts val="0"/>
              </a:spcAft>
              <a:buSzPts val="2000"/>
              <a:buFont typeface="Holtwood One SC"/>
              <a:buNone/>
              <a:defRPr sz="2700">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700">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60944" tIns="60944" rIns="60944" bIns="60944" anchor="t" anchorCtr="0">
            <a:noAutofit/>
          </a:bodyPr>
          <a:lstStyle>
            <a:lvl1pPr lvl="0" algn="ctr" rtl="0">
              <a:spcBef>
                <a:spcPts val="0"/>
              </a:spcBef>
              <a:spcAft>
                <a:spcPts val="0"/>
              </a:spcAft>
              <a:buSzPts val="2000"/>
              <a:buFont typeface="Holtwood One SC"/>
              <a:buNone/>
              <a:defRPr sz="2900">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700">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700">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700">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700">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700">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700">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700">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700">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60944" tIns="60944" rIns="60944" bIns="60944" anchor="t" anchorCtr="0">
            <a:noAutofit/>
          </a:bodyPr>
          <a:lstStyle>
            <a:lvl1pPr lvl="0" algn="ctr" rtl="0">
              <a:spcBef>
                <a:spcPts val="0"/>
              </a:spcBef>
              <a:spcAft>
                <a:spcPts val="0"/>
              </a:spcAft>
              <a:buSzPts val="2000"/>
              <a:buFont typeface="Holtwood One SC"/>
              <a:buNone/>
              <a:defRPr sz="2900">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700">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700">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700">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700">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700">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700">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700">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700">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60944" tIns="60944" rIns="60944" bIns="60944" anchor="t" anchorCtr="0">
            <a:noAutofit/>
          </a:bodyPr>
          <a:lstStyle>
            <a:lvl1pPr lvl="0" algn="ctr">
              <a:lnSpc>
                <a:spcPct val="100000"/>
              </a:lnSpc>
              <a:spcBef>
                <a:spcPts val="0"/>
              </a:spcBef>
              <a:spcAft>
                <a:spcPts val="0"/>
              </a:spcAft>
              <a:buSzPts val="1500"/>
              <a:buNone/>
              <a:defRPr sz="1900">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60944" tIns="60944" rIns="60944" bIns="60944" anchor="t" anchorCtr="0">
            <a:noAutofit/>
          </a:bodyPr>
          <a:lstStyle>
            <a:lvl1pPr lvl="0" algn="ctr" rtl="0">
              <a:lnSpc>
                <a:spcPct val="100000"/>
              </a:lnSpc>
              <a:spcBef>
                <a:spcPts val="0"/>
              </a:spcBef>
              <a:spcAft>
                <a:spcPts val="0"/>
              </a:spcAft>
              <a:buSzPts val="1500"/>
              <a:buNone/>
              <a:defRPr sz="1900">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60944" tIns="60944" rIns="60944" bIns="60944" anchor="t" anchorCtr="0">
            <a:noAutofit/>
          </a:bodyPr>
          <a:lstStyle>
            <a:lvl1pPr lvl="0" algn="ctr" rtl="0">
              <a:lnSpc>
                <a:spcPct val="100000"/>
              </a:lnSpc>
              <a:spcBef>
                <a:spcPts val="0"/>
              </a:spcBef>
              <a:spcAft>
                <a:spcPts val="0"/>
              </a:spcAft>
              <a:buSzPts val="1500"/>
              <a:buNone/>
              <a:defRPr sz="1900">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6055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17840771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xmlns=""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xmlns=""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5854741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xmlns=""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xmlns=""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xmlns=""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xmlns=""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xmlns=""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31660459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2151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8847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1017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437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2023/11/29</a:t>
            </a:fld>
            <a:endParaRPr kumimoji="1" lang="zh-CN" altLang="en-US"/>
          </a:p>
        </p:txBody>
      </p:sp>
      <p:sp>
        <p:nvSpPr>
          <p:cNvPr id="3" name="页脚占位符 2">
            <a:extLst>
              <a:ext uri="{FF2B5EF4-FFF2-40B4-BE49-F238E27FC236}">
                <a16:creationId xmlns:a16="http://schemas.microsoft.com/office/drawing/2014/main" xmlns=""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xmlns=""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77098379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2023/11/29</a:t>
            </a:fld>
            <a:endParaRPr kumimoji="1" lang="zh-CN" altLang="en-US"/>
          </a:p>
        </p:txBody>
      </p:sp>
      <p:sp>
        <p:nvSpPr>
          <p:cNvPr id="6" name="页脚占位符 5">
            <a:extLst>
              <a:ext uri="{FF2B5EF4-FFF2-40B4-BE49-F238E27FC236}">
                <a16:creationId xmlns:a16="http://schemas.microsoft.com/office/drawing/2014/main" xmlns=""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58047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2023/11/29</a:t>
            </a:fld>
            <a:endParaRPr kumimoji="1" lang="zh-CN" altLang="en-US"/>
          </a:p>
        </p:txBody>
      </p:sp>
      <p:sp>
        <p:nvSpPr>
          <p:cNvPr id="6" name="页脚占位符 5">
            <a:extLst>
              <a:ext uri="{FF2B5EF4-FFF2-40B4-BE49-F238E27FC236}">
                <a16:creationId xmlns:a16="http://schemas.microsoft.com/office/drawing/2014/main" xmlns=""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73865782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2023/11/29</a:t>
            </a:fld>
            <a:endParaRPr kumimoji="1" lang="zh-CN" altLang="en-US"/>
          </a:p>
        </p:txBody>
      </p:sp>
      <p:sp>
        <p:nvSpPr>
          <p:cNvPr id="5" name="页脚占位符 4">
            <a:extLst>
              <a:ext uri="{FF2B5EF4-FFF2-40B4-BE49-F238E27FC236}">
                <a16:creationId xmlns:a16="http://schemas.microsoft.com/office/drawing/2014/main" xmlns=""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8839769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2023/11/29</a:t>
            </a:fld>
            <a:endParaRPr kumimoji="1" lang="zh-CN" altLang="en-US"/>
          </a:p>
        </p:txBody>
      </p:sp>
      <p:sp>
        <p:nvSpPr>
          <p:cNvPr id="5" name="页脚占位符 4">
            <a:extLst>
              <a:ext uri="{FF2B5EF4-FFF2-40B4-BE49-F238E27FC236}">
                <a16:creationId xmlns:a16="http://schemas.microsoft.com/office/drawing/2014/main" xmlns=""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6194266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28755084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xmlns=""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168559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CFB8004-DA5A-4156-86B0-F5AAE0E11E9B}"/>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xmlns=""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6463999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55CA9E1-B2E0-4431-9A45-B82B49D0F3E7}"/>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8" name="页脚占位符 7">
            <a:extLst>
              <a:ext uri="{FF2B5EF4-FFF2-40B4-BE49-F238E27FC236}">
                <a16:creationId xmlns:a16="http://schemas.microsoft.com/office/drawing/2014/main" xmlns=""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8108661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8C507BC-23D6-48E0-961C-3413E72B9E14}"/>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4" name="页脚占位符 3">
            <a:extLst>
              <a:ext uri="{FF2B5EF4-FFF2-40B4-BE49-F238E27FC236}">
                <a16:creationId xmlns:a16="http://schemas.microsoft.com/office/drawing/2014/main" xmlns=""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309682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43A8D23-2FBC-46DC-A122-5B005B7F1C37}"/>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3" name="页脚占位符 2">
            <a:extLst>
              <a:ext uri="{FF2B5EF4-FFF2-40B4-BE49-F238E27FC236}">
                <a16:creationId xmlns:a16="http://schemas.microsoft.com/office/drawing/2014/main" xmlns=""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7153321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6F7774C-3027-45D1-91D0-93D93CCA6006}"/>
              </a:ext>
            </a:extLst>
          </p:cNvPr>
          <p:cNvSpPr>
            <a:spLocks noGrp="1"/>
          </p:cNvSpPr>
          <p:nvPr>
            <p:ph type="dt" sz="half" idx="10"/>
          </p:nvPr>
        </p:nvSpPr>
        <p:spPr/>
        <p:txBody>
          <a:bodyPr/>
          <a:lstStyle/>
          <a:p>
            <a:fld id="{6B43770C-3F28-43F9-9C15-4FD5AB500914}"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xmlns=""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1012682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890C340A-5A34-5BCD-2866-88824EBFA8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xmlns=""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35201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4" r:id="rId1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2B0315BD-2F5A-57B9-BB3E-557052209A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163912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sp>
        <p:nvSpPr>
          <p:cNvPr id="12" name="TextBox 11">
            <a:extLst>
              <a:ext uri="{FF2B5EF4-FFF2-40B4-BE49-F238E27FC236}">
                <a16:creationId xmlns:a16="http://schemas.microsoft.com/office/drawing/2014/main" xmlns="" id="{5AB87BA5-E66F-4C3E-88A9-F7D5EDF1F320}"/>
              </a:ext>
            </a:extLst>
          </p:cNvPr>
          <p:cNvSpPr txBox="1"/>
          <p:nvPr/>
        </p:nvSpPr>
        <p:spPr>
          <a:xfrm>
            <a:off x="1502230" y="639213"/>
            <a:ext cx="8929394" cy="707886"/>
          </a:xfrm>
          <a:prstGeom prst="rect">
            <a:avLst/>
          </a:prstGeom>
          <a:noFill/>
        </p:spPr>
        <p:txBody>
          <a:bodyPr wrap="square" rtlCol="0">
            <a:spAutoFit/>
          </a:bodyPr>
          <a:lstStyle/>
          <a:p>
            <a:pPr algn="ctr"/>
            <a:r>
              <a:rPr lang="en-US" sz="4000" b="1" dirty="0" err="1">
                <a:latin typeface="UTM Edwardian" panose="02040603050506020204" pitchFamily="18" charset="0"/>
              </a:rPr>
              <a:t>Thứ</a:t>
            </a:r>
            <a:r>
              <a:rPr lang="en-US" sz="4000" b="1" dirty="0">
                <a:latin typeface="UTM Edwardian" panose="02040603050506020204" pitchFamily="18" charset="0"/>
              </a:rPr>
              <a:t> </a:t>
            </a:r>
            <a:r>
              <a:rPr lang="vi-VN" sz="4000" b="1" dirty="0" smtClean="0">
                <a:latin typeface="UTM Edwardian" panose="02040603050506020204" pitchFamily="18" charset="0"/>
              </a:rPr>
              <a:t>Năm</a:t>
            </a:r>
            <a:r>
              <a:rPr lang="en-US" sz="4000" b="1" dirty="0" smtClean="0">
                <a:latin typeface="UTM Edwardian" panose="02040603050506020204" pitchFamily="18" charset="0"/>
              </a:rPr>
              <a:t> </a:t>
            </a:r>
            <a:r>
              <a:rPr lang="en-US" sz="4000" b="1" dirty="0" err="1" smtClean="0">
                <a:latin typeface="UTM Edwardian" panose="02040603050506020204" pitchFamily="18" charset="0"/>
              </a:rPr>
              <a:t>ngày</a:t>
            </a:r>
            <a:r>
              <a:rPr lang="vi-VN" sz="4000" b="1" dirty="0">
                <a:latin typeface="UTM Edwardian" panose="02040603050506020204" pitchFamily="18" charset="0"/>
              </a:rPr>
              <a:t> </a:t>
            </a:r>
            <a:r>
              <a:rPr lang="vi-VN" sz="4000" b="1" dirty="0" smtClean="0">
                <a:latin typeface="UTM Edwardian" panose="02040603050506020204" pitchFamily="18" charset="0"/>
              </a:rPr>
              <a:t>30</a:t>
            </a:r>
            <a:r>
              <a:rPr lang="en-US" sz="4000" b="1" dirty="0" smtClean="0">
                <a:latin typeface="UTM Edwardian" panose="02040603050506020204" pitchFamily="18" charset="0"/>
              </a:rPr>
              <a:t> </a:t>
            </a:r>
            <a:r>
              <a:rPr lang="en-US" sz="4000" b="1" dirty="0" err="1" smtClean="0">
                <a:latin typeface="UTM Edwardian" panose="02040603050506020204" pitchFamily="18" charset="0"/>
              </a:rPr>
              <a:t>tháng</a:t>
            </a:r>
            <a:r>
              <a:rPr lang="vi-VN" sz="4000" b="1" dirty="0">
                <a:latin typeface="UTM Edwardian" panose="02040603050506020204" pitchFamily="18" charset="0"/>
              </a:rPr>
              <a:t> </a:t>
            </a:r>
            <a:r>
              <a:rPr lang="vi-VN" sz="4000" b="1" dirty="0" smtClean="0">
                <a:latin typeface="UTM Edwardian" panose="02040603050506020204" pitchFamily="18" charset="0"/>
              </a:rPr>
              <a:t>11</a:t>
            </a:r>
            <a:r>
              <a:rPr lang="en-US" sz="4000" b="1" dirty="0" smtClean="0">
                <a:latin typeface="UTM Edwardian" panose="02040603050506020204" pitchFamily="18" charset="0"/>
              </a:rPr>
              <a:t> </a:t>
            </a:r>
            <a:r>
              <a:rPr lang="en-US" sz="4000" b="1" dirty="0" err="1" smtClean="0">
                <a:latin typeface="UTM Edwardian" panose="02040603050506020204" pitchFamily="18" charset="0"/>
              </a:rPr>
              <a:t>năm</a:t>
            </a:r>
            <a:r>
              <a:rPr lang="vi-VN" sz="4000" b="1" dirty="0">
                <a:latin typeface="UTM Edwardian" panose="02040603050506020204" pitchFamily="18" charset="0"/>
              </a:rPr>
              <a:t> </a:t>
            </a:r>
            <a:r>
              <a:rPr lang="vi-VN" sz="4000" b="1" dirty="0" smtClean="0">
                <a:latin typeface="UTM Edwardian" panose="02040603050506020204" pitchFamily="18" charset="0"/>
              </a:rPr>
              <a:t>2023 </a:t>
            </a:r>
            <a:endParaRPr lang="en-US" sz="4000" b="1" dirty="0">
              <a:latin typeface="UTM Edwardian" panose="02040603050506020204" pitchFamily="18" charset="0"/>
            </a:endParaRPr>
          </a:p>
        </p:txBody>
      </p:sp>
      <p:sp>
        <p:nvSpPr>
          <p:cNvPr id="2" name="TextBox 1"/>
          <p:cNvSpPr txBox="1"/>
          <p:nvPr/>
        </p:nvSpPr>
        <p:spPr>
          <a:xfrm>
            <a:off x="3638939" y="1606001"/>
            <a:ext cx="4982547" cy="707886"/>
          </a:xfrm>
          <a:prstGeom prst="rect">
            <a:avLst/>
          </a:prstGeom>
          <a:noFill/>
        </p:spPr>
        <p:txBody>
          <a:bodyPr wrap="square" rtlCol="0">
            <a:spAutoFit/>
          </a:bodyPr>
          <a:lstStyle/>
          <a:p>
            <a:r>
              <a:rPr lang="vi-VN" sz="4000" b="1" dirty="0" smtClean="0">
                <a:latin typeface="Times New Roman" pitchFamily="18" charset="0"/>
                <a:cs typeface="Times New Roman" pitchFamily="18" charset="0"/>
              </a:rPr>
              <a:t>Lịch sử và Địa lý</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17890409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706581" y="381967"/>
            <a:ext cx="10931235" cy="6094065"/>
          </a:xfrm>
          <a:prstGeom prst="roundRect">
            <a:avLst>
              <a:gd name="adj" fmla="val 2261"/>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10" name="Rectangle: Rounded Corners 9">
            <a:extLst>
              <a:ext uri="{FF2B5EF4-FFF2-40B4-BE49-F238E27FC236}">
                <a16:creationId xmlns:a16="http://schemas.microsoft.com/office/drawing/2014/main" xmlns="" id="{1D539723-8C18-4AA7-B049-4ED0ACA1884E}"/>
              </a:ext>
            </a:extLst>
          </p:cNvPr>
          <p:cNvSpPr/>
          <p:nvPr/>
        </p:nvSpPr>
        <p:spPr>
          <a:xfrm>
            <a:off x="1055682" y="1956021"/>
            <a:ext cx="10075372" cy="3957634"/>
          </a:xfrm>
          <a:custGeom>
            <a:avLst/>
            <a:gdLst>
              <a:gd name="connsiteX0" fmla="*/ 0 w 10075372"/>
              <a:gd name="connsiteY0" fmla="*/ 716058 h 4296260"/>
              <a:gd name="connsiteX1" fmla="*/ 716058 w 10075372"/>
              <a:gd name="connsiteY1" fmla="*/ 0 h 4296260"/>
              <a:gd name="connsiteX2" fmla="*/ 9359314 w 10075372"/>
              <a:gd name="connsiteY2" fmla="*/ 0 h 4296260"/>
              <a:gd name="connsiteX3" fmla="*/ 10075372 w 10075372"/>
              <a:gd name="connsiteY3" fmla="*/ 716058 h 4296260"/>
              <a:gd name="connsiteX4" fmla="*/ 10075372 w 10075372"/>
              <a:gd name="connsiteY4" fmla="*/ 3580202 h 4296260"/>
              <a:gd name="connsiteX5" fmla="*/ 9359314 w 10075372"/>
              <a:gd name="connsiteY5" fmla="*/ 4296260 h 4296260"/>
              <a:gd name="connsiteX6" fmla="*/ 716058 w 10075372"/>
              <a:gd name="connsiteY6" fmla="*/ 4296260 h 4296260"/>
              <a:gd name="connsiteX7" fmla="*/ 0 w 10075372"/>
              <a:gd name="connsiteY7" fmla="*/ 3580202 h 4296260"/>
              <a:gd name="connsiteX8" fmla="*/ 0 w 10075372"/>
              <a:gd name="connsiteY8" fmla="*/ 716058 h 429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5372" h="4296260" fill="none" extrusionOk="0">
                <a:moveTo>
                  <a:pt x="0" y="716058"/>
                </a:moveTo>
                <a:cubicBezTo>
                  <a:pt x="-30965" y="272017"/>
                  <a:pt x="258549" y="37204"/>
                  <a:pt x="716058" y="0"/>
                </a:cubicBezTo>
                <a:cubicBezTo>
                  <a:pt x="4254178" y="66507"/>
                  <a:pt x="7675374" y="23171"/>
                  <a:pt x="9359314" y="0"/>
                </a:cubicBezTo>
                <a:cubicBezTo>
                  <a:pt x="9715912" y="-9353"/>
                  <a:pt x="10076506" y="282827"/>
                  <a:pt x="10075372" y="716058"/>
                </a:cubicBezTo>
                <a:cubicBezTo>
                  <a:pt x="10215310" y="2043424"/>
                  <a:pt x="10120995" y="2817041"/>
                  <a:pt x="10075372" y="3580202"/>
                </a:cubicBezTo>
                <a:cubicBezTo>
                  <a:pt x="10101755" y="3940768"/>
                  <a:pt x="9756329" y="4328892"/>
                  <a:pt x="9359314" y="4296260"/>
                </a:cubicBezTo>
                <a:cubicBezTo>
                  <a:pt x="6521640" y="4191614"/>
                  <a:pt x="2423269" y="4240909"/>
                  <a:pt x="716058" y="4296260"/>
                </a:cubicBezTo>
                <a:cubicBezTo>
                  <a:pt x="288858" y="4293281"/>
                  <a:pt x="41564" y="3930981"/>
                  <a:pt x="0" y="3580202"/>
                </a:cubicBezTo>
                <a:cubicBezTo>
                  <a:pt x="41017" y="2231519"/>
                  <a:pt x="49217" y="1091203"/>
                  <a:pt x="0" y="716058"/>
                </a:cubicBezTo>
                <a:close/>
              </a:path>
              <a:path w="10075372" h="4296260" stroke="0" extrusionOk="0">
                <a:moveTo>
                  <a:pt x="0" y="716058"/>
                </a:moveTo>
                <a:cubicBezTo>
                  <a:pt x="25026" y="286306"/>
                  <a:pt x="358805" y="-883"/>
                  <a:pt x="716058" y="0"/>
                </a:cubicBezTo>
                <a:cubicBezTo>
                  <a:pt x="3551355" y="-43994"/>
                  <a:pt x="6910695" y="161431"/>
                  <a:pt x="9359314" y="0"/>
                </a:cubicBezTo>
                <a:cubicBezTo>
                  <a:pt x="9774035" y="-718"/>
                  <a:pt x="10088030" y="321962"/>
                  <a:pt x="10075372" y="716058"/>
                </a:cubicBezTo>
                <a:cubicBezTo>
                  <a:pt x="10240569" y="1020180"/>
                  <a:pt x="10185519" y="2966627"/>
                  <a:pt x="10075372" y="3580202"/>
                </a:cubicBezTo>
                <a:cubicBezTo>
                  <a:pt x="10093044" y="4008131"/>
                  <a:pt x="9750225" y="4293606"/>
                  <a:pt x="9359314" y="4296260"/>
                </a:cubicBezTo>
                <a:cubicBezTo>
                  <a:pt x="6518202" y="4300803"/>
                  <a:pt x="4965536" y="4210091"/>
                  <a:pt x="716058" y="4296260"/>
                </a:cubicBezTo>
                <a:cubicBezTo>
                  <a:pt x="303522" y="4321841"/>
                  <a:pt x="-19332" y="4025246"/>
                  <a:pt x="0" y="3580202"/>
                </a:cubicBezTo>
                <a:cubicBezTo>
                  <a:pt x="92702" y="3026713"/>
                  <a:pt x="-55119" y="1956080"/>
                  <a:pt x="0" y="716058"/>
                </a:cubicBezTo>
                <a:close/>
              </a:path>
            </a:pathLst>
          </a:custGeom>
          <a:solidFill>
            <a:schemeClr val="accent6">
              <a:lumMod val="20000"/>
              <a:lumOff val="80000"/>
            </a:schemeClr>
          </a:solidFill>
          <a:ln w="28575">
            <a:solidFill>
              <a:srgbClr val="00B050"/>
            </a:solidFill>
            <a:extLst>
              <a:ext uri="{C807C97D-BFC1-408E-A445-0C87EB9F89A2}">
                <ask:lineSketchStyleProps xmlns:ask="http://schemas.microsoft.com/office/drawing/2018/sketchyshapes" xmlns="" sd="39804283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47B61294-9D79-4842-8D94-45F5287D9DDC}"/>
              </a:ext>
            </a:extLst>
          </p:cNvPr>
          <p:cNvSpPr txBox="1"/>
          <p:nvPr/>
        </p:nvSpPr>
        <p:spPr>
          <a:xfrm>
            <a:off x="974147" y="270344"/>
            <a:ext cx="10243705" cy="1569660"/>
          </a:xfrm>
          <a:prstGeom prst="rect">
            <a:avLst/>
          </a:prstGeom>
          <a:noFill/>
        </p:spPr>
        <p:txBody>
          <a:bodyPr wrap="square">
            <a:spAutoFit/>
          </a:bodyPr>
          <a:lstStyle/>
          <a:p>
            <a:pPr lvl="0" algn="just"/>
            <a:r>
              <a:rPr lang="en-US" sz="2400" dirty="0">
                <a:solidFill>
                  <a:prstClr val="black"/>
                </a:solidFill>
              </a:rPr>
              <a:t>	</a:t>
            </a:r>
            <a:r>
              <a:rPr lang="vi-VN" sz="2400" dirty="0">
                <a:solidFill>
                  <a:prstClr val="black"/>
                </a:solidFill>
              </a:rPr>
              <a:t>Sông Hồng vừa mang giá trị văn hoá – lịch sử, vừa giữ vai trò quan trọng trong sự phát triển kinh tế của người dân vùng Đồng bằng Bắc Bộ. Vì vậy, việc giữ gìn và phát huy giá trị của sông Hồng trở thành vấn đề cấp thiết.</a:t>
            </a:r>
            <a:endParaRPr kumimoji="0" lang="en-US" sz="2400" b="0" i="0" u="none" strike="noStrike" kern="1200" cap="none" spc="0" normalizeH="0" baseline="0" noProof="0" dirty="0">
              <a:ln>
                <a:noFill/>
              </a:ln>
              <a:solidFill>
                <a:prstClr val="black"/>
              </a:solidFill>
              <a:effectLst/>
              <a:uLnTx/>
              <a:uFillTx/>
              <a:latin typeface="Arial" panose="020F0502020204030204"/>
            </a:endParaRPr>
          </a:p>
        </p:txBody>
      </p:sp>
      <p:sp>
        <p:nvSpPr>
          <p:cNvPr id="9" name="TextBox 8">
            <a:extLst>
              <a:ext uri="{FF2B5EF4-FFF2-40B4-BE49-F238E27FC236}">
                <a16:creationId xmlns:a16="http://schemas.microsoft.com/office/drawing/2014/main" xmlns="" id="{B9DD1CFA-02DF-41AC-B908-A6664E70A5EE}"/>
              </a:ext>
            </a:extLst>
          </p:cNvPr>
          <p:cNvSpPr txBox="1"/>
          <p:nvPr/>
        </p:nvSpPr>
        <p:spPr>
          <a:xfrm>
            <a:off x="1612495" y="2098861"/>
            <a:ext cx="9393382" cy="461665"/>
          </a:xfrm>
          <a:prstGeom prst="rect">
            <a:avLst/>
          </a:prstGeom>
          <a:noFill/>
        </p:spPr>
        <p:txBody>
          <a:bodyPr wrap="square">
            <a:spAutoFit/>
          </a:bodyPr>
          <a:lstStyle/>
          <a:p>
            <a:r>
              <a:rPr lang="en-US" sz="2400" b="1"/>
              <a:t>Một số biện pháp để giữ gìn và phát huy giá trị của sông Hồng:</a:t>
            </a:r>
          </a:p>
        </p:txBody>
      </p:sp>
      <p:sp>
        <p:nvSpPr>
          <p:cNvPr id="11" name="TextBox 10">
            <a:extLst>
              <a:ext uri="{FF2B5EF4-FFF2-40B4-BE49-F238E27FC236}">
                <a16:creationId xmlns:a16="http://schemas.microsoft.com/office/drawing/2014/main" xmlns="" id="{B0C42DD0-CC9A-45E5-883D-D21DC60DCC22}"/>
              </a:ext>
            </a:extLst>
          </p:cNvPr>
          <p:cNvSpPr txBox="1"/>
          <p:nvPr/>
        </p:nvSpPr>
        <p:spPr>
          <a:xfrm>
            <a:off x="1186122" y="2514733"/>
            <a:ext cx="9947563" cy="1569660"/>
          </a:xfrm>
          <a:prstGeom prst="rect">
            <a:avLst/>
          </a:prstGeom>
          <a:noFill/>
        </p:spPr>
        <p:txBody>
          <a:bodyPr wrap="square">
            <a:spAutoFit/>
          </a:bodyPr>
          <a:lstStyle/>
          <a:p>
            <a:pPr algn="just"/>
            <a:r>
              <a:rPr lang="en-US" sz="2400" dirty="0"/>
              <a:t>- </a:t>
            </a:r>
            <a:r>
              <a:rPr lang="vi-VN" sz="2400" dirty="0"/>
              <a:t>Ngăn cấm việc xả rác vào lưu vực sông Hồng và các vùng phụ cận; </a:t>
            </a:r>
          </a:p>
          <a:p>
            <a:pPr algn="just"/>
            <a:r>
              <a:rPr lang="en-US" sz="2400" dirty="0"/>
              <a:t>- </a:t>
            </a:r>
            <a:r>
              <a:rPr lang="vi-VN" sz="2400" dirty="0"/>
              <a:t>Trồng nhiều cây xanh ven sông để tạo cảnh quan xanh – sạch – đẹp;</a:t>
            </a:r>
          </a:p>
          <a:p>
            <a:pPr algn="just"/>
            <a:r>
              <a:rPr lang="en-US" sz="2400" dirty="0"/>
              <a:t>- </a:t>
            </a:r>
            <a:r>
              <a:rPr lang="vi-VN" sz="2400" dirty="0"/>
              <a:t>Tuyên truyền, quảng bá văn hoá – lịch sử của sông Hồng;</a:t>
            </a:r>
          </a:p>
          <a:p>
            <a:pPr algn="just"/>
            <a:r>
              <a:rPr lang="en-US" sz="2400" dirty="0"/>
              <a:t>- </a:t>
            </a:r>
            <a:r>
              <a:rPr lang="vi-VN" sz="2400" dirty="0"/>
              <a:t>Phát triển các tuyến du lịch trên sông</a:t>
            </a:r>
            <a:r>
              <a:rPr lang="vi-VN" sz="2400" dirty="0" smtClean="0"/>
              <a:t>...</a:t>
            </a:r>
            <a:endParaRPr lang="en-US" sz="2400" dirty="0"/>
          </a:p>
        </p:txBody>
      </p:sp>
      <p:grpSp>
        <p:nvGrpSpPr>
          <p:cNvPr id="8" name="Group 7">
            <a:extLst>
              <a:ext uri="{FF2B5EF4-FFF2-40B4-BE49-F238E27FC236}">
                <a16:creationId xmlns:a16="http://schemas.microsoft.com/office/drawing/2014/main" xmlns="" id="{B8CC826C-9B8C-4D89-BF95-710D6EECAB10}"/>
              </a:ext>
            </a:extLst>
          </p:cNvPr>
          <p:cNvGrpSpPr/>
          <p:nvPr/>
        </p:nvGrpSpPr>
        <p:grpSpPr>
          <a:xfrm>
            <a:off x="3717856" y="4076330"/>
            <a:ext cx="4231541" cy="2205341"/>
            <a:chOff x="3699675" y="4204713"/>
            <a:chExt cx="4231541" cy="2205341"/>
          </a:xfrm>
        </p:grpSpPr>
        <p:pic>
          <p:nvPicPr>
            <p:cNvPr id="4" name="Picture 3">
              <a:extLst>
                <a:ext uri="{FF2B5EF4-FFF2-40B4-BE49-F238E27FC236}">
                  <a16:creationId xmlns:a16="http://schemas.microsoft.com/office/drawing/2014/main" xmlns="" id="{4BDD14EB-9DAD-4E7B-B709-F25BDACA2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675" y="4204713"/>
              <a:ext cx="4231541" cy="1836009"/>
            </a:xfrm>
            <a:prstGeom prst="rect">
              <a:avLst/>
            </a:prstGeom>
          </p:spPr>
        </p:pic>
        <p:sp>
          <p:nvSpPr>
            <p:cNvPr id="13" name="TextBox 12">
              <a:extLst>
                <a:ext uri="{FF2B5EF4-FFF2-40B4-BE49-F238E27FC236}">
                  <a16:creationId xmlns:a16="http://schemas.microsoft.com/office/drawing/2014/main" xmlns="" id="{514CC87E-3EF2-4146-B82C-6D0C7D9CD575}"/>
                </a:ext>
              </a:extLst>
            </p:cNvPr>
            <p:cNvSpPr txBox="1"/>
            <p:nvPr/>
          </p:nvSpPr>
          <p:spPr>
            <a:xfrm>
              <a:off x="3868016" y="6040722"/>
              <a:ext cx="4063200" cy="369332"/>
            </a:xfrm>
            <a:prstGeom prst="rect">
              <a:avLst/>
            </a:prstGeom>
            <a:noFill/>
          </p:spPr>
          <p:txBody>
            <a:bodyPr wrap="square">
              <a:spAutoFit/>
            </a:bodyPr>
            <a:lstStyle/>
            <a:p>
              <a:r>
                <a:rPr lang="en-US"/>
                <a:t>Hình 4. Tàu du lịch trên sông Hồng</a:t>
              </a:r>
            </a:p>
          </p:txBody>
        </p:sp>
      </p:grpSp>
    </p:spTree>
    <p:extLst>
      <p:ext uri="{BB962C8B-B14F-4D97-AF65-F5344CB8AC3E}">
        <p14:creationId xmlns:p14="http://schemas.microsoft.com/office/powerpoint/2010/main" val="64942893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706581" y="381967"/>
            <a:ext cx="10931235" cy="6094065"/>
          </a:xfrm>
          <a:prstGeom prst="roundRect">
            <a:avLst>
              <a:gd name="adj" fmla="val 2261"/>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10" name="Rectangle: Rounded Corners 9">
            <a:extLst>
              <a:ext uri="{FF2B5EF4-FFF2-40B4-BE49-F238E27FC236}">
                <a16:creationId xmlns:a16="http://schemas.microsoft.com/office/drawing/2014/main" xmlns="" id="{1D539723-8C18-4AA7-B049-4ED0ACA1884E}"/>
              </a:ext>
            </a:extLst>
          </p:cNvPr>
          <p:cNvSpPr/>
          <p:nvPr/>
        </p:nvSpPr>
        <p:spPr>
          <a:xfrm>
            <a:off x="1058313" y="1362288"/>
            <a:ext cx="10075372" cy="4296260"/>
          </a:xfrm>
          <a:custGeom>
            <a:avLst/>
            <a:gdLst>
              <a:gd name="connsiteX0" fmla="*/ 0 w 10075372"/>
              <a:gd name="connsiteY0" fmla="*/ 716058 h 4296260"/>
              <a:gd name="connsiteX1" fmla="*/ 716058 w 10075372"/>
              <a:gd name="connsiteY1" fmla="*/ 0 h 4296260"/>
              <a:gd name="connsiteX2" fmla="*/ 9359314 w 10075372"/>
              <a:gd name="connsiteY2" fmla="*/ 0 h 4296260"/>
              <a:gd name="connsiteX3" fmla="*/ 10075372 w 10075372"/>
              <a:gd name="connsiteY3" fmla="*/ 716058 h 4296260"/>
              <a:gd name="connsiteX4" fmla="*/ 10075372 w 10075372"/>
              <a:gd name="connsiteY4" fmla="*/ 3580202 h 4296260"/>
              <a:gd name="connsiteX5" fmla="*/ 9359314 w 10075372"/>
              <a:gd name="connsiteY5" fmla="*/ 4296260 h 4296260"/>
              <a:gd name="connsiteX6" fmla="*/ 716058 w 10075372"/>
              <a:gd name="connsiteY6" fmla="*/ 4296260 h 4296260"/>
              <a:gd name="connsiteX7" fmla="*/ 0 w 10075372"/>
              <a:gd name="connsiteY7" fmla="*/ 3580202 h 4296260"/>
              <a:gd name="connsiteX8" fmla="*/ 0 w 10075372"/>
              <a:gd name="connsiteY8" fmla="*/ 716058 h 429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5372" h="4296260" fill="none" extrusionOk="0">
                <a:moveTo>
                  <a:pt x="0" y="716058"/>
                </a:moveTo>
                <a:cubicBezTo>
                  <a:pt x="-30965" y="272017"/>
                  <a:pt x="258549" y="37204"/>
                  <a:pt x="716058" y="0"/>
                </a:cubicBezTo>
                <a:cubicBezTo>
                  <a:pt x="4254178" y="66507"/>
                  <a:pt x="7675374" y="23171"/>
                  <a:pt x="9359314" y="0"/>
                </a:cubicBezTo>
                <a:cubicBezTo>
                  <a:pt x="9715912" y="-9353"/>
                  <a:pt x="10076506" y="282827"/>
                  <a:pt x="10075372" y="716058"/>
                </a:cubicBezTo>
                <a:cubicBezTo>
                  <a:pt x="10215310" y="2043424"/>
                  <a:pt x="10120995" y="2817041"/>
                  <a:pt x="10075372" y="3580202"/>
                </a:cubicBezTo>
                <a:cubicBezTo>
                  <a:pt x="10101755" y="3940768"/>
                  <a:pt x="9756329" y="4328892"/>
                  <a:pt x="9359314" y="4296260"/>
                </a:cubicBezTo>
                <a:cubicBezTo>
                  <a:pt x="6521640" y="4191614"/>
                  <a:pt x="2423269" y="4240909"/>
                  <a:pt x="716058" y="4296260"/>
                </a:cubicBezTo>
                <a:cubicBezTo>
                  <a:pt x="288858" y="4293281"/>
                  <a:pt x="41564" y="3930981"/>
                  <a:pt x="0" y="3580202"/>
                </a:cubicBezTo>
                <a:cubicBezTo>
                  <a:pt x="41017" y="2231519"/>
                  <a:pt x="49217" y="1091203"/>
                  <a:pt x="0" y="716058"/>
                </a:cubicBezTo>
                <a:close/>
              </a:path>
              <a:path w="10075372" h="4296260" stroke="0" extrusionOk="0">
                <a:moveTo>
                  <a:pt x="0" y="716058"/>
                </a:moveTo>
                <a:cubicBezTo>
                  <a:pt x="25026" y="286306"/>
                  <a:pt x="358805" y="-883"/>
                  <a:pt x="716058" y="0"/>
                </a:cubicBezTo>
                <a:cubicBezTo>
                  <a:pt x="3551355" y="-43994"/>
                  <a:pt x="6910695" y="161431"/>
                  <a:pt x="9359314" y="0"/>
                </a:cubicBezTo>
                <a:cubicBezTo>
                  <a:pt x="9774035" y="-718"/>
                  <a:pt x="10088030" y="321962"/>
                  <a:pt x="10075372" y="716058"/>
                </a:cubicBezTo>
                <a:cubicBezTo>
                  <a:pt x="10240569" y="1020180"/>
                  <a:pt x="10185519" y="2966627"/>
                  <a:pt x="10075372" y="3580202"/>
                </a:cubicBezTo>
                <a:cubicBezTo>
                  <a:pt x="10093044" y="4008131"/>
                  <a:pt x="9750225" y="4293606"/>
                  <a:pt x="9359314" y="4296260"/>
                </a:cubicBezTo>
                <a:cubicBezTo>
                  <a:pt x="6518202" y="4300803"/>
                  <a:pt x="4965536" y="4210091"/>
                  <a:pt x="716058" y="4296260"/>
                </a:cubicBezTo>
                <a:cubicBezTo>
                  <a:pt x="303522" y="4321841"/>
                  <a:pt x="-19332" y="4025246"/>
                  <a:pt x="0" y="3580202"/>
                </a:cubicBezTo>
                <a:cubicBezTo>
                  <a:pt x="92702" y="3026713"/>
                  <a:pt x="-55119" y="1956080"/>
                  <a:pt x="0" y="716058"/>
                </a:cubicBezTo>
                <a:close/>
              </a:path>
            </a:pathLst>
          </a:custGeom>
          <a:solidFill>
            <a:schemeClr val="accent6">
              <a:lumMod val="20000"/>
              <a:lumOff val="80000"/>
            </a:schemeClr>
          </a:solidFill>
          <a:ln w="28575">
            <a:solidFill>
              <a:srgbClr val="00B050"/>
            </a:solidFill>
            <a:extLst>
              <a:ext uri="{C807C97D-BFC1-408E-A445-0C87EB9F89A2}">
                <ask:lineSketchStyleProps xmlns:ask="http://schemas.microsoft.com/office/drawing/2018/sketchyshapes" xmlns="" sd="39804283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47B61294-9D79-4842-8D94-45F5287D9DDC}"/>
              </a:ext>
            </a:extLst>
          </p:cNvPr>
          <p:cNvSpPr txBox="1"/>
          <p:nvPr/>
        </p:nvSpPr>
        <p:spPr>
          <a:xfrm>
            <a:off x="974147" y="443849"/>
            <a:ext cx="10243705" cy="461665"/>
          </a:xfrm>
          <a:prstGeom prst="rect">
            <a:avLst/>
          </a:prstGeom>
          <a:noFill/>
        </p:spPr>
        <p:txBody>
          <a:bodyPr wrap="square">
            <a:spAutoFit/>
          </a:bodyPr>
          <a:lstStyle/>
          <a:p>
            <a:pPr lvl="0" algn="just"/>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193" y="784225"/>
            <a:ext cx="7937500" cy="5289550"/>
          </a:xfrm>
          <a:prstGeom prst="rect">
            <a:avLst/>
          </a:prstGeom>
        </p:spPr>
      </p:pic>
    </p:spTree>
    <p:extLst>
      <p:ext uri="{BB962C8B-B14F-4D97-AF65-F5344CB8AC3E}">
        <p14:creationId xmlns:p14="http://schemas.microsoft.com/office/powerpoint/2010/main" val="205417045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706581" y="381967"/>
            <a:ext cx="10931235" cy="6094065"/>
          </a:xfrm>
          <a:prstGeom prst="roundRect">
            <a:avLst>
              <a:gd name="adj" fmla="val 2261"/>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10" name="Rectangle: Rounded Corners 9">
            <a:extLst>
              <a:ext uri="{FF2B5EF4-FFF2-40B4-BE49-F238E27FC236}">
                <a16:creationId xmlns:a16="http://schemas.microsoft.com/office/drawing/2014/main" xmlns="" id="{1D539723-8C18-4AA7-B049-4ED0ACA1884E}"/>
              </a:ext>
            </a:extLst>
          </p:cNvPr>
          <p:cNvSpPr/>
          <p:nvPr/>
        </p:nvSpPr>
        <p:spPr>
          <a:xfrm>
            <a:off x="1058313" y="1362288"/>
            <a:ext cx="10075372" cy="4296260"/>
          </a:xfrm>
          <a:custGeom>
            <a:avLst/>
            <a:gdLst>
              <a:gd name="connsiteX0" fmla="*/ 0 w 10075372"/>
              <a:gd name="connsiteY0" fmla="*/ 716058 h 4296260"/>
              <a:gd name="connsiteX1" fmla="*/ 716058 w 10075372"/>
              <a:gd name="connsiteY1" fmla="*/ 0 h 4296260"/>
              <a:gd name="connsiteX2" fmla="*/ 9359314 w 10075372"/>
              <a:gd name="connsiteY2" fmla="*/ 0 h 4296260"/>
              <a:gd name="connsiteX3" fmla="*/ 10075372 w 10075372"/>
              <a:gd name="connsiteY3" fmla="*/ 716058 h 4296260"/>
              <a:gd name="connsiteX4" fmla="*/ 10075372 w 10075372"/>
              <a:gd name="connsiteY4" fmla="*/ 3580202 h 4296260"/>
              <a:gd name="connsiteX5" fmla="*/ 9359314 w 10075372"/>
              <a:gd name="connsiteY5" fmla="*/ 4296260 h 4296260"/>
              <a:gd name="connsiteX6" fmla="*/ 716058 w 10075372"/>
              <a:gd name="connsiteY6" fmla="*/ 4296260 h 4296260"/>
              <a:gd name="connsiteX7" fmla="*/ 0 w 10075372"/>
              <a:gd name="connsiteY7" fmla="*/ 3580202 h 4296260"/>
              <a:gd name="connsiteX8" fmla="*/ 0 w 10075372"/>
              <a:gd name="connsiteY8" fmla="*/ 716058 h 429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5372" h="4296260" fill="none" extrusionOk="0">
                <a:moveTo>
                  <a:pt x="0" y="716058"/>
                </a:moveTo>
                <a:cubicBezTo>
                  <a:pt x="-30965" y="272017"/>
                  <a:pt x="258549" y="37204"/>
                  <a:pt x="716058" y="0"/>
                </a:cubicBezTo>
                <a:cubicBezTo>
                  <a:pt x="4254178" y="66507"/>
                  <a:pt x="7675374" y="23171"/>
                  <a:pt x="9359314" y="0"/>
                </a:cubicBezTo>
                <a:cubicBezTo>
                  <a:pt x="9715912" y="-9353"/>
                  <a:pt x="10076506" y="282827"/>
                  <a:pt x="10075372" y="716058"/>
                </a:cubicBezTo>
                <a:cubicBezTo>
                  <a:pt x="10215310" y="2043424"/>
                  <a:pt x="10120995" y="2817041"/>
                  <a:pt x="10075372" y="3580202"/>
                </a:cubicBezTo>
                <a:cubicBezTo>
                  <a:pt x="10101755" y="3940768"/>
                  <a:pt x="9756329" y="4328892"/>
                  <a:pt x="9359314" y="4296260"/>
                </a:cubicBezTo>
                <a:cubicBezTo>
                  <a:pt x="6521640" y="4191614"/>
                  <a:pt x="2423269" y="4240909"/>
                  <a:pt x="716058" y="4296260"/>
                </a:cubicBezTo>
                <a:cubicBezTo>
                  <a:pt x="288858" y="4293281"/>
                  <a:pt x="41564" y="3930981"/>
                  <a:pt x="0" y="3580202"/>
                </a:cubicBezTo>
                <a:cubicBezTo>
                  <a:pt x="41017" y="2231519"/>
                  <a:pt x="49217" y="1091203"/>
                  <a:pt x="0" y="716058"/>
                </a:cubicBezTo>
                <a:close/>
              </a:path>
              <a:path w="10075372" h="4296260" stroke="0" extrusionOk="0">
                <a:moveTo>
                  <a:pt x="0" y="716058"/>
                </a:moveTo>
                <a:cubicBezTo>
                  <a:pt x="25026" y="286306"/>
                  <a:pt x="358805" y="-883"/>
                  <a:pt x="716058" y="0"/>
                </a:cubicBezTo>
                <a:cubicBezTo>
                  <a:pt x="3551355" y="-43994"/>
                  <a:pt x="6910695" y="161431"/>
                  <a:pt x="9359314" y="0"/>
                </a:cubicBezTo>
                <a:cubicBezTo>
                  <a:pt x="9774035" y="-718"/>
                  <a:pt x="10088030" y="321962"/>
                  <a:pt x="10075372" y="716058"/>
                </a:cubicBezTo>
                <a:cubicBezTo>
                  <a:pt x="10240569" y="1020180"/>
                  <a:pt x="10185519" y="2966627"/>
                  <a:pt x="10075372" y="3580202"/>
                </a:cubicBezTo>
                <a:cubicBezTo>
                  <a:pt x="10093044" y="4008131"/>
                  <a:pt x="9750225" y="4293606"/>
                  <a:pt x="9359314" y="4296260"/>
                </a:cubicBezTo>
                <a:cubicBezTo>
                  <a:pt x="6518202" y="4300803"/>
                  <a:pt x="4965536" y="4210091"/>
                  <a:pt x="716058" y="4296260"/>
                </a:cubicBezTo>
                <a:cubicBezTo>
                  <a:pt x="303522" y="4321841"/>
                  <a:pt x="-19332" y="4025246"/>
                  <a:pt x="0" y="3580202"/>
                </a:cubicBezTo>
                <a:cubicBezTo>
                  <a:pt x="92702" y="3026713"/>
                  <a:pt x="-55119" y="1956080"/>
                  <a:pt x="0" y="716058"/>
                </a:cubicBezTo>
                <a:close/>
              </a:path>
            </a:pathLst>
          </a:custGeom>
          <a:solidFill>
            <a:schemeClr val="accent6">
              <a:lumMod val="20000"/>
              <a:lumOff val="80000"/>
            </a:schemeClr>
          </a:solidFill>
          <a:ln w="28575">
            <a:solidFill>
              <a:srgbClr val="00B050"/>
            </a:solidFill>
            <a:extLst>
              <a:ext uri="{C807C97D-BFC1-408E-A445-0C87EB9F89A2}">
                <ask:lineSketchStyleProps xmlns:ask="http://schemas.microsoft.com/office/drawing/2018/sketchyshapes" xmlns="" sd="39804283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47B61294-9D79-4842-8D94-45F5287D9DDC}"/>
              </a:ext>
            </a:extLst>
          </p:cNvPr>
          <p:cNvSpPr txBox="1"/>
          <p:nvPr/>
        </p:nvSpPr>
        <p:spPr>
          <a:xfrm>
            <a:off x="974147" y="443849"/>
            <a:ext cx="10243705" cy="461665"/>
          </a:xfrm>
          <a:prstGeom prst="rect">
            <a:avLst/>
          </a:prstGeom>
          <a:noFill/>
        </p:spPr>
        <p:txBody>
          <a:bodyPr wrap="square">
            <a:spAutoFit/>
          </a:bodyPr>
          <a:lstStyle/>
          <a:p>
            <a:pPr lvl="0" algn="just"/>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F050202020403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71500"/>
            <a:ext cx="7620000" cy="5176157"/>
          </a:xfrm>
          <a:prstGeom prst="rect">
            <a:avLst/>
          </a:prstGeom>
        </p:spPr>
      </p:pic>
    </p:spTree>
    <p:extLst>
      <p:ext uri="{BB962C8B-B14F-4D97-AF65-F5344CB8AC3E}">
        <p14:creationId xmlns:p14="http://schemas.microsoft.com/office/powerpoint/2010/main" val="273154120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76EC0EC-59FE-4EDC-B647-556BA5DB249B}"/>
              </a:ext>
            </a:extLst>
          </p:cNvPr>
          <p:cNvSpPr/>
          <p:nvPr/>
        </p:nvSpPr>
        <p:spPr>
          <a:xfrm>
            <a:off x="510638" y="-700971"/>
            <a:ext cx="10931235" cy="6094065"/>
          </a:xfrm>
          <a:prstGeom prst="roundRect">
            <a:avLst>
              <a:gd name="adj" fmla="val 2261"/>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10" name="Rectangle: Rounded Corners 9">
            <a:extLst>
              <a:ext uri="{FF2B5EF4-FFF2-40B4-BE49-F238E27FC236}">
                <a16:creationId xmlns:a16="http://schemas.microsoft.com/office/drawing/2014/main" xmlns="" id="{1D539723-8C18-4AA7-B049-4ED0ACA1884E}"/>
              </a:ext>
            </a:extLst>
          </p:cNvPr>
          <p:cNvSpPr/>
          <p:nvPr/>
        </p:nvSpPr>
        <p:spPr>
          <a:xfrm>
            <a:off x="1058313" y="1362288"/>
            <a:ext cx="10075372" cy="4296260"/>
          </a:xfrm>
          <a:custGeom>
            <a:avLst/>
            <a:gdLst>
              <a:gd name="connsiteX0" fmla="*/ 0 w 10075372"/>
              <a:gd name="connsiteY0" fmla="*/ 716058 h 4296260"/>
              <a:gd name="connsiteX1" fmla="*/ 716058 w 10075372"/>
              <a:gd name="connsiteY1" fmla="*/ 0 h 4296260"/>
              <a:gd name="connsiteX2" fmla="*/ 9359314 w 10075372"/>
              <a:gd name="connsiteY2" fmla="*/ 0 h 4296260"/>
              <a:gd name="connsiteX3" fmla="*/ 10075372 w 10075372"/>
              <a:gd name="connsiteY3" fmla="*/ 716058 h 4296260"/>
              <a:gd name="connsiteX4" fmla="*/ 10075372 w 10075372"/>
              <a:gd name="connsiteY4" fmla="*/ 3580202 h 4296260"/>
              <a:gd name="connsiteX5" fmla="*/ 9359314 w 10075372"/>
              <a:gd name="connsiteY5" fmla="*/ 4296260 h 4296260"/>
              <a:gd name="connsiteX6" fmla="*/ 716058 w 10075372"/>
              <a:gd name="connsiteY6" fmla="*/ 4296260 h 4296260"/>
              <a:gd name="connsiteX7" fmla="*/ 0 w 10075372"/>
              <a:gd name="connsiteY7" fmla="*/ 3580202 h 4296260"/>
              <a:gd name="connsiteX8" fmla="*/ 0 w 10075372"/>
              <a:gd name="connsiteY8" fmla="*/ 716058 h 429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5372" h="4296260" fill="none" extrusionOk="0">
                <a:moveTo>
                  <a:pt x="0" y="716058"/>
                </a:moveTo>
                <a:cubicBezTo>
                  <a:pt x="-30965" y="272017"/>
                  <a:pt x="258549" y="37204"/>
                  <a:pt x="716058" y="0"/>
                </a:cubicBezTo>
                <a:cubicBezTo>
                  <a:pt x="4254178" y="66507"/>
                  <a:pt x="7675374" y="23171"/>
                  <a:pt x="9359314" y="0"/>
                </a:cubicBezTo>
                <a:cubicBezTo>
                  <a:pt x="9715912" y="-9353"/>
                  <a:pt x="10076506" y="282827"/>
                  <a:pt x="10075372" y="716058"/>
                </a:cubicBezTo>
                <a:cubicBezTo>
                  <a:pt x="10215310" y="2043424"/>
                  <a:pt x="10120995" y="2817041"/>
                  <a:pt x="10075372" y="3580202"/>
                </a:cubicBezTo>
                <a:cubicBezTo>
                  <a:pt x="10101755" y="3940768"/>
                  <a:pt x="9756329" y="4328892"/>
                  <a:pt x="9359314" y="4296260"/>
                </a:cubicBezTo>
                <a:cubicBezTo>
                  <a:pt x="6521640" y="4191614"/>
                  <a:pt x="2423269" y="4240909"/>
                  <a:pt x="716058" y="4296260"/>
                </a:cubicBezTo>
                <a:cubicBezTo>
                  <a:pt x="288858" y="4293281"/>
                  <a:pt x="41564" y="3930981"/>
                  <a:pt x="0" y="3580202"/>
                </a:cubicBezTo>
                <a:cubicBezTo>
                  <a:pt x="41017" y="2231519"/>
                  <a:pt x="49217" y="1091203"/>
                  <a:pt x="0" y="716058"/>
                </a:cubicBezTo>
                <a:close/>
              </a:path>
              <a:path w="10075372" h="4296260" stroke="0" extrusionOk="0">
                <a:moveTo>
                  <a:pt x="0" y="716058"/>
                </a:moveTo>
                <a:cubicBezTo>
                  <a:pt x="25026" y="286306"/>
                  <a:pt x="358805" y="-883"/>
                  <a:pt x="716058" y="0"/>
                </a:cubicBezTo>
                <a:cubicBezTo>
                  <a:pt x="3551355" y="-43994"/>
                  <a:pt x="6910695" y="161431"/>
                  <a:pt x="9359314" y="0"/>
                </a:cubicBezTo>
                <a:cubicBezTo>
                  <a:pt x="9774035" y="-718"/>
                  <a:pt x="10088030" y="321962"/>
                  <a:pt x="10075372" y="716058"/>
                </a:cubicBezTo>
                <a:cubicBezTo>
                  <a:pt x="10240569" y="1020180"/>
                  <a:pt x="10185519" y="2966627"/>
                  <a:pt x="10075372" y="3580202"/>
                </a:cubicBezTo>
                <a:cubicBezTo>
                  <a:pt x="10093044" y="4008131"/>
                  <a:pt x="9750225" y="4293606"/>
                  <a:pt x="9359314" y="4296260"/>
                </a:cubicBezTo>
                <a:cubicBezTo>
                  <a:pt x="6518202" y="4300803"/>
                  <a:pt x="4965536" y="4210091"/>
                  <a:pt x="716058" y="4296260"/>
                </a:cubicBezTo>
                <a:cubicBezTo>
                  <a:pt x="303522" y="4321841"/>
                  <a:pt x="-19332" y="4025246"/>
                  <a:pt x="0" y="3580202"/>
                </a:cubicBezTo>
                <a:cubicBezTo>
                  <a:pt x="92702" y="3026713"/>
                  <a:pt x="-55119" y="1956080"/>
                  <a:pt x="0" y="716058"/>
                </a:cubicBezTo>
                <a:close/>
              </a:path>
            </a:pathLst>
          </a:custGeom>
          <a:solidFill>
            <a:schemeClr val="accent6">
              <a:lumMod val="20000"/>
              <a:lumOff val="80000"/>
            </a:schemeClr>
          </a:solidFill>
          <a:ln w="28575">
            <a:solidFill>
              <a:srgbClr val="00B050"/>
            </a:solidFill>
            <a:extLst>
              <a:ext uri="{C807C97D-BFC1-408E-A445-0C87EB9F89A2}">
                <ask:lineSketchStyleProps xmlns:ask="http://schemas.microsoft.com/office/drawing/2018/sketchyshapes" xmlns="" sd="39804283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47B61294-9D79-4842-8D94-45F5287D9DDC}"/>
              </a:ext>
            </a:extLst>
          </p:cNvPr>
          <p:cNvSpPr txBox="1"/>
          <p:nvPr/>
        </p:nvSpPr>
        <p:spPr>
          <a:xfrm>
            <a:off x="974147" y="443849"/>
            <a:ext cx="10243705" cy="461665"/>
          </a:xfrm>
          <a:prstGeom prst="rect">
            <a:avLst/>
          </a:prstGeom>
          <a:noFill/>
        </p:spPr>
        <p:txBody>
          <a:bodyPr wrap="square">
            <a:spAutoFit/>
          </a:bodyPr>
          <a:lstStyle/>
          <a:p>
            <a:pPr lvl="0" algn="just"/>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F05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260" y="326003"/>
            <a:ext cx="9849875" cy="5724940"/>
          </a:xfrm>
          <a:prstGeom prst="rect">
            <a:avLst/>
          </a:prstGeom>
        </p:spPr>
      </p:pic>
    </p:spTree>
    <p:extLst>
      <p:ext uri="{BB962C8B-B14F-4D97-AF65-F5344CB8AC3E}">
        <p14:creationId xmlns:p14="http://schemas.microsoft.com/office/powerpoint/2010/main" val="386100213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3AFF081-64C2-42D5-8F77-C8B983AECD04}"/>
              </a:ext>
            </a:extLst>
          </p:cNvPr>
          <p:cNvSpPr txBox="1"/>
          <p:nvPr/>
        </p:nvSpPr>
        <p:spPr>
          <a:xfrm>
            <a:off x="1100312" y="1941921"/>
            <a:ext cx="9991376" cy="402502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panose="020F0502020204030204"/>
                <a:cs typeface="+mn-cs"/>
              </a:rPr>
              <a:t>- Sông</a:t>
            </a:r>
            <a:r>
              <a:rPr kumimoji="0" lang="en-US" sz="3200" b="1" i="0" u="none" strike="noStrike" kern="1200" cap="none" spc="0" normalizeH="0" noProof="0">
                <a:ln>
                  <a:noFill/>
                </a:ln>
                <a:solidFill>
                  <a:srgbClr val="002060"/>
                </a:solidFill>
                <a:effectLst/>
                <a:uLnTx/>
                <a:uFillTx/>
                <a:latin typeface="Arial" panose="020F0502020204030204"/>
                <a:cs typeface="+mn-cs"/>
              </a:rPr>
              <a:t> Hồng có giá trị văn hoá - lịch sử kinh tế quan trọng của vùng Đồng bằng Bắc Bộ. Vì vậy, cần có những biện pháp thiết thực để bảo vệ cảnh quan sông Hồng như: cấm xả rác xuống sông, trồng nhiều cây xanh ven sông và phát triển tiềm năng của sông như tuyên truyền, quảng bá văn hoá - lịch sử của sông Hồng, phát triển các tuyến du lịch trên sông</a:t>
            </a:r>
            <a:endParaRPr kumimoji="0" lang="en-US" sz="3200" b="1" i="0" u="none" strike="noStrike" kern="1200" cap="none" spc="0" normalizeH="0" baseline="0" noProof="0">
              <a:ln>
                <a:noFill/>
              </a:ln>
              <a:solidFill>
                <a:srgbClr val="002060"/>
              </a:solidFill>
              <a:effectLst/>
              <a:uLnTx/>
              <a:uFillTx/>
              <a:latin typeface="Arial" panose="020F0502020204030204"/>
              <a:cs typeface="+mn-cs"/>
            </a:endParaRPr>
          </a:p>
        </p:txBody>
      </p:sp>
      <p:sp>
        <p:nvSpPr>
          <p:cNvPr id="6" name="TextBox 5">
            <a:extLst>
              <a:ext uri="{FF2B5EF4-FFF2-40B4-BE49-F238E27FC236}">
                <a16:creationId xmlns:a16="http://schemas.microsoft.com/office/drawing/2014/main" xmlns="" id="{C798F6E2-C3B5-4381-8107-BDBB06882234}"/>
              </a:ext>
            </a:extLst>
          </p:cNvPr>
          <p:cNvSpPr txBox="1"/>
          <p:nvPr/>
        </p:nvSpPr>
        <p:spPr>
          <a:xfrm>
            <a:off x="578819" y="1083332"/>
            <a:ext cx="7270174" cy="769441"/>
          </a:xfrm>
          <a:prstGeom prst="rect">
            <a:avLst/>
          </a:prstGeom>
          <a:noFill/>
        </p:spPr>
        <p:txBody>
          <a:bodyPr wrap="square" rtlCol="0">
            <a:spAutoFit/>
          </a:bodyPr>
          <a:lstStyle/>
          <a:p>
            <a:pPr lvl="0" defTabSz="1371600">
              <a:defRPr/>
            </a:pPr>
            <a:r>
              <a:rPr lang="en-US" sz="4400" b="1">
                <a:ln w="6600">
                  <a:solidFill>
                    <a:srgbClr val="002060"/>
                  </a:solidFill>
                  <a:prstDash val="solid"/>
                </a:ln>
                <a:solidFill>
                  <a:srgbClr val="FFC000"/>
                </a:solidFill>
                <a:effectLst>
                  <a:outerShdw dist="38100" dir="2700000" algn="tl" rotWithShape="0">
                    <a:srgbClr val="002060"/>
                  </a:outerShdw>
                </a:effectLst>
                <a:latin typeface="SVN-Poky's" panose="020B0606040200020203" pitchFamily="34" charset="0"/>
              </a:rPr>
              <a:t>Kết luận: </a:t>
            </a:r>
            <a:endParaRPr kumimoji="0" lang="en-US" sz="4400" b="1" i="0" u="none" strike="noStrike" kern="1200" cap="none" spc="0" normalizeH="0" baseline="0" noProof="0" dirty="0">
              <a:ln w="6600">
                <a:solidFill>
                  <a:srgbClr val="002060"/>
                </a:solidFill>
                <a:prstDash val="solid"/>
              </a:ln>
              <a:solidFill>
                <a:srgbClr val="FFC000"/>
              </a:solidFill>
              <a:effectLst>
                <a:outerShdw dist="38100" dir="2700000" algn="tl" rotWithShape="0">
                  <a:srgbClr val="002060"/>
                </a:outerShdw>
              </a:effectLst>
              <a:uLnTx/>
              <a:uFillTx/>
              <a:latin typeface="SVN-Poky's" panose="020B0606040200020203" pitchFamily="34" charset="0"/>
            </a:endParaRPr>
          </a:p>
        </p:txBody>
      </p:sp>
    </p:spTree>
    <p:extLst>
      <p:ext uri="{BB962C8B-B14F-4D97-AF65-F5344CB8AC3E}">
        <p14:creationId xmlns:p14="http://schemas.microsoft.com/office/powerpoint/2010/main" val="225961713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ppt_x"/>
                                          </p:val>
                                        </p:tav>
                                        <p:tav tm="100000">
                                          <p:val>
                                            <p:strVal val="#ppt_x"/>
                                          </p:val>
                                        </p:tav>
                                      </p:tavLst>
                                    </p:anim>
                                    <p:anim calcmode="lin" valueType="num">
                                      <p:cBhvr additive="base">
                                        <p:cTn id="8" dur="9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900"/>
                            </p:stCondLst>
                            <p:childTnLst>
                              <p:par>
                                <p:cTn id="10" presetID="16" presetClass="entr" presetSubtype="21" fill="hold"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F500DBE6-6F84-F44E-B652-67A630A74D87}"/>
              </a:ext>
            </a:extLst>
          </p:cNvPr>
          <p:cNvSpPr/>
          <p:nvPr/>
        </p:nvSpPr>
        <p:spPr>
          <a:xfrm>
            <a:off x="1540108" y="637949"/>
            <a:ext cx="9280477" cy="3374214"/>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xmlns=""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sp>
        <p:nvSpPr>
          <p:cNvPr id="9" name="TextBox 8">
            <a:extLst>
              <a:ext uri="{FF2B5EF4-FFF2-40B4-BE49-F238E27FC236}">
                <a16:creationId xmlns:a16="http://schemas.microsoft.com/office/drawing/2014/main" xmlns="" id="{446DF434-24A0-483B-A035-72C4EDC3280C}"/>
              </a:ext>
            </a:extLst>
          </p:cNvPr>
          <p:cNvSpPr txBox="1"/>
          <p:nvPr/>
        </p:nvSpPr>
        <p:spPr>
          <a:xfrm>
            <a:off x="2499119" y="1328554"/>
            <a:ext cx="67444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9600" b="1" dirty="0">
                <a:ln w="28575">
                  <a:solidFill>
                    <a:prstClr val="white"/>
                  </a:solidFill>
                </a:ln>
                <a:solidFill>
                  <a:srgbClr val="F79646">
                    <a:lumMod val="75000"/>
                  </a:srgbClr>
                </a:solidFill>
                <a:effectLst>
                  <a:outerShdw blurRad="12700" dist="101600" dir="240000" algn="t" rotWithShape="0">
                    <a:prstClr val="white"/>
                  </a:outerShdw>
                </a:effectLst>
                <a:latin typeface="UTM Showcard" panose="02040603050506020204" pitchFamily="18" charset="0"/>
                <a:ea typeface="方正卡通简体" pitchFamily="65" charset="-122"/>
                <a:cs typeface="Arial" pitchFamily="34" charset="0"/>
              </a:rPr>
              <a:t>L</a:t>
            </a:r>
            <a:r>
              <a:rPr kumimoji="0" lang="en-US" altLang="zh-CN" sz="9600" b="1" i="0" u="none" strike="noStrike" kern="1200" cap="none" spc="0" normalizeH="0" baseline="0" noProof="0" dirty="0" err="1" smtClean="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uyện</a:t>
            </a:r>
            <a:r>
              <a:rPr kumimoji="0" lang="en-US" altLang="zh-CN" sz="9600" b="1" i="0" u="none" strike="noStrike" kern="1200" cap="none" spc="0" normalizeH="0" noProof="0" dirty="0" smtClean="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a:t>
            </a:r>
            <a:r>
              <a:rPr kumimoji="0" lang="en-US" altLang="zh-CN" sz="9600" b="1" i="0" u="none" strike="noStrike" kern="1200" cap="none" spc="0" normalizeH="0" noProof="0" dirty="0" err="1">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tập</a:t>
            </a:r>
            <a:endParaRPr kumimoji="0" lang="zh-CN" altLang="en-US" sz="9600" b="1" i="0" u="none" strike="noStrike" kern="1200" cap="none" spc="0" normalizeH="0" baseline="0" noProof="0" dirty="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66464925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strVal val="(6*min(max(#ppt_w*#ppt_h,.3),1)-7.4)/-.7*#ppt_w"/>
                                          </p:val>
                                        </p:tav>
                                        <p:tav tm="100000">
                                          <p:val>
                                            <p:strVal val="#ppt_w"/>
                                          </p:val>
                                        </p:tav>
                                      </p:tavLst>
                                    </p:anim>
                                    <p:anim calcmode="lin" valueType="num">
                                      <p:cBhvr>
                                        <p:cTn id="8" dur="750" fill="hold"/>
                                        <p:tgtEl>
                                          <p:spTgt spid="9"/>
                                        </p:tgtEl>
                                        <p:attrNameLst>
                                          <p:attrName>ppt_h</p:attrName>
                                        </p:attrNameLst>
                                      </p:cBhvr>
                                      <p:tavLst>
                                        <p:tav tm="0">
                                          <p:val>
                                            <p:strVal val="(6*min(max(#ppt_w*#ppt_h,.3),1)-7.4)/-.7*#ppt_h"/>
                                          </p:val>
                                        </p:tav>
                                        <p:tav tm="100000">
                                          <p:val>
                                            <p:strVal val="#ppt_h"/>
                                          </p:val>
                                        </p:tav>
                                      </p:tavLst>
                                    </p:anim>
                                    <p:anim calcmode="lin" valueType="num">
                                      <p:cBhvr>
                                        <p:cTn id="9" dur="750" fill="hold"/>
                                        <p:tgtEl>
                                          <p:spTgt spid="9"/>
                                        </p:tgtEl>
                                        <p:attrNameLst>
                                          <p:attrName>ppt_x</p:attrName>
                                        </p:attrNameLst>
                                      </p:cBhvr>
                                      <p:tavLst>
                                        <p:tav tm="0">
                                          <p:val>
                                            <p:fltVal val="0.5"/>
                                          </p:val>
                                        </p:tav>
                                        <p:tav tm="100000">
                                          <p:val>
                                            <p:strVal val="#ppt_x"/>
                                          </p:val>
                                        </p:tav>
                                      </p:tavLst>
                                    </p:anim>
                                    <p:anim calcmode="lin" valueType="num">
                                      <p:cBhvr>
                                        <p:cTn id="10" dur="75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F500DBE6-6F84-F44E-B652-67A630A74D87}"/>
              </a:ext>
            </a:extLst>
          </p:cNvPr>
          <p:cNvSpPr/>
          <p:nvPr/>
        </p:nvSpPr>
        <p:spPr>
          <a:xfrm>
            <a:off x="1698729" y="96300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vi-VN" altLang="zh-CN" sz="1800" b="0" i="0" u="none" strike="noStrike" kern="1200" cap="none" spc="0" normalizeH="0" baseline="0" noProof="0" dirty="0" smtClean="0">
                <a:ln>
                  <a:noFill/>
                </a:ln>
                <a:solidFill>
                  <a:prstClr val="white"/>
                </a:solidFill>
                <a:effectLst/>
                <a:uLnTx/>
                <a:uFillTx/>
                <a:latin typeface="Arial" panose="020F0502020204030204"/>
                <a:cs typeface="+mn-cs"/>
              </a:rPr>
              <a:t>Vẽ </a:t>
            </a:r>
            <a:endParaRPr kumimoji="1" lang="zh-CN" altLang="en-US" sz="1800" b="0" i="0" u="none" strike="noStrike" kern="1200" cap="none" spc="0" normalizeH="0" baseline="0" noProof="0" dirty="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xmlns="" id="{6F3D2CAE-173A-FD45-9953-9420E4B56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sp>
        <p:nvSpPr>
          <p:cNvPr id="4" name="TextBox 3"/>
          <p:cNvSpPr txBox="1"/>
          <p:nvPr/>
        </p:nvSpPr>
        <p:spPr>
          <a:xfrm>
            <a:off x="1380930" y="1334278"/>
            <a:ext cx="10021077" cy="2308324"/>
          </a:xfrm>
          <a:prstGeom prst="rect">
            <a:avLst/>
          </a:prstGeom>
          <a:noFill/>
        </p:spPr>
        <p:txBody>
          <a:bodyPr wrap="square" rtlCol="0">
            <a:spAutoFit/>
          </a:bodyPr>
          <a:lstStyle/>
          <a:p>
            <a:r>
              <a:rPr lang="vi-VN" sz="4800" dirty="0" smtClean="0">
                <a:latin typeface="Times New Roman" pitchFamily="18" charset="0"/>
                <a:cs typeface="Times New Roman" pitchFamily="18" charset="0"/>
              </a:rPr>
              <a:t>Vẽ sơ đồ tư duy thể hiện Giá trị của sông Hồng và biện pháp để giữ gìn và phát huy giá trị của sông Hồng.</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4076241463"/>
      </p:ext>
    </p:extLst>
  </p:cSld>
  <p:clrMapOvr>
    <a:masterClrMapping/>
  </p:clrMapOvr>
  <p:transition advTm="3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F500DBE6-6F84-F44E-B652-67A630A74D87}"/>
              </a:ext>
            </a:extLst>
          </p:cNvPr>
          <p:cNvSpPr/>
          <p:nvPr/>
        </p:nvSpPr>
        <p:spPr>
          <a:xfrm>
            <a:off x="1624084" y="156949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xmlns=""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sp>
        <p:nvSpPr>
          <p:cNvPr id="9" name="TextBox 8">
            <a:extLst>
              <a:ext uri="{FF2B5EF4-FFF2-40B4-BE49-F238E27FC236}">
                <a16:creationId xmlns:a16="http://schemas.microsoft.com/office/drawing/2014/main" xmlns="" id="{446DF434-24A0-483B-A035-72C4EDC3280C}"/>
              </a:ext>
            </a:extLst>
          </p:cNvPr>
          <p:cNvSpPr txBox="1"/>
          <p:nvPr/>
        </p:nvSpPr>
        <p:spPr>
          <a:xfrm>
            <a:off x="2571897" y="2589358"/>
            <a:ext cx="67444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Vận</a:t>
            </a:r>
            <a:r>
              <a:rPr kumimoji="0" lang="en-US" altLang="zh-CN" sz="9600" b="1" i="0" u="none" strike="noStrike" kern="1200" cap="none" spc="0" normalizeH="0" noProof="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dụng</a:t>
            </a:r>
            <a:endParaRPr kumimoji="0" lang="zh-CN" altLang="en-US" sz="9600" b="1" i="0" u="none" strike="noStrike" kern="1200" cap="none" spc="0" normalizeH="0" baseline="0" noProof="0" dirty="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67323596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strVal val="(6*min(max(#ppt_w*#ppt_h,.3),1)-7.4)/-.7*#ppt_w"/>
                                          </p:val>
                                        </p:tav>
                                        <p:tav tm="100000">
                                          <p:val>
                                            <p:strVal val="#ppt_w"/>
                                          </p:val>
                                        </p:tav>
                                      </p:tavLst>
                                    </p:anim>
                                    <p:anim calcmode="lin" valueType="num">
                                      <p:cBhvr>
                                        <p:cTn id="8" dur="750" fill="hold"/>
                                        <p:tgtEl>
                                          <p:spTgt spid="9"/>
                                        </p:tgtEl>
                                        <p:attrNameLst>
                                          <p:attrName>ppt_h</p:attrName>
                                        </p:attrNameLst>
                                      </p:cBhvr>
                                      <p:tavLst>
                                        <p:tav tm="0">
                                          <p:val>
                                            <p:strVal val="(6*min(max(#ppt_w*#ppt_h,.3),1)-7.4)/-.7*#ppt_h"/>
                                          </p:val>
                                        </p:tav>
                                        <p:tav tm="100000">
                                          <p:val>
                                            <p:strVal val="#ppt_h"/>
                                          </p:val>
                                        </p:tav>
                                      </p:tavLst>
                                    </p:anim>
                                    <p:anim calcmode="lin" valueType="num">
                                      <p:cBhvr>
                                        <p:cTn id="9" dur="750" fill="hold"/>
                                        <p:tgtEl>
                                          <p:spTgt spid="9"/>
                                        </p:tgtEl>
                                        <p:attrNameLst>
                                          <p:attrName>ppt_x</p:attrName>
                                        </p:attrNameLst>
                                      </p:cBhvr>
                                      <p:tavLst>
                                        <p:tav tm="0">
                                          <p:val>
                                            <p:fltVal val="0.5"/>
                                          </p:val>
                                        </p:tav>
                                        <p:tav tm="100000">
                                          <p:val>
                                            <p:strVal val="#ppt_x"/>
                                          </p:val>
                                        </p:tav>
                                      </p:tavLst>
                                    </p:anim>
                                    <p:anim calcmode="lin" valueType="num">
                                      <p:cBhvr>
                                        <p:cTn id="10" dur="75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F500DBE6-6F84-F44E-B652-67A630A74D87}"/>
              </a:ext>
            </a:extLst>
          </p:cNvPr>
          <p:cNvSpPr/>
          <p:nvPr/>
        </p:nvSpPr>
        <p:spPr>
          <a:xfrm>
            <a:off x="1624084" y="156949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xmlns="" id="{6F3D2CAE-173A-FD45-9953-9420E4B56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39" y="1091684"/>
            <a:ext cx="10860832" cy="4917230"/>
          </a:xfrm>
          <a:prstGeom prst="rect">
            <a:avLst/>
          </a:prstGeom>
        </p:spPr>
      </p:pic>
    </p:spTree>
    <p:extLst>
      <p:ext uri="{BB962C8B-B14F-4D97-AF65-F5344CB8AC3E}">
        <p14:creationId xmlns:p14="http://schemas.microsoft.com/office/powerpoint/2010/main" val="2375014198"/>
      </p:ext>
    </p:extLst>
  </p:cSld>
  <p:clrMapOvr>
    <a:masterClrMapping/>
  </p:clrMapOvr>
  <p:transition advTm="3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sp>
        <p:nvSpPr>
          <p:cNvPr id="6" name="TextBox 5">
            <a:extLst>
              <a:ext uri="{FF2B5EF4-FFF2-40B4-BE49-F238E27FC236}">
                <a16:creationId xmlns:a16="http://schemas.microsoft.com/office/drawing/2014/main" xmlns="" id="{4AB6AD6C-8E06-4F1E-942B-267D05F4CEB3}"/>
              </a:ext>
            </a:extLst>
          </p:cNvPr>
          <p:cNvSpPr txBox="1"/>
          <p:nvPr/>
        </p:nvSpPr>
        <p:spPr>
          <a:xfrm>
            <a:off x="819482" y="1449745"/>
            <a:ext cx="6900963" cy="2111324"/>
          </a:xfrm>
          <a:prstGeom prst="rect">
            <a:avLst/>
          </a:prstGeom>
          <a:noFill/>
        </p:spPr>
        <p:txBody>
          <a:bodyPr wrap="square" rtlCol="0">
            <a:spAutoFit/>
          </a:bodyPr>
          <a:lstStyle/>
          <a:p>
            <a:pPr algn="ctr"/>
            <a:r>
              <a:rPr lang="en-US" sz="6600">
                <a:solidFill>
                  <a:srgbClr val="EE1616"/>
                </a:solidFill>
                <a:latin typeface="iCiel Crocante" panose="02000000000000000000" pitchFamily="50" charset="0"/>
              </a:rPr>
              <a:t>XIN CHÀO VÀ HẸN GẶP LẠI</a:t>
            </a:r>
            <a:endParaRPr lang="en-US" sz="6600" dirty="0">
              <a:solidFill>
                <a:srgbClr val="EE1616"/>
              </a:solidFill>
              <a:latin typeface="iCiel Crocante" panose="02000000000000000000" pitchFamily="50" charset="0"/>
            </a:endParaRPr>
          </a:p>
        </p:txBody>
      </p:sp>
    </p:spTree>
    <p:extLst>
      <p:ext uri="{BB962C8B-B14F-4D97-AF65-F5344CB8AC3E}">
        <p14:creationId xmlns:p14="http://schemas.microsoft.com/office/powerpoint/2010/main" val="6503045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F500DBE6-6F84-F44E-B652-67A630A74D87}"/>
              </a:ext>
            </a:extLst>
          </p:cNvPr>
          <p:cNvSpPr/>
          <p:nvPr/>
        </p:nvSpPr>
        <p:spPr>
          <a:xfrm>
            <a:off x="1624084" y="475861"/>
            <a:ext cx="9280477" cy="3415004"/>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xmlns=""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sp>
        <p:nvSpPr>
          <p:cNvPr id="9" name="TextBox 8">
            <a:extLst>
              <a:ext uri="{FF2B5EF4-FFF2-40B4-BE49-F238E27FC236}">
                <a16:creationId xmlns:a16="http://schemas.microsoft.com/office/drawing/2014/main" xmlns="" id="{446DF434-24A0-483B-A035-72C4EDC3280C}"/>
              </a:ext>
            </a:extLst>
          </p:cNvPr>
          <p:cNvSpPr txBox="1"/>
          <p:nvPr/>
        </p:nvSpPr>
        <p:spPr>
          <a:xfrm>
            <a:off x="1964712" y="1808132"/>
            <a:ext cx="85992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KHỞI</a:t>
            </a:r>
            <a:r>
              <a:rPr kumimoji="0" lang="en-US" altLang="zh-CN" sz="9600" b="1" i="0" u="none" strike="noStrike" kern="1200" cap="none" spc="0" normalizeH="0" noProof="0" dirty="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ĐỘNG</a:t>
            </a:r>
            <a:endParaRPr kumimoji="0" lang="zh-CN" altLang="en-US" sz="9600" b="1" i="0" u="none" strike="noStrike" kern="1200" cap="none" spc="0" normalizeH="0" baseline="0" noProof="0" dirty="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421930170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strVal val="(6*min(max(#ppt_w*#ppt_h,.3),1)-7.4)/-.7*#ppt_w"/>
                                          </p:val>
                                        </p:tav>
                                        <p:tav tm="100000">
                                          <p:val>
                                            <p:strVal val="#ppt_w"/>
                                          </p:val>
                                        </p:tav>
                                      </p:tavLst>
                                    </p:anim>
                                    <p:anim calcmode="lin" valueType="num">
                                      <p:cBhvr>
                                        <p:cTn id="8" dur="750" fill="hold"/>
                                        <p:tgtEl>
                                          <p:spTgt spid="9"/>
                                        </p:tgtEl>
                                        <p:attrNameLst>
                                          <p:attrName>ppt_h</p:attrName>
                                        </p:attrNameLst>
                                      </p:cBhvr>
                                      <p:tavLst>
                                        <p:tav tm="0">
                                          <p:val>
                                            <p:strVal val="(6*min(max(#ppt_w*#ppt_h,.3),1)-7.4)/-.7*#ppt_h"/>
                                          </p:val>
                                        </p:tav>
                                        <p:tav tm="100000">
                                          <p:val>
                                            <p:strVal val="#ppt_h"/>
                                          </p:val>
                                        </p:tav>
                                      </p:tavLst>
                                    </p:anim>
                                    <p:anim calcmode="lin" valueType="num">
                                      <p:cBhvr>
                                        <p:cTn id="9" dur="750" fill="hold"/>
                                        <p:tgtEl>
                                          <p:spTgt spid="9"/>
                                        </p:tgtEl>
                                        <p:attrNameLst>
                                          <p:attrName>ppt_x</p:attrName>
                                        </p:attrNameLst>
                                      </p:cBhvr>
                                      <p:tavLst>
                                        <p:tav tm="0">
                                          <p:val>
                                            <p:fltVal val="0.5"/>
                                          </p:val>
                                        </p:tav>
                                        <p:tav tm="100000">
                                          <p:val>
                                            <p:strVal val="#ppt_x"/>
                                          </p:val>
                                        </p:tav>
                                      </p:tavLst>
                                    </p:anim>
                                    <p:anim calcmode="lin" valueType="num">
                                      <p:cBhvr>
                                        <p:cTn id="10" dur="75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32" name="Picture 31">
            <a:extLst>
              <a:ext uri="{FF2B5EF4-FFF2-40B4-BE49-F238E27FC236}">
                <a16:creationId xmlns:a16="http://schemas.microsoft.com/office/drawing/2014/main" xmlns="" id="{61D5B41F-421C-473E-94E7-9D945CB3E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6" y="-11264"/>
            <a:ext cx="12192000" cy="6838630"/>
          </a:xfrm>
          <a:prstGeom prst="rect">
            <a:avLst/>
          </a:prstGeom>
        </p:spPr>
      </p:pic>
      <p:pic>
        <p:nvPicPr>
          <p:cNvPr id="33" name="Picture 32">
            <a:extLst>
              <a:ext uri="{FF2B5EF4-FFF2-40B4-BE49-F238E27FC236}">
                <a16:creationId xmlns:a16="http://schemas.microsoft.com/office/drawing/2014/main" xmlns="" id="{0AF3D850-7940-4E7B-8AD1-287B3EC127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70564" y="3438144"/>
            <a:ext cx="621437" cy="979099"/>
          </a:xfrm>
          <a:prstGeom prst="rect">
            <a:avLst/>
          </a:prstGeom>
        </p:spPr>
      </p:pic>
      <p:pic>
        <p:nvPicPr>
          <p:cNvPr id="50" name="Picture 49">
            <a:hlinkClick r:id="" action="ppaction://hlinkshowjump?jump=nextslide"/>
            <a:extLst>
              <a:ext uri="{FF2B5EF4-FFF2-40B4-BE49-F238E27FC236}">
                <a16:creationId xmlns:a16="http://schemas.microsoft.com/office/drawing/2014/main" xmlns="" id="{072855B2-13F1-47E3-BE45-8FC241295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5205" y="6221264"/>
            <a:ext cx="353411" cy="521702"/>
          </a:xfrm>
          <a:prstGeom prst="rect">
            <a:avLst/>
          </a:prstGeom>
        </p:spPr>
      </p:pic>
      <p:pic>
        <p:nvPicPr>
          <p:cNvPr id="51" name="Picture 50">
            <a:hlinkClick r:id="" action="ppaction://hlinkshowjump?jump=previousslide"/>
            <a:extLst>
              <a:ext uri="{FF2B5EF4-FFF2-40B4-BE49-F238E27FC236}">
                <a16:creationId xmlns:a16="http://schemas.microsoft.com/office/drawing/2014/main" xmlns="" id="{F5AE62F8-2511-46B6-B2E2-C5714B243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15550" y="6221264"/>
            <a:ext cx="353411" cy="521702"/>
          </a:xfrm>
          <a:prstGeom prst="rect">
            <a:avLst/>
          </a:prstGeom>
        </p:spPr>
      </p:pic>
      <p:sp>
        <p:nvSpPr>
          <p:cNvPr id="2" name="Rectangle: Rounded Corners 1">
            <a:extLst>
              <a:ext uri="{FF2B5EF4-FFF2-40B4-BE49-F238E27FC236}">
                <a16:creationId xmlns:a16="http://schemas.microsoft.com/office/drawing/2014/main" xmlns="" id="{B4C2BC3C-2104-D376-E673-41BEE6936F05}"/>
              </a:ext>
            </a:extLst>
          </p:cNvPr>
          <p:cNvSpPr/>
          <p:nvPr/>
        </p:nvSpPr>
        <p:spPr>
          <a:xfrm>
            <a:off x="1938556" y="619324"/>
            <a:ext cx="797042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dirty="0" err="1">
                <a:solidFill>
                  <a:srgbClr val="582F4E"/>
                </a:solidFill>
                <a:latin typeface="UTM Avo" panose="02040603050506020204" pitchFamily="18" charset="0"/>
              </a:rPr>
              <a:t>Sông</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Hồng</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bắt</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nguồn</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từ</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tỉnh</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nào</a:t>
            </a:r>
            <a:r>
              <a:rPr lang="en-US" sz="3600" b="1" dirty="0">
                <a:solidFill>
                  <a:srgbClr val="582F4E"/>
                </a:solidFill>
                <a:latin typeface="UTM Avo" panose="02040603050506020204" pitchFamily="18" charset="0"/>
              </a:rPr>
              <a:t> ?</a:t>
            </a:r>
          </a:p>
        </p:txBody>
      </p:sp>
      <p:sp>
        <p:nvSpPr>
          <p:cNvPr id="5" name="ĐÚNG">
            <a:extLst>
              <a:ext uri="{FF2B5EF4-FFF2-40B4-BE49-F238E27FC236}">
                <a16:creationId xmlns:a16="http://schemas.microsoft.com/office/drawing/2014/main" xmlns="" id="{49B40D2B-2265-27BF-2A94-2F4B990A5130}"/>
              </a:ext>
            </a:extLst>
          </p:cNvPr>
          <p:cNvSpPr/>
          <p:nvPr/>
        </p:nvSpPr>
        <p:spPr>
          <a:xfrm>
            <a:off x="3273254" y="2396933"/>
            <a:ext cx="480758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dirty="0">
                <a:solidFill>
                  <a:srgbClr val="582F4E"/>
                </a:solidFill>
                <a:latin typeface="UTM Avo" panose="02040603050506020204" pitchFamily="18" charset="0"/>
              </a:rPr>
              <a:t>A. </a:t>
            </a:r>
            <a:r>
              <a:rPr lang="en-US" sz="3600" b="1" dirty="0" err="1">
                <a:solidFill>
                  <a:srgbClr val="582F4E"/>
                </a:solidFill>
                <a:latin typeface="UTM Avo" panose="02040603050506020204" pitchFamily="18" charset="0"/>
              </a:rPr>
              <a:t>Vân</a:t>
            </a:r>
            <a:r>
              <a:rPr lang="en-US" sz="3600" b="1" dirty="0">
                <a:solidFill>
                  <a:srgbClr val="582F4E"/>
                </a:solidFill>
                <a:latin typeface="UTM Avo" panose="02040603050506020204" pitchFamily="18" charset="0"/>
              </a:rPr>
              <a:t> Nam</a:t>
            </a:r>
          </a:p>
        </p:txBody>
      </p:sp>
      <p:sp>
        <p:nvSpPr>
          <p:cNvPr id="6" name="SAI">
            <a:extLst>
              <a:ext uri="{FF2B5EF4-FFF2-40B4-BE49-F238E27FC236}">
                <a16:creationId xmlns:a16="http://schemas.microsoft.com/office/drawing/2014/main" xmlns="" id="{6492CCB9-2AFB-892D-5D37-FE2E5C833769}"/>
              </a:ext>
            </a:extLst>
          </p:cNvPr>
          <p:cNvSpPr/>
          <p:nvPr/>
        </p:nvSpPr>
        <p:spPr>
          <a:xfrm>
            <a:off x="1138793" y="4088564"/>
            <a:ext cx="4519964"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dirty="0">
                <a:solidFill>
                  <a:srgbClr val="582F4E"/>
                </a:solidFill>
                <a:latin typeface="UTM Avo" panose="02040603050506020204" pitchFamily="18" charset="0"/>
              </a:rPr>
              <a:t>B. </a:t>
            </a:r>
            <a:r>
              <a:rPr lang="en-US" sz="3600" b="1" dirty="0" err="1">
                <a:solidFill>
                  <a:srgbClr val="582F4E"/>
                </a:solidFill>
                <a:latin typeface="UTM Avo" panose="02040603050506020204" pitchFamily="18" charset="0"/>
              </a:rPr>
              <a:t>Lào</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Cai</a:t>
            </a:r>
            <a:r>
              <a:rPr lang="en-US" sz="3600" b="1" dirty="0">
                <a:solidFill>
                  <a:srgbClr val="582F4E"/>
                </a:solidFill>
                <a:latin typeface="UTM Avo" panose="02040603050506020204" pitchFamily="18" charset="0"/>
              </a:rPr>
              <a:t>  </a:t>
            </a:r>
          </a:p>
        </p:txBody>
      </p:sp>
      <p:sp>
        <p:nvSpPr>
          <p:cNvPr id="7" name="SAI">
            <a:extLst>
              <a:ext uri="{FF2B5EF4-FFF2-40B4-BE49-F238E27FC236}">
                <a16:creationId xmlns:a16="http://schemas.microsoft.com/office/drawing/2014/main" xmlns="" id="{B38B3AA3-2254-B027-61D0-2E35B2FDC12B}"/>
              </a:ext>
            </a:extLst>
          </p:cNvPr>
          <p:cNvSpPr/>
          <p:nvPr/>
        </p:nvSpPr>
        <p:spPr>
          <a:xfrm>
            <a:off x="6158946" y="4083897"/>
            <a:ext cx="4519964"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dirty="0">
                <a:solidFill>
                  <a:srgbClr val="582F4E"/>
                </a:solidFill>
                <a:latin typeface="UTM Avo" panose="02040603050506020204" pitchFamily="18" charset="0"/>
              </a:rPr>
              <a:t>C. </a:t>
            </a:r>
            <a:r>
              <a:rPr lang="en-US" sz="3600" b="1" dirty="0" err="1">
                <a:solidFill>
                  <a:srgbClr val="582F4E"/>
                </a:solidFill>
                <a:latin typeface="UTM Avo" panose="02040603050506020204" pitchFamily="18" charset="0"/>
              </a:rPr>
              <a:t>Hà</a:t>
            </a:r>
            <a:r>
              <a:rPr lang="en-US" sz="3600" b="1" dirty="0">
                <a:solidFill>
                  <a:srgbClr val="582F4E"/>
                </a:solidFill>
                <a:latin typeface="UTM Avo" panose="02040603050506020204" pitchFamily="18" charset="0"/>
              </a:rPr>
              <a:t> </a:t>
            </a:r>
            <a:r>
              <a:rPr lang="en-US" sz="3600" b="1" dirty="0" err="1">
                <a:solidFill>
                  <a:srgbClr val="582F4E"/>
                </a:solidFill>
                <a:latin typeface="UTM Avo" panose="02040603050506020204" pitchFamily="18" charset="0"/>
              </a:rPr>
              <a:t>Giang</a:t>
            </a:r>
            <a:endParaRPr lang="en-US" sz="3600" b="1" dirty="0">
              <a:solidFill>
                <a:srgbClr val="582F4E"/>
              </a:solidFill>
              <a:latin typeface="UTM Avo" panose="02040603050506020204" pitchFamily="18" charset="0"/>
            </a:endParaRPr>
          </a:p>
        </p:txBody>
      </p:sp>
      <p:pic>
        <p:nvPicPr>
          <p:cNvPr id="4" name="Đúng">
            <a:extLst>
              <a:ext uri="{FF2B5EF4-FFF2-40B4-BE49-F238E27FC236}">
                <a16:creationId xmlns:a16="http://schemas.microsoft.com/office/drawing/2014/main" xmlns=""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480" y="2064414"/>
            <a:ext cx="1557448" cy="1618810"/>
          </a:xfrm>
          <a:prstGeom prst="rect">
            <a:avLst/>
          </a:prstGeom>
          <a:noFill/>
        </p:spPr>
      </p:pic>
      <p:pic>
        <p:nvPicPr>
          <p:cNvPr id="3" name="Sai">
            <a:extLst>
              <a:ext uri="{FF2B5EF4-FFF2-40B4-BE49-F238E27FC236}">
                <a16:creationId xmlns:a16="http://schemas.microsoft.com/office/drawing/2014/main" xmlns=""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0671" y="4186805"/>
            <a:ext cx="1665329" cy="1624834"/>
          </a:xfrm>
          <a:prstGeom prst="rect">
            <a:avLst/>
          </a:prstGeom>
          <a:noFill/>
        </p:spPr>
      </p:pic>
      <p:pic>
        <p:nvPicPr>
          <p:cNvPr id="8" name="Sai">
            <a:extLst>
              <a:ext uri="{FF2B5EF4-FFF2-40B4-BE49-F238E27FC236}">
                <a16:creationId xmlns:a16="http://schemas.microsoft.com/office/drawing/2014/main" xmlns=""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8226" y="4087797"/>
            <a:ext cx="1665329" cy="1624834"/>
          </a:xfrm>
          <a:prstGeom prst="rect">
            <a:avLst/>
          </a:prstGeom>
          <a:noFill/>
        </p:spPr>
      </p:pic>
    </p:spTree>
    <p:extLst>
      <p:ext uri="{BB962C8B-B14F-4D97-AF65-F5344CB8AC3E}">
        <p14:creationId xmlns:p14="http://schemas.microsoft.com/office/powerpoint/2010/main" val="1268651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9" name="Picture 8">
            <a:extLst>
              <a:ext uri="{FF2B5EF4-FFF2-40B4-BE49-F238E27FC236}">
                <a16:creationId xmlns:a16="http://schemas.microsoft.com/office/drawing/2014/main" xmlns="" id="{34DC42BF-4D28-4238-A748-F64E4574E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38630"/>
          </a:xfrm>
          <a:prstGeom prst="rect">
            <a:avLst/>
          </a:prstGeom>
        </p:spPr>
      </p:pic>
      <p:sp>
        <p:nvSpPr>
          <p:cNvPr id="2" name="Rectangle: Rounded Corners 1">
            <a:extLst>
              <a:ext uri="{FF2B5EF4-FFF2-40B4-BE49-F238E27FC236}">
                <a16:creationId xmlns:a16="http://schemas.microsoft.com/office/drawing/2014/main" xmlns="" id="{B4C2BC3C-2104-D376-E673-41BEE6936F05}"/>
              </a:ext>
            </a:extLst>
          </p:cNvPr>
          <p:cNvSpPr/>
          <p:nvPr/>
        </p:nvSpPr>
        <p:spPr>
          <a:xfrm>
            <a:off x="1893560" y="608268"/>
            <a:ext cx="8307635" cy="12091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defTabSz="914309"/>
            <a:r>
              <a:rPr lang="en-US" sz="3600" b="1">
                <a:solidFill>
                  <a:srgbClr val="582F4E"/>
                </a:solidFill>
                <a:latin typeface="UTM Avo" panose="02040603050506020204" pitchFamily="18" charset="0"/>
              </a:rPr>
              <a:t>Sông Hồng có tên gọi khác là ?</a:t>
            </a:r>
          </a:p>
        </p:txBody>
      </p:sp>
      <p:sp>
        <p:nvSpPr>
          <p:cNvPr id="5" name="ĐÚNG">
            <a:extLst>
              <a:ext uri="{FF2B5EF4-FFF2-40B4-BE49-F238E27FC236}">
                <a16:creationId xmlns:a16="http://schemas.microsoft.com/office/drawing/2014/main" xmlns="" id="{49B40D2B-2265-27BF-2A94-2F4B990A5130}"/>
              </a:ext>
            </a:extLst>
          </p:cNvPr>
          <p:cNvSpPr/>
          <p:nvPr/>
        </p:nvSpPr>
        <p:spPr>
          <a:xfrm>
            <a:off x="5771865" y="4039212"/>
            <a:ext cx="480758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defTabSz="914309"/>
            <a:r>
              <a:rPr lang="en-US" sz="3600" b="1">
                <a:solidFill>
                  <a:srgbClr val="582F4E"/>
                </a:solidFill>
                <a:latin typeface="UTM Avo" panose="02040603050506020204" pitchFamily="18" charset="0"/>
              </a:rPr>
              <a:t>  C.Cả hai đáp</a:t>
            </a:r>
          </a:p>
          <a:p>
            <a:pPr defTabSz="914309"/>
            <a:r>
              <a:rPr lang="en-US" sz="3600" b="1">
                <a:solidFill>
                  <a:srgbClr val="582F4E"/>
                </a:solidFill>
                <a:latin typeface="UTM Avo" panose="02040603050506020204" pitchFamily="18" charset="0"/>
              </a:rPr>
              <a:t> án trên</a:t>
            </a:r>
          </a:p>
        </p:txBody>
      </p:sp>
      <p:sp>
        <p:nvSpPr>
          <p:cNvPr id="6" name="SAI">
            <a:extLst>
              <a:ext uri="{FF2B5EF4-FFF2-40B4-BE49-F238E27FC236}">
                <a16:creationId xmlns:a16="http://schemas.microsoft.com/office/drawing/2014/main" xmlns="" id="{6492CCB9-2AFB-892D-5D37-FE2E5C833769}"/>
              </a:ext>
            </a:extLst>
          </p:cNvPr>
          <p:cNvSpPr/>
          <p:nvPr/>
        </p:nvSpPr>
        <p:spPr>
          <a:xfrm>
            <a:off x="3748220" y="2214736"/>
            <a:ext cx="4519964"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defTabSz="914309"/>
            <a:r>
              <a:rPr lang="en-US" sz="3600" b="1">
                <a:solidFill>
                  <a:srgbClr val="582F4E"/>
                </a:solidFill>
                <a:latin typeface="UTM Avo" panose="02040603050506020204" pitchFamily="18" charset="0"/>
              </a:rPr>
              <a:t>   A.Sông Cái </a:t>
            </a:r>
          </a:p>
        </p:txBody>
      </p:sp>
      <p:sp>
        <p:nvSpPr>
          <p:cNvPr id="7" name="SAI">
            <a:extLst>
              <a:ext uri="{FF2B5EF4-FFF2-40B4-BE49-F238E27FC236}">
                <a16:creationId xmlns:a16="http://schemas.microsoft.com/office/drawing/2014/main" xmlns="" id="{B38B3AA3-2254-B027-61D0-2E35B2FDC12B}"/>
              </a:ext>
            </a:extLst>
          </p:cNvPr>
          <p:cNvSpPr/>
          <p:nvPr/>
        </p:nvSpPr>
        <p:spPr>
          <a:xfrm>
            <a:off x="1045245" y="4059258"/>
            <a:ext cx="4519964"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defTabSz="914309"/>
            <a:r>
              <a:rPr lang="en-US" sz="3600" b="1">
                <a:solidFill>
                  <a:srgbClr val="582F4E"/>
                </a:solidFill>
                <a:latin typeface="UTM Avo" panose="02040603050506020204" pitchFamily="18" charset="0"/>
              </a:rPr>
              <a:t>   B.Hồng Hà </a:t>
            </a:r>
          </a:p>
        </p:txBody>
      </p:sp>
      <p:pic>
        <p:nvPicPr>
          <p:cNvPr id="4" name="Đúng">
            <a:extLst>
              <a:ext uri="{FF2B5EF4-FFF2-40B4-BE49-F238E27FC236}">
                <a16:creationId xmlns:a16="http://schemas.microsoft.com/office/drawing/2014/main" xmlns="" id="{1B173132-DE86-9512-233D-3E20F4555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5124" y="3721209"/>
            <a:ext cx="1557448" cy="1618810"/>
          </a:xfrm>
          <a:prstGeom prst="rect">
            <a:avLst/>
          </a:prstGeom>
          <a:noFill/>
        </p:spPr>
      </p:pic>
      <p:pic>
        <p:nvPicPr>
          <p:cNvPr id="3" name="Sai">
            <a:extLst>
              <a:ext uri="{FF2B5EF4-FFF2-40B4-BE49-F238E27FC236}">
                <a16:creationId xmlns:a16="http://schemas.microsoft.com/office/drawing/2014/main" xmlns="" id="{9E465E94-8DA5-067D-F35F-EE28243E31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0912" y="2243728"/>
            <a:ext cx="1665329" cy="1624834"/>
          </a:xfrm>
          <a:prstGeom prst="rect">
            <a:avLst/>
          </a:prstGeom>
          <a:noFill/>
        </p:spPr>
      </p:pic>
      <p:pic>
        <p:nvPicPr>
          <p:cNvPr id="8" name="Sai">
            <a:extLst>
              <a:ext uri="{FF2B5EF4-FFF2-40B4-BE49-F238E27FC236}">
                <a16:creationId xmlns:a16="http://schemas.microsoft.com/office/drawing/2014/main" xmlns="" id="{53CCE7CB-37CF-F88F-E684-6CC501E311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745" y="4019839"/>
            <a:ext cx="1665329" cy="1624834"/>
          </a:xfrm>
          <a:prstGeom prst="rect">
            <a:avLst/>
          </a:prstGeom>
          <a:noFill/>
        </p:spPr>
      </p:pic>
    </p:spTree>
    <p:extLst>
      <p:ext uri="{BB962C8B-B14F-4D97-AF65-F5344CB8AC3E}">
        <p14:creationId xmlns:p14="http://schemas.microsoft.com/office/powerpoint/2010/main" val="3171740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9" name="Picture 8">
            <a:extLst>
              <a:ext uri="{FF2B5EF4-FFF2-40B4-BE49-F238E27FC236}">
                <a16:creationId xmlns:a16="http://schemas.microsoft.com/office/drawing/2014/main" xmlns="" id="{F05E81ED-B82A-4A23-8099-C6557FA3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38630"/>
          </a:xfrm>
          <a:prstGeom prst="rect">
            <a:avLst/>
          </a:prstGeom>
        </p:spPr>
      </p:pic>
      <p:sp>
        <p:nvSpPr>
          <p:cNvPr id="2" name="Rectangle: Rounded Corners 1">
            <a:extLst>
              <a:ext uri="{FF2B5EF4-FFF2-40B4-BE49-F238E27FC236}">
                <a16:creationId xmlns:a16="http://schemas.microsoft.com/office/drawing/2014/main" xmlns="" id="{B4C2BC3C-2104-D376-E673-41BEE6936F05}"/>
              </a:ext>
            </a:extLst>
          </p:cNvPr>
          <p:cNvSpPr/>
          <p:nvPr/>
        </p:nvSpPr>
        <p:spPr>
          <a:xfrm>
            <a:off x="1867954" y="797058"/>
            <a:ext cx="8149669" cy="1304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a:solidFill>
                  <a:srgbClr val="582F4E"/>
                </a:solidFill>
                <a:latin typeface="UTM Avo" panose="02040603050506020204" pitchFamily="18" charset="0"/>
              </a:rPr>
              <a:t>Sông Hồng có tổng chiều dài là ?</a:t>
            </a:r>
          </a:p>
        </p:txBody>
      </p:sp>
      <p:sp>
        <p:nvSpPr>
          <p:cNvPr id="5" name="ĐÚNG">
            <a:extLst>
              <a:ext uri="{FF2B5EF4-FFF2-40B4-BE49-F238E27FC236}">
                <a16:creationId xmlns:a16="http://schemas.microsoft.com/office/drawing/2014/main" xmlns="" id="{49B40D2B-2265-27BF-2A94-2F4B990A5130}"/>
              </a:ext>
            </a:extLst>
          </p:cNvPr>
          <p:cNvSpPr/>
          <p:nvPr/>
        </p:nvSpPr>
        <p:spPr>
          <a:xfrm>
            <a:off x="1030222" y="3975572"/>
            <a:ext cx="480758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a:solidFill>
                  <a:srgbClr val="582F4E"/>
                </a:solidFill>
                <a:latin typeface="UTM Avo" panose="02040603050506020204" pitchFamily="18" charset="0"/>
              </a:rPr>
              <a:t>B. 1126 km</a:t>
            </a:r>
          </a:p>
        </p:txBody>
      </p:sp>
      <p:sp>
        <p:nvSpPr>
          <p:cNvPr id="6" name="SAI">
            <a:extLst>
              <a:ext uri="{FF2B5EF4-FFF2-40B4-BE49-F238E27FC236}">
                <a16:creationId xmlns:a16="http://schemas.microsoft.com/office/drawing/2014/main" xmlns="" id="{6492CCB9-2AFB-892D-5D37-FE2E5C833769}"/>
              </a:ext>
            </a:extLst>
          </p:cNvPr>
          <p:cNvSpPr/>
          <p:nvPr/>
        </p:nvSpPr>
        <p:spPr>
          <a:xfrm>
            <a:off x="3748220" y="2214736"/>
            <a:ext cx="4519964"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a:solidFill>
                  <a:srgbClr val="582F4E"/>
                </a:solidFill>
                <a:latin typeface="UTM Avo" panose="02040603050506020204" pitchFamily="18" charset="0"/>
              </a:rPr>
              <a:t>A. 1226 km</a:t>
            </a:r>
          </a:p>
        </p:txBody>
      </p:sp>
      <p:sp>
        <p:nvSpPr>
          <p:cNvPr id="7" name="SAI">
            <a:extLst>
              <a:ext uri="{FF2B5EF4-FFF2-40B4-BE49-F238E27FC236}">
                <a16:creationId xmlns:a16="http://schemas.microsoft.com/office/drawing/2014/main" xmlns="" id="{B38B3AA3-2254-B027-61D0-2E35B2FDC12B}"/>
              </a:ext>
            </a:extLst>
          </p:cNvPr>
          <p:cNvSpPr/>
          <p:nvPr/>
        </p:nvSpPr>
        <p:spPr>
          <a:xfrm>
            <a:off x="5923769" y="3969202"/>
            <a:ext cx="4519964"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r>
              <a:rPr lang="en-US" sz="3600" b="1">
                <a:solidFill>
                  <a:srgbClr val="582F4E"/>
                </a:solidFill>
                <a:latin typeface="UTM Avo" panose="02040603050506020204" pitchFamily="18" charset="0"/>
              </a:rPr>
              <a:t>C.1162 km</a:t>
            </a:r>
          </a:p>
        </p:txBody>
      </p:sp>
      <p:pic>
        <p:nvPicPr>
          <p:cNvPr id="4" name="Đúng">
            <a:extLst>
              <a:ext uri="{FF2B5EF4-FFF2-40B4-BE49-F238E27FC236}">
                <a16:creationId xmlns:a16="http://schemas.microsoft.com/office/drawing/2014/main" xmlns="" id="{1B173132-DE86-9512-233D-3E20F4555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622" y="3805997"/>
            <a:ext cx="1557448" cy="1618810"/>
          </a:xfrm>
          <a:prstGeom prst="rect">
            <a:avLst/>
          </a:prstGeom>
          <a:noFill/>
        </p:spPr>
      </p:pic>
      <p:pic>
        <p:nvPicPr>
          <p:cNvPr id="3" name="Sai">
            <a:extLst>
              <a:ext uri="{FF2B5EF4-FFF2-40B4-BE49-F238E27FC236}">
                <a16:creationId xmlns:a16="http://schemas.microsoft.com/office/drawing/2014/main" xmlns="" id="{9E465E94-8DA5-067D-F35F-EE28243E31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0912" y="2243728"/>
            <a:ext cx="1665329" cy="1624834"/>
          </a:xfrm>
          <a:prstGeom prst="rect">
            <a:avLst/>
          </a:prstGeom>
          <a:noFill/>
        </p:spPr>
      </p:pic>
      <p:pic>
        <p:nvPicPr>
          <p:cNvPr id="8" name="Sai">
            <a:extLst>
              <a:ext uri="{FF2B5EF4-FFF2-40B4-BE49-F238E27FC236}">
                <a16:creationId xmlns:a16="http://schemas.microsoft.com/office/drawing/2014/main" xmlns="" id="{53CCE7CB-37CF-F88F-E684-6CC501E311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0751" y="4036059"/>
            <a:ext cx="1665329" cy="1624834"/>
          </a:xfrm>
          <a:prstGeom prst="rect">
            <a:avLst/>
          </a:prstGeom>
          <a:noFill/>
        </p:spPr>
      </p:pic>
    </p:spTree>
    <p:extLst>
      <p:ext uri="{BB962C8B-B14F-4D97-AF65-F5344CB8AC3E}">
        <p14:creationId xmlns:p14="http://schemas.microsoft.com/office/powerpoint/2010/main" val="3574854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FB2D71-C5A2-2440-B136-D5C2CF06F501}"/>
              </a:ext>
            </a:extLst>
          </p:cNvPr>
          <p:cNvPicPr>
            <a:picLocks noChangeAspect="1"/>
          </p:cNvPicPr>
          <p:nvPr/>
        </p:nvPicPr>
        <p:blipFill>
          <a:blip r:embed="rId3"/>
          <a:stretch>
            <a:fillRect/>
          </a:stretch>
        </p:blipFill>
        <p:spPr>
          <a:xfrm>
            <a:off x="9286804" y="2505407"/>
            <a:ext cx="3047834" cy="4352593"/>
          </a:xfrm>
          <a:prstGeom prst="rect">
            <a:avLst/>
          </a:prstGeom>
        </p:spPr>
      </p:pic>
      <p:sp>
        <p:nvSpPr>
          <p:cNvPr id="7" name="TextBox 4">
            <a:extLst>
              <a:ext uri="{FF2B5EF4-FFF2-40B4-BE49-F238E27FC236}">
                <a16:creationId xmlns:a16="http://schemas.microsoft.com/office/drawing/2014/main" xmlns="" id="{0D0EA97C-F11D-4268-919C-66E2C81C76BB}"/>
              </a:ext>
            </a:extLst>
          </p:cNvPr>
          <p:cNvSpPr txBox="1"/>
          <p:nvPr/>
        </p:nvSpPr>
        <p:spPr>
          <a:xfrm>
            <a:off x="1122590" y="1726063"/>
            <a:ext cx="1951175" cy="830997"/>
          </a:xfrm>
          <a:prstGeom prst="rect">
            <a:avLst/>
          </a:prstGeom>
          <a:noFill/>
          <a:ln w="28575">
            <a:solidFill>
              <a:schemeClr val="accent1">
                <a:lumMod val="75000"/>
              </a:schemeClr>
            </a:solidFill>
            <a:prstDash val="dash"/>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4800" b="1">
                <a:solidFill>
                  <a:schemeClr val="accent2"/>
                </a:solidFill>
                <a:latin typeface="UVN Banh Mi" pitchFamily="2" charset="0"/>
                <a:ea typeface="Source Han Serif SC" panose="02020400000000000000" pitchFamily="18" charset="-122"/>
                <a:sym typeface="Source Han Serif SC" panose="02020400000000000000" pitchFamily="18" charset="-122"/>
              </a:rPr>
              <a:t>BÀI 11</a:t>
            </a:r>
            <a:endParaRPr lang="en-US" altLang="zh-CN" sz="4800" b="1" dirty="0">
              <a:solidFill>
                <a:schemeClr val="accent2"/>
              </a:solidFill>
              <a:latin typeface="UVN Banh Mi" pitchFamily="2" charset="0"/>
              <a:ea typeface="Source Han Serif SC" panose="02020400000000000000" pitchFamily="18" charset="-122"/>
              <a:sym typeface="Source Han Serif SC" panose="02020400000000000000" pitchFamily="18" charset="-122"/>
            </a:endParaRPr>
          </a:p>
        </p:txBody>
      </p:sp>
      <p:sp>
        <p:nvSpPr>
          <p:cNvPr id="9" name="TextBox 8">
            <a:extLst>
              <a:ext uri="{FF2B5EF4-FFF2-40B4-BE49-F238E27FC236}">
                <a16:creationId xmlns:a16="http://schemas.microsoft.com/office/drawing/2014/main" xmlns="" id="{70F51AD1-A87B-446F-A23B-75059F595E03}"/>
              </a:ext>
            </a:extLst>
          </p:cNvPr>
          <p:cNvSpPr txBox="1"/>
          <p:nvPr/>
        </p:nvSpPr>
        <p:spPr>
          <a:xfrm>
            <a:off x="1880190" y="2597348"/>
            <a:ext cx="8173474" cy="1754326"/>
          </a:xfrm>
          <a:prstGeom prst="rect">
            <a:avLst/>
          </a:prstGeom>
          <a:noFill/>
        </p:spPr>
        <p:txBody>
          <a:bodyPr wrap="square" rtlCol="0">
            <a:spAutoFit/>
          </a:bodyPr>
          <a:lstStyle/>
          <a:p>
            <a:pPr algn="ctr"/>
            <a:r>
              <a:rPr lang="en-US" sz="5400" dirty="0">
                <a:solidFill>
                  <a:srgbClr val="EE1616"/>
                </a:solidFill>
                <a:latin typeface="iCiel Crocante" panose="02000000000000000000" pitchFamily="50" charset="0"/>
              </a:rPr>
              <a:t>SÔNG HỒNG VÀ VĂN MINH SÔNG HỒNG</a:t>
            </a:r>
          </a:p>
        </p:txBody>
      </p:sp>
      <p:sp>
        <p:nvSpPr>
          <p:cNvPr id="11" name="TextBox 4">
            <a:extLst>
              <a:ext uri="{FF2B5EF4-FFF2-40B4-BE49-F238E27FC236}">
                <a16:creationId xmlns:a16="http://schemas.microsoft.com/office/drawing/2014/main" xmlns="" id="{6708B7D1-32C5-45A2-A0B9-4224BF6412A6}"/>
              </a:ext>
            </a:extLst>
          </p:cNvPr>
          <p:cNvSpPr txBox="1"/>
          <p:nvPr/>
        </p:nvSpPr>
        <p:spPr>
          <a:xfrm>
            <a:off x="6927470" y="4266204"/>
            <a:ext cx="2063898" cy="830997"/>
          </a:xfrm>
          <a:prstGeom prst="rect">
            <a:avLst/>
          </a:prstGeom>
          <a:noFill/>
          <a:ln w="28575">
            <a:noFill/>
            <a:prstDash val="dash"/>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4800" b="1" dirty="0">
                <a:ln w="6600">
                  <a:solidFill>
                    <a:schemeClr val="accent2"/>
                  </a:solidFill>
                  <a:prstDash val="solid"/>
                </a:ln>
                <a:solidFill>
                  <a:srgbClr val="0070C0"/>
                </a:solidFill>
                <a:effectLst>
                  <a:outerShdw dist="38100" dir="2700000" algn="tl" rotWithShape="0">
                    <a:schemeClr val="accent2"/>
                  </a:outerShdw>
                </a:effectLst>
                <a:latin typeface="UVN Banh Mi" pitchFamily="2" charset="0"/>
                <a:ea typeface="Source Han Serif SC" panose="02020400000000000000" pitchFamily="18" charset="-122"/>
                <a:sym typeface="Source Han Serif SC" panose="02020400000000000000" pitchFamily="18" charset="-122"/>
              </a:rPr>
              <a:t>(</a:t>
            </a:r>
            <a:r>
              <a:rPr lang="en-US" altLang="zh-CN" sz="4800" b="1" dirty="0" err="1">
                <a:ln w="6600">
                  <a:solidFill>
                    <a:schemeClr val="accent2"/>
                  </a:solidFill>
                  <a:prstDash val="solid"/>
                </a:ln>
                <a:solidFill>
                  <a:srgbClr val="0070C0"/>
                </a:solidFill>
                <a:effectLst>
                  <a:outerShdw dist="38100" dir="2700000" algn="tl" rotWithShape="0">
                    <a:schemeClr val="accent2"/>
                  </a:outerShdw>
                </a:effectLst>
                <a:latin typeface="UVN Banh Mi" pitchFamily="2" charset="0"/>
                <a:ea typeface="Source Han Serif SC" panose="02020400000000000000" pitchFamily="18" charset="-122"/>
                <a:sym typeface="Source Han Serif SC" panose="02020400000000000000" pitchFamily="18" charset="-122"/>
              </a:rPr>
              <a:t>Tiết</a:t>
            </a:r>
            <a:r>
              <a:rPr lang="en-US" altLang="zh-CN" sz="4800" b="1" dirty="0">
                <a:ln w="6600">
                  <a:solidFill>
                    <a:schemeClr val="accent2"/>
                  </a:solidFill>
                  <a:prstDash val="solid"/>
                </a:ln>
                <a:solidFill>
                  <a:srgbClr val="0070C0"/>
                </a:solidFill>
                <a:effectLst>
                  <a:outerShdw dist="38100" dir="2700000" algn="tl" rotWithShape="0">
                    <a:schemeClr val="accent2"/>
                  </a:outerShdw>
                </a:effectLst>
                <a:latin typeface="UVN Banh Mi" pitchFamily="2" charset="0"/>
                <a:ea typeface="Source Han Serif SC" panose="02020400000000000000" pitchFamily="18" charset="-122"/>
                <a:sym typeface="Source Han Serif SC" panose="02020400000000000000" pitchFamily="18" charset="-122"/>
              </a:rPr>
              <a:t> 2)</a:t>
            </a:r>
          </a:p>
        </p:txBody>
      </p:sp>
      <p:sp>
        <p:nvSpPr>
          <p:cNvPr id="12" name="TextBox 11">
            <a:extLst>
              <a:ext uri="{FF2B5EF4-FFF2-40B4-BE49-F238E27FC236}">
                <a16:creationId xmlns:a16="http://schemas.microsoft.com/office/drawing/2014/main" xmlns="" id="{5AB87BA5-E66F-4C3E-88A9-F7D5EDF1F320}"/>
              </a:ext>
            </a:extLst>
          </p:cNvPr>
          <p:cNvSpPr txBox="1"/>
          <p:nvPr/>
        </p:nvSpPr>
        <p:spPr>
          <a:xfrm>
            <a:off x="1502230" y="360918"/>
            <a:ext cx="8929394" cy="707886"/>
          </a:xfrm>
          <a:prstGeom prst="rect">
            <a:avLst/>
          </a:prstGeom>
          <a:noFill/>
        </p:spPr>
        <p:txBody>
          <a:bodyPr wrap="square" rtlCol="0">
            <a:spAutoFit/>
          </a:bodyPr>
          <a:lstStyle/>
          <a:p>
            <a:pPr algn="ctr"/>
            <a:r>
              <a:rPr lang="en-US" sz="4000" b="1" dirty="0" err="1">
                <a:latin typeface="UTM Edwardian" panose="02040603050506020204" pitchFamily="18" charset="0"/>
              </a:rPr>
              <a:t>Thứ</a:t>
            </a:r>
            <a:r>
              <a:rPr lang="en-US" sz="4000" b="1" dirty="0">
                <a:latin typeface="UTM Edwardian" panose="02040603050506020204" pitchFamily="18" charset="0"/>
              </a:rPr>
              <a:t> </a:t>
            </a:r>
            <a:r>
              <a:rPr lang="vi-VN" sz="4000" b="1" dirty="0" smtClean="0">
                <a:latin typeface="UTM Edwardian" panose="02040603050506020204" pitchFamily="18" charset="0"/>
              </a:rPr>
              <a:t>Năm</a:t>
            </a:r>
            <a:r>
              <a:rPr lang="en-US" sz="4000" b="1" dirty="0" smtClean="0">
                <a:latin typeface="UTM Edwardian" panose="02040603050506020204" pitchFamily="18" charset="0"/>
              </a:rPr>
              <a:t> </a:t>
            </a:r>
            <a:r>
              <a:rPr lang="en-US" sz="4000" b="1" dirty="0" err="1" smtClean="0">
                <a:latin typeface="UTM Edwardian" panose="02040603050506020204" pitchFamily="18" charset="0"/>
              </a:rPr>
              <a:t>ngày</a:t>
            </a:r>
            <a:r>
              <a:rPr lang="vi-VN" sz="4000" b="1" dirty="0">
                <a:latin typeface="UTM Edwardian" panose="02040603050506020204" pitchFamily="18" charset="0"/>
              </a:rPr>
              <a:t> </a:t>
            </a:r>
            <a:r>
              <a:rPr lang="vi-VN" sz="4000" b="1" dirty="0" smtClean="0">
                <a:latin typeface="UTM Edwardian" panose="02040603050506020204" pitchFamily="18" charset="0"/>
              </a:rPr>
              <a:t>30</a:t>
            </a:r>
            <a:r>
              <a:rPr lang="en-US" sz="4000" b="1" dirty="0" smtClean="0">
                <a:latin typeface="UTM Edwardian" panose="02040603050506020204" pitchFamily="18" charset="0"/>
              </a:rPr>
              <a:t> </a:t>
            </a:r>
            <a:r>
              <a:rPr lang="en-US" sz="4000" b="1" dirty="0" err="1" smtClean="0">
                <a:latin typeface="UTM Edwardian" panose="02040603050506020204" pitchFamily="18" charset="0"/>
              </a:rPr>
              <a:t>tháng</a:t>
            </a:r>
            <a:r>
              <a:rPr lang="vi-VN" sz="4000" b="1" dirty="0">
                <a:latin typeface="UTM Edwardian" panose="02040603050506020204" pitchFamily="18" charset="0"/>
              </a:rPr>
              <a:t> </a:t>
            </a:r>
            <a:r>
              <a:rPr lang="vi-VN" sz="4000" b="1" dirty="0" smtClean="0">
                <a:latin typeface="UTM Edwardian" panose="02040603050506020204" pitchFamily="18" charset="0"/>
              </a:rPr>
              <a:t>11</a:t>
            </a:r>
            <a:r>
              <a:rPr lang="en-US" sz="4000" b="1" dirty="0" smtClean="0">
                <a:latin typeface="UTM Edwardian" panose="02040603050506020204" pitchFamily="18" charset="0"/>
              </a:rPr>
              <a:t> </a:t>
            </a:r>
            <a:r>
              <a:rPr lang="en-US" sz="4000" b="1" dirty="0" err="1" smtClean="0">
                <a:latin typeface="UTM Edwardian" panose="02040603050506020204" pitchFamily="18" charset="0"/>
              </a:rPr>
              <a:t>năm</a:t>
            </a:r>
            <a:r>
              <a:rPr lang="vi-VN" sz="4000" b="1" dirty="0">
                <a:latin typeface="UTM Edwardian" panose="02040603050506020204" pitchFamily="18" charset="0"/>
              </a:rPr>
              <a:t> </a:t>
            </a:r>
            <a:r>
              <a:rPr lang="vi-VN" sz="4000" b="1" dirty="0" smtClean="0">
                <a:latin typeface="UTM Edwardian" panose="02040603050506020204" pitchFamily="18" charset="0"/>
              </a:rPr>
              <a:t>2023 </a:t>
            </a:r>
            <a:endParaRPr lang="en-US" sz="4000" b="1" dirty="0">
              <a:latin typeface="UTM Edwardian" panose="02040603050506020204" pitchFamily="18" charset="0"/>
            </a:endParaRPr>
          </a:p>
        </p:txBody>
      </p:sp>
      <p:sp>
        <p:nvSpPr>
          <p:cNvPr id="2" name="TextBox 1"/>
          <p:cNvSpPr txBox="1"/>
          <p:nvPr/>
        </p:nvSpPr>
        <p:spPr>
          <a:xfrm>
            <a:off x="3638939" y="1343608"/>
            <a:ext cx="4982547" cy="707886"/>
          </a:xfrm>
          <a:prstGeom prst="rect">
            <a:avLst/>
          </a:prstGeom>
          <a:noFill/>
        </p:spPr>
        <p:txBody>
          <a:bodyPr wrap="square" rtlCol="0">
            <a:spAutoFit/>
          </a:bodyPr>
          <a:lstStyle/>
          <a:p>
            <a:r>
              <a:rPr lang="vi-VN" sz="4000" b="1" dirty="0" smtClean="0">
                <a:latin typeface="Times New Roman" pitchFamily="18" charset="0"/>
                <a:cs typeface="Times New Roman" pitchFamily="18" charset="0"/>
              </a:rPr>
              <a:t>Lịch sử và Địa lý</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53755911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xmlns="" id="{F500DBE6-6F84-F44E-B652-67A630A74D87}"/>
              </a:ext>
            </a:extLst>
          </p:cNvPr>
          <p:cNvSpPr/>
          <p:nvPr/>
        </p:nvSpPr>
        <p:spPr>
          <a:xfrm>
            <a:off x="1624084" y="156949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xmlns=""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sp>
        <p:nvSpPr>
          <p:cNvPr id="9" name="TextBox 8">
            <a:extLst>
              <a:ext uri="{FF2B5EF4-FFF2-40B4-BE49-F238E27FC236}">
                <a16:creationId xmlns:a16="http://schemas.microsoft.com/office/drawing/2014/main" xmlns="" id="{446DF434-24A0-483B-A035-72C4EDC3280C}"/>
              </a:ext>
            </a:extLst>
          </p:cNvPr>
          <p:cNvSpPr txBox="1"/>
          <p:nvPr/>
        </p:nvSpPr>
        <p:spPr>
          <a:xfrm>
            <a:off x="3002972" y="2589358"/>
            <a:ext cx="67444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smtClean="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K</a:t>
            </a:r>
            <a:r>
              <a:rPr kumimoji="0" lang="vi-VN" altLang="zh-CN" sz="9600" b="1" i="0" u="none" strike="noStrike" kern="1200" cap="none" spc="0" normalizeH="0" baseline="0" noProof="0" dirty="0" smtClean="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h</a:t>
            </a:r>
            <a:r>
              <a:rPr kumimoji="0" lang="en-US" altLang="zh-CN" sz="9600" b="1" i="0" u="none" strike="noStrike" kern="1200" cap="none" spc="0" normalizeH="0" baseline="0" noProof="0" dirty="0" err="1" smtClean="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ám</a:t>
            </a:r>
            <a:r>
              <a:rPr kumimoji="0" lang="en-US" altLang="zh-CN" sz="9600" b="1" i="0" u="none" strike="noStrike" kern="1200" cap="none" spc="0" normalizeH="0" noProof="0" dirty="0" smtClean="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a:t>
            </a:r>
            <a:r>
              <a:rPr kumimoji="0" lang="en-US" altLang="zh-CN" sz="9600" b="1" i="0" u="none" strike="noStrike" kern="1200" cap="none" spc="0" normalizeH="0" noProof="0" dirty="0" err="1">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phá</a:t>
            </a:r>
            <a:endParaRPr kumimoji="0" lang="zh-CN" altLang="en-US" sz="9600" b="1" i="0" u="none" strike="noStrike" kern="1200" cap="none" spc="0" normalizeH="0" baseline="0" noProof="0" dirty="0">
              <a:ln w="28575">
                <a:solidFill>
                  <a:prstClr val="white"/>
                </a:solidFill>
              </a:ln>
              <a:solidFill>
                <a:srgbClr val="F79646">
                  <a:lumMod val="75000"/>
                </a:srgbClr>
              </a:soli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28564102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strVal val="(6*min(max(#ppt_w*#ppt_h,.3),1)-7.4)/-.7*#ppt_w"/>
                                          </p:val>
                                        </p:tav>
                                        <p:tav tm="100000">
                                          <p:val>
                                            <p:strVal val="#ppt_w"/>
                                          </p:val>
                                        </p:tav>
                                      </p:tavLst>
                                    </p:anim>
                                    <p:anim calcmode="lin" valueType="num">
                                      <p:cBhvr>
                                        <p:cTn id="8" dur="750" fill="hold"/>
                                        <p:tgtEl>
                                          <p:spTgt spid="9"/>
                                        </p:tgtEl>
                                        <p:attrNameLst>
                                          <p:attrName>ppt_h</p:attrName>
                                        </p:attrNameLst>
                                      </p:cBhvr>
                                      <p:tavLst>
                                        <p:tav tm="0">
                                          <p:val>
                                            <p:strVal val="(6*min(max(#ppt_w*#ppt_h,.3),1)-7.4)/-.7*#ppt_h"/>
                                          </p:val>
                                        </p:tav>
                                        <p:tav tm="100000">
                                          <p:val>
                                            <p:strVal val="#ppt_h"/>
                                          </p:val>
                                        </p:tav>
                                      </p:tavLst>
                                    </p:anim>
                                    <p:anim calcmode="lin" valueType="num">
                                      <p:cBhvr>
                                        <p:cTn id="9" dur="750" fill="hold"/>
                                        <p:tgtEl>
                                          <p:spTgt spid="9"/>
                                        </p:tgtEl>
                                        <p:attrNameLst>
                                          <p:attrName>ppt_x</p:attrName>
                                        </p:attrNameLst>
                                      </p:cBhvr>
                                      <p:tavLst>
                                        <p:tav tm="0">
                                          <p:val>
                                            <p:fltVal val="0.5"/>
                                          </p:val>
                                        </p:tav>
                                        <p:tav tm="100000">
                                          <p:val>
                                            <p:strVal val="#ppt_x"/>
                                          </p:val>
                                        </p:tav>
                                      </p:tavLst>
                                    </p:anim>
                                    <p:anim calcmode="lin" valueType="num">
                                      <p:cBhvr>
                                        <p:cTn id="10" dur="75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016505E6-2AA7-46C5-9B18-932E473023D6}"/>
              </a:ext>
            </a:extLst>
          </p:cNvPr>
          <p:cNvSpPr/>
          <p:nvPr/>
        </p:nvSpPr>
        <p:spPr>
          <a:xfrm>
            <a:off x="1775321" y="924792"/>
            <a:ext cx="8641358" cy="3803072"/>
          </a:xfrm>
          <a:custGeom>
            <a:avLst/>
            <a:gdLst>
              <a:gd name="connsiteX0" fmla="*/ 0 w 8641358"/>
              <a:gd name="connsiteY0" fmla="*/ 633858 h 3803072"/>
              <a:gd name="connsiteX1" fmla="*/ 633858 w 8641358"/>
              <a:gd name="connsiteY1" fmla="*/ 0 h 3803072"/>
              <a:gd name="connsiteX2" fmla="*/ 8007500 w 8641358"/>
              <a:gd name="connsiteY2" fmla="*/ 0 h 3803072"/>
              <a:gd name="connsiteX3" fmla="*/ 8641358 w 8641358"/>
              <a:gd name="connsiteY3" fmla="*/ 633858 h 3803072"/>
              <a:gd name="connsiteX4" fmla="*/ 8641358 w 8641358"/>
              <a:gd name="connsiteY4" fmla="*/ 3169214 h 3803072"/>
              <a:gd name="connsiteX5" fmla="*/ 8007500 w 8641358"/>
              <a:gd name="connsiteY5" fmla="*/ 3803072 h 3803072"/>
              <a:gd name="connsiteX6" fmla="*/ 633858 w 8641358"/>
              <a:gd name="connsiteY6" fmla="*/ 3803072 h 3803072"/>
              <a:gd name="connsiteX7" fmla="*/ 0 w 8641358"/>
              <a:gd name="connsiteY7" fmla="*/ 3169214 h 3803072"/>
              <a:gd name="connsiteX8" fmla="*/ 0 w 8641358"/>
              <a:gd name="connsiteY8" fmla="*/ 633858 h 380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1358" h="3803072" fill="none" extrusionOk="0">
                <a:moveTo>
                  <a:pt x="0" y="633858"/>
                </a:moveTo>
                <a:cubicBezTo>
                  <a:pt x="60140" y="285170"/>
                  <a:pt x="262977" y="21187"/>
                  <a:pt x="633858" y="0"/>
                </a:cubicBezTo>
                <a:cubicBezTo>
                  <a:pt x="2459648" y="-149292"/>
                  <a:pt x="6487044" y="-15801"/>
                  <a:pt x="8007500" y="0"/>
                </a:cubicBezTo>
                <a:cubicBezTo>
                  <a:pt x="8344884" y="54066"/>
                  <a:pt x="8650622" y="283509"/>
                  <a:pt x="8641358" y="633858"/>
                </a:cubicBezTo>
                <a:cubicBezTo>
                  <a:pt x="8568669" y="1564266"/>
                  <a:pt x="8733322" y="2106370"/>
                  <a:pt x="8641358" y="3169214"/>
                </a:cubicBezTo>
                <a:cubicBezTo>
                  <a:pt x="8592625" y="3523381"/>
                  <a:pt x="8330387" y="3819197"/>
                  <a:pt x="8007500" y="3803072"/>
                </a:cubicBezTo>
                <a:cubicBezTo>
                  <a:pt x="5087756" y="3773293"/>
                  <a:pt x="1989498" y="3711311"/>
                  <a:pt x="633858" y="3803072"/>
                </a:cubicBezTo>
                <a:cubicBezTo>
                  <a:pt x="290435" y="3792116"/>
                  <a:pt x="-21079" y="3525971"/>
                  <a:pt x="0" y="3169214"/>
                </a:cubicBezTo>
                <a:cubicBezTo>
                  <a:pt x="-30974" y="2687790"/>
                  <a:pt x="-62159" y="1206512"/>
                  <a:pt x="0" y="633858"/>
                </a:cubicBezTo>
                <a:close/>
              </a:path>
              <a:path w="8641358" h="3803072" stroke="0" extrusionOk="0">
                <a:moveTo>
                  <a:pt x="0" y="633858"/>
                </a:moveTo>
                <a:cubicBezTo>
                  <a:pt x="-59763" y="298306"/>
                  <a:pt x="310492" y="-26412"/>
                  <a:pt x="633858" y="0"/>
                </a:cubicBezTo>
                <a:cubicBezTo>
                  <a:pt x="2849696" y="28352"/>
                  <a:pt x="6124469" y="106290"/>
                  <a:pt x="8007500" y="0"/>
                </a:cubicBezTo>
                <a:cubicBezTo>
                  <a:pt x="8371931" y="-13501"/>
                  <a:pt x="8617566" y="236874"/>
                  <a:pt x="8641358" y="633858"/>
                </a:cubicBezTo>
                <a:cubicBezTo>
                  <a:pt x="8521761" y="962000"/>
                  <a:pt x="8480350" y="2840420"/>
                  <a:pt x="8641358" y="3169214"/>
                </a:cubicBezTo>
                <a:cubicBezTo>
                  <a:pt x="8672531" y="3484918"/>
                  <a:pt x="8351379" y="3799295"/>
                  <a:pt x="8007500" y="3803072"/>
                </a:cubicBezTo>
                <a:cubicBezTo>
                  <a:pt x="4739496" y="3685843"/>
                  <a:pt x="1989493" y="3770835"/>
                  <a:pt x="633858" y="3803072"/>
                </a:cubicBezTo>
                <a:cubicBezTo>
                  <a:pt x="295052" y="3741729"/>
                  <a:pt x="-5718" y="3525933"/>
                  <a:pt x="0" y="3169214"/>
                </a:cubicBezTo>
                <a:cubicBezTo>
                  <a:pt x="-57225" y="2781212"/>
                  <a:pt x="130478" y="1209313"/>
                  <a:pt x="0" y="633858"/>
                </a:cubicBezTo>
                <a:close/>
              </a:path>
            </a:pathLst>
          </a:custGeom>
          <a:solidFill>
            <a:schemeClr val="accent4">
              <a:lumMod val="40000"/>
              <a:lumOff val="60000"/>
            </a:schemeClr>
          </a:solidFill>
          <a:ln w="57150">
            <a:solidFill>
              <a:srgbClr val="00B0F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6" name="TextBox 5">
            <a:extLst>
              <a:ext uri="{FF2B5EF4-FFF2-40B4-BE49-F238E27FC236}">
                <a16:creationId xmlns:a16="http://schemas.microsoft.com/office/drawing/2014/main" xmlns="" id="{D0D4E28C-3B90-4E5B-952F-868E9CB93D93}"/>
              </a:ext>
            </a:extLst>
          </p:cNvPr>
          <p:cNvSpPr txBox="1"/>
          <p:nvPr/>
        </p:nvSpPr>
        <p:spPr>
          <a:xfrm>
            <a:off x="2248315" y="1995331"/>
            <a:ext cx="7332104" cy="2585323"/>
          </a:xfrm>
          <a:prstGeom prst="rect">
            <a:avLst/>
          </a:prstGeom>
          <a:noFill/>
        </p:spPr>
        <p:txBody>
          <a:bodyPr wrap="square" rtlCol="0">
            <a:spAutoFit/>
          </a:bodyPr>
          <a:lstStyle/>
          <a:p>
            <a:pPr lvl="0" algn="ctr" defTabSz="914400"/>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Biện</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pháp</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giữ</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gìn</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và</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phát</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huy</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giá</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trị</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của</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sông</a:t>
            </a:r>
            <a:r>
              <a:rPr lang="en-US" altLang="zh-CN" sz="5400" b="1" dirty="0">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 </a:t>
            </a:r>
            <a:r>
              <a:rPr lang="en-US" altLang="zh-CN" sz="5400" b="1" dirty="0" err="1">
                <a:ln w="28575">
                  <a:solidFill>
                    <a:prstClr val="white"/>
                  </a:solidFill>
                </a:ln>
                <a:solidFill>
                  <a:srgbClr val="28692E"/>
                </a:soli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Hồng</a:t>
            </a:r>
            <a:endParaRPr kumimoji="0" lang="en-US" altLang="zh-CN" sz="54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
        <p:nvSpPr>
          <p:cNvPr id="8" name="TextBox 7">
            <a:extLst>
              <a:ext uri="{FF2B5EF4-FFF2-40B4-BE49-F238E27FC236}">
                <a16:creationId xmlns:a16="http://schemas.microsoft.com/office/drawing/2014/main" xmlns="" id="{8B22675A-8FEF-4685-BDEA-9EC8523D0E7A}"/>
              </a:ext>
            </a:extLst>
          </p:cNvPr>
          <p:cNvSpPr txBox="1"/>
          <p:nvPr/>
        </p:nvSpPr>
        <p:spPr>
          <a:xfrm>
            <a:off x="1272974" y="1092784"/>
            <a:ext cx="94797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w="28575">
                  <a:solidFill>
                    <a:prstClr val="white"/>
                  </a:solidFill>
                </a:ln>
                <a:solidFill>
                  <a:srgbClr val="ED7D31">
                    <a:lumMod val="75000"/>
                  </a:srgbClr>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rPr>
              <a:t>Hoạt động 3</a:t>
            </a:r>
          </a:p>
        </p:txBody>
      </p:sp>
    </p:spTree>
    <p:extLst>
      <p:ext uri="{BB962C8B-B14F-4D97-AF65-F5344CB8AC3E}">
        <p14:creationId xmlns:p14="http://schemas.microsoft.com/office/powerpoint/2010/main" val="91950319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04167E-6 -3.7037E-7 L 1.04167E-6 -0.07199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par>
                          <p:cTn id="11" fill="hold">
                            <p:stCondLst>
                              <p:cond delay="900"/>
                            </p:stCondLst>
                            <p:childTnLst>
                              <p:par>
                                <p:cTn id="12" presetID="34" presetClass="emph" presetSubtype="0" fill="hold" grpId="0" nodeType="afterEffect">
                                  <p:stCondLst>
                                    <p:cond delay="0"/>
                                  </p:stCondLst>
                                  <p:iterate type="lt">
                                    <p:tmPct val="10000"/>
                                  </p:iterate>
                                  <p:childTnLst>
                                    <p:animMotion origin="layout" path="M 3.95833E-6 1.85185E-6 L 3.95833E-6 -0.07199 " pathEditMode="relative" rAng="0" ptsTypes="AA">
                                      <p:cBhvr>
                                        <p:cTn id="13" dur="250" accel="50000" decel="50000" autoRev="1" fill="hold">
                                          <p:stCondLst>
                                            <p:cond delay="0"/>
                                          </p:stCondLst>
                                        </p:cTn>
                                        <p:tgtEl>
                                          <p:spTgt spid="6"/>
                                        </p:tgtEl>
                                        <p:attrNameLst>
                                          <p:attrName>ppt_x</p:attrName>
                                          <p:attrName>ppt_y</p:attrName>
                                        </p:attrNameLst>
                                      </p:cBhvr>
                                      <p:rCtr x="0" y="-3611"/>
                                    </p:animMotion>
                                    <p:animRot by="1500000">
                                      <p:cBhvr>
                                        <p:cTn id="14" dur="125" fill="hold">
                                          <p:stCondLst>
                                            <p:cond delay="0"/>
                                          </p:stCondLst>
                                        </p:cTn>
                                        <p:tgtEl>
                                          <p:spTgt spid="6"/>
                                        </p:tgtEl>
                                        <p:attrNameLst>
                                          <p:attrName>r</p:attrName>
                                        </p:attrNameLst>
                                      </p:cBhvr>
                                    </p:animRot>
                                    <p:animRot by="-1500000">
                                      <p:cBhvr>
                                        <p:cTn id="15" dur="125" fill="hold">
                                          <p:stCondLst>
                                            <p:cond delay="125"/>
                                          </p:stCondLst>
                                        </p:cTn>
                                        <p:tgtEl>
                                          <p:spTgt spid="6"/>
                                        </p:tgtEl>
                                        <p:attrNameLst>
                                          <p:attrName>r</p:attrName>
                                        </p:attrNameLst>
                                      </p:cBhvr>
                                    </p:animRot>
                                    <p:animRot by="-1500000">
                                      <p:cBhvr>
                                        <p:cTn id="16" dur="125" fill="hold">
                                          <p:stCondLst>
                                            <p:cond delay="250"/>
                                          </p:stCondLst>
                                        </p:cTn>
                                        <p:tgtEl>
                                          <p:spTgt spid="6"/>
                                        </p:tgtEl>
                                        <p:attrNameLst>
                                          <p:attrName>r</p:attrName>
                                        </p:attrNameLst>
                                      </p:cBhvr>
                                    </p:animRot>
                                    <p:animRot by="1500000">
                                      <p:cBhvr>
                                        <p:cTn id="17"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9218" name="Picture 2" descr="✓ Hình nền powerpoint màu xanh đơn giản đẹp tuyệt vời | Tip.edu.vn">
            <a:extLst>
              <a:ext uri="{FF2B5EF4-FFF2-40B4-BE49-F238E27FC236}">
                <a16:creationId xmlns:a16="http://schemas.microsoft.com/office/drawing/2014/main" xmlns="" id="{2228D3CA-768B-46BF-B85B-36FC608C6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7" y="-242299"/>
            <a:ext cx="12180010" cy="70172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xmlns="" id="{A8229134-22CB-C10A-FDC8-61CBFAE6D8BA}"/>
              </a:ext>
            </a:extLst>
          </p:cNvPr>
          <p:cNvPicPr>
            <a:picLocks noChangeAspect="1"/>
          </p:cNvPicPr>
          <p:nvPr/>
        </p:nvPicPr>
        <p:blipFill>
          <a:blip r:embed="rId5"/>
          <a:srcRect/>
          <a:stretch>
            <a:fillRect/>
          </a:stretch>
        </p:blipFill>
        <p:spPr>
          <a:xfrm>
            <a:off x="0" y="4896813"/>
            <a:ext cx="12196057" cy="2317251"/>
          </a:xfrm>
          <a:prstGeom prst="rect">
            <a:avLst/>
          </a:prstGeom>
        </p:spPr>
      </p:pic>
      <p:pic>
        <p:nvPicPr>
          <p:cNvPr id="13" name="Picture 12">
            <a:extLst>
              <a:ext uri="{FF2B5EF4-FFF2-40B4-BE49-F238E27FC236}">
                <a16:creationId xmlns:a16="http://schemas.microsoft.com/office/drawing/2014/main" xmlns="" id="{F69982D1-5674-091B-8464-8CB4E34885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16" b="85146" l="29811" r="46415">
                        <a14:foregroundMark x1="40000" y1="31300" x2="40377" y2="42971"/>
                        <a14:foregroundMark x1="41415" y1="53050" x2="42453" y2="75597"/>
                        <a14:foregroundMark x1="36415" y1="54907" x2="35755" y2="74536"/>
                        <a14:foregroundMark x1="37830" y1="79841" x2="37642" y2="83554"/>
                        <a14:foregroundMark x1="41509" y1="79841" x2="41132" y2="85146"/>
                        <a14:foregroundMark x1="38019" y1="84615" x2="38019" y2="84615"/>
                        <a14:foregroundMark x1="42453" y1="37666" x2="42547" y2="39257"/>
                        <a14:foregroundMark x1="46509" y1="55172" x2="46509" y2="55172"/>
                        <a14:foregroundMark x1="45943" y1="51989" x2="45943" y2="51989"/>
                        <a14:foregroundMark x1="29811" y1="63660" x2="29811" y2="63660"/>
                      </a14:backgroundRemoval>
                    </a14:imgEffect>
                  </a14:imgLayer>
                </a14:imgProps>
              </a:ext>
            </a:extLst>
          </a:blip>
          <a:srcRect l="28005" t="14835" r="51402" b="10287"/>
          <a:stretch/>
        </p:blipFill>
        <p:spPr>
          <a:xfrm>
            <a:off x="391183" y="2857331"/>
            <a:ext cx="3327713" cy="365478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4947" y="-1"/>
            <a:ext cx="9366636" cy="3124863"/>
          </a:xfrm>
          <a:prstGeom prst="rect">
            <a:avLst/>
          </a:prstGeom>
        </p:spPr>
      </p:pic>
    </p:spTree>
    <p:extLst>
      <p:ext uri="{BB962C8B-B14F-4D97-AF65-F5344CB8AC3E}">
        <p14:creationId xmlns:p14="http://schemas.microsoft.com/office/powerpoint/2010/main" val="277412714"/>
      </p:ext>
    </p:extLst>
  </p:cSld>
  <p:clrMapOvr>
    <a:masterClrMapping/>
  </p:clrMapOvr>
  <p:transition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854</TotalTime>
  <Words>326</Words>
  <Application>Microsoft Office PowerPoint</Application>
  <PresentationFormat>Custom</PresentationFormat>
  <Paragraphs>60</Paragraphs>
  <Slides>19</Slides>
  <Notes>19</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19</vt:i4>
      </vt:variant>
    </vt:vector>
  </HeadingPairs>
  <TitlesOfParts>
    <vt:vector size="39" baseType="lpstr">
      <vt:lpstr>Arial</vt:lpstr>
      <vt:lpstr>UVN Banh Mi</vt:lpstr>
      <vt:lpstr>等线</vt:lpstr>
      <vt:lpstr>方正卡通简体</vt:lpstr>
      <vt:lpstr>思源黑体 CN Regular</vt:lpstr>
      <vt:lpstr>UTM Avo</vt:lpstr>
      <vt:lpstr>Fredoka One</vt:lpstr>
      <vt:lpstr>Comfortaa</vt:lpstr>
      <vt:lpstr>Holtwood One SC</vt:lpstr>
      <vt:lpstr>等线 Light</vt:lpstr>
      <vt:lpstr>宋体</vt:lpstr>
      <vt:lpstr>Source Han Serif SC</vt:lpstr>
      <vt:lpstr>UTM Showcard</vt:lpstr>
      <vt:lpstr>Calibri</vt:lpstr>
      <vt:lpstr>UTM Edwardian</vt:lpstr>
      <vt:lpstr>iCiel Crocante</vt:lpstr>
      <vt:lpstr>Times New Roman</vt:lpstr>
      <vt:lpstr>SVN-Poky's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Lenovo</cp:lastModifiedBy>
  <cp:revision>13</cp:revision>
  <dcterms:created xsi:type="dcterms:W3CDTF">2019-06-23T14:16:02Z</dcterms:created>
  <dcterms:modified xsi:type="dcterms:W3CDTF">2023-11-29T16:25:01Z</dcterms:modified>
  <cp:category>9Slide.vn</cp:category>
</cp:coreProperties>
</file>