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3" r:id="rId4"/>
  </p:sldMasterIdLst>
  <p:notesMasterIdLst>
    <p:notesMasterId r:id="rId30"/>
  </p:notesMasterIdLst>
  <p:sldIdLst>
    <p:sldId id="344" r:id="rId5"/>
    <p:sldId id="392" r:id="rId6"/>
    <p:sldId id="393" r:id="rId7"/>
    <p:sldId id="394" r:id="rId8"/>
    <p:sldId id="395" r:id="rId9"/>
    <p:sldId id="396" r:id="rId10"/>
    <p:sldId id="397" r:id="rId11"/>
    <p:sldId id="282" r:id="rId12"/>
    <p:sldId id="289" r:id="rId13"/>
    <p:sldId id="293" r:id="rId14"/>
    <p:sldId id="294" r:id="rId15"/>
    <p:sldId id="320" r:id="rId16"/>
    <p:sldId id="306" r:id="rId17"/>
    <p:sldId id="300" r:id="rId18"/>
    <p:sldId id="398" r:id="rId19"/>
    <p:sldId id="399" r:id="rId20"/>
    <p:sldId id="349" r:id="rId21"/>
    <p:sldId id="400" r:id="rId22"/>
    <p:sldId id="374" r:id="rId23"/>
    <p:sldId id="375" r:id="rId24"/>
    <p:sldId id="378" r:id="rId25"/>
    <p:sldId id="379" r:id="rId26"/>
    <p:sldId id="401" r:id="rId27"/>
    <p:sldId id="2007577494" r:id="rId28"/>
    <p:sldId id="34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06A65-AFFD-4B4F-9C53-D90DE196D507}"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9D89D-6026-49DE-848D-D528DF21ADE8}" type="slidenum">
              <a:rPr lang="en-US" smtClean="0"/>
              <a:t>‹#›</a:t>
            </a:fld>
            <a:endParaRPr lang="en-US"/>
          </a:p>
        </p:txBody>
      </p:sp>
    </p:spTree>
    <p:extLst>
      <p:ext uri="{BB962C8B-B14F-4D97-AF65-F5344CB8AC3E}">
        <p14:creationId xmlns:p14="http://schemas.microsoft.com/office/powerpoint/2010/main" val="105631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1EFB-5170-7D74-CF60-8B4DFFAFD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135FF-DCA2-1296-5D27-4E91F7B840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6E37A2-8716-9A54-5F21-9D5CF252AB1F}"/>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5" name="Footer Placeholder 4">
            <a:extLst>
              <a:ext uri="{FF2B5EF4-FFF2-40B4-BE49-F238E27FC236}">
                <a16:creationId xmlns:a16="http://schemas.microsoft.com/office/drawing/2014/main" id="{F5144F33-8F74-8FA5-4D1A-322A0F04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BA84F-FEA2-5030-06C4-EF6301080496}"/>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490848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2D9D-EED7-A990-0699-1D36664F62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C5515-DE87-B2F1-51CA-9E3D9EC32C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9AB53-7BF3-FA15-14CD-BB691AD6DB6E}"/>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5" name="Footer Placeholder 4">
            <a:extLst>
              <a:ext uri="{FF2B5EF4-FFF2-40B4-BE49-F238E27FC236}">
                <a16:creationId xmlns:a16="http://schemas.microsoft.com/office/drawing/2014/main" id="{45F4C23D-8862-40FB-2EDD-9B18AD672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94223-89A9-8535-18A1-D6AB4C582C12}"/>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191490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1DEB8-325D-3789-DEDC-4AB8745A8C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269FF-70CE-75F1-F034-7E33195205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03A15-FBD1-528A-6D95-3CFB7BB0A623}"/>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5" name="Footer Placeholder 4">
            <a:extLst>
              <a:ext uri="{FF2B5EF4-FFF2-40B4-BE49-F238E27FC236}">
                <a16:creationId xmlns:a16="http://schemas.microsoft.com/office/drawing/2014/main" id="{D8B7B94D-95D3-2FB9-5C53-D1E1C463C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A9572-E010-F633-7F17-22A115F6B12F}"/>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214788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69306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96005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05316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12478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6949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800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6259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7779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E30B-5DBF-C595-7291-1CC1829E5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00DDF-773C-FCDC-460E-1B5C2C569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85FAC-CD22-FB39-A18A-49E1AD692E8F}"/>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5" name="Footer Placeholder 4">
            <a:extLst>
              <a:ext uri="{FF2B5EF4-FFF2-40B4-BE49-F238E27FC236}">
                <a16:creationId xmlns:a16="http://schemas.microsoft.com/office/drawing/2014/main" id="{A35E0B82-C78E-CF80-D3AE-83DA1813E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AD062-F7A3-C881-7396-47832D8835E5}"/>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422979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78103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38602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93067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18258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27113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26580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2024/1/13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202164168"/>
      </p:ext>
    </p:extLst>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499762"/>
      </p:ext>
    </p:extLst>
  </p:cSld>
  <p:clrMapOvr>
    <a:masterClrMapping/>
  </p:clrMapOvr>
  <p:transition spd="slow"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826"/>
      </p:ext>
    </p:extLst>
  </p:cSld>
  <p:clrMapOvr>
    <a:masterClrMapping/>
  </p:clrMapOvr>
  <p:transition spd="slow"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3696"/>
      </p:ext>
    </p:extLst>
  </p:cSld>
  <p:clrMapOvr>
    <a:masterClrMapping/>
  </p:clrMapOvr>
  <p:transition spd="slow"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C1A0-0C08-BB7D-8765-B99B57BFD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0A5C1-C2BA-A8BC-2751-108662A93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6A41A9-AF67-8E4C-3AC6-D72F617667AE}"/>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5" name="Footer Placeholder 4">
            <a:extLst>
              <a:ext uri="{FF2B5EF4-FFF2-40B4-BE49-F238E27FC236}">
                <a16:creationId xmlns:a16="http://schemas.microsoft.com/office/drawing/2014/main" id="{02301952-36DC-D2EF-C746-904C684A8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1F238-FDB1-183E-E847-C7EB3A4EE0EF}"/>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630664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1002533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3387048"/>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2530201"/>
      </p:ext>
    </p:extLst>
  </p:cSld>
  <p:clrMapOvr>
    <a:masterClrMapping/>
  </p:clrMapOvr>
  <p:transition spd="slow"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969316"/>
      </p:ext>
    </p:extLst>
  </p:cSld>
  <p:clrMapOvr>
    <a:masterClrMapping/>
  </p:clrMapOvr>
  <p:transition spd="slow"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869219"/>
      </p:ext>
    </p:extLst>
  </p:cSld>
  <p:clrMapOvr>
    <a:masterClrMapping/>
  </p:clrMapOvr>
  <p:transition spd="slow"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991695"/>
      </p:ext>
    </p:extLst>
  </p:cSld>
  <p:clrMapOvr>
    <a:masterClrMapping/>
  </p:clrMapOvr>
  <p:transition spd="slow"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61513"/>
      </p:ext>
    </p:extLst>
  </p:cSld>
  <p:clrMapOvr>
    <a:masterClrMapping/>
  </p:clrMapOvr>
  <p:transition spd="slow"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145573997"/>
      </p:ext>
    </p:extLst>
  </p:cSld>
  <p:clrMapOvr>
    <a:masterClrMapping/>
  </p:clrMapOvr>
  <p:transition spd="slow"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953302038"/>
      </p:ext>
    </p:extLst>
  </p:cSld>
  <p:clrMapOvr>
    <a:masterClrMapping/>
  </p:clrMapOvr>
  <p:transition spd="slow"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071707255"/>
      </p:ext>
    </p:extLst>
  </p:cSld>
  <p:clrMapOvr>
    <a:masterClrMapping/>
  </p:clrMapOvr>
  <p:transition spd="slow"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DFEA-6CAF-F1C0-B20C-5DEFA3695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CBC0F-BA5A-9851-7AB8-AC0D0E0D1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65A125-E29B-2FDF-CE63-E8B3723A4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13301C-61D6-95FD-A4E9-BB4F99937668}"/>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6" name="Footer Placeholder 5">
            <a:extLst>
              <a:ext uri="{FF2B5EF4-FFF2-40B4-BE49-F238E27FC236}">
                <a16:creationId xmlns:a16="http://schemas.microsoft.com/office/drawing/2014/main" id="{A023005B-3F24-B124-5009-F45283740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22FE2-73A7-2C2E-AA84-F8604BA18F4D}"/>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287085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445247"/>
      </p:ext>
    </p:extLst>
  </p:cSld>
  <p:clrMapOvr>
    <a:masterClrMapping/>
  </p:clrMapOvr>
  <p:transition spd="slow"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920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222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059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26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272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385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276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725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8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C5DE-D158-19E4-AD8D-94E2FE74A8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C33B3B-3705-3BB7-E34B-D45DD156D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1F880-33A0-94D9-B4D1-6FFD45D331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7F802F-DF07-78E0-BC3C-02106E83DE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B794B-AA71-824F-3178-1316B9528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17A7D8-391F-9708-2C48-C1441289DD2D}"/>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8" name="Footer Placeholder 7">
            <a:extLst>
              <a:ext uri="{FF2B5EF4-FFF2-40B4-BE49-F238E27FC236}">
                <a16:creationId xmlns:a16="http://schemas.microsoft.com/office/drawing/2014/main" id="{01EF6360-0BFA-C991-38CB-663CF60EBD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33C657-FBF9-05C8-3734-DD16DD1AECF0}"/>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547338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80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2024/1/13</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355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416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21218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8F4A-B442-5CF7-B3B0-CC0F68E461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A0717F-1F13-D478-746A-82D2E748F503}"/>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4" name="Footer Placeholder 3">
            <a:extLst>
              <a:ext uri="{FF2B5EF4-FFF2-40B4-BE49-F238E27FC236}">
                <a16:creationId xmlns:a16="http://schemas.microsoft.com/office/drawing/2014/main" id="{D80432C0-3FB0-85F1-9CCE-BF4C240E5D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AFBF26-C697-177F-B573-CF5AC9B471FF}"/>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285889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392061-66E1-2FB0-D42D-D6749F93F122}"/>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3" name="Footer Placeholder 2">
            <a:extLst>
              <a:ext uri="{FF2B5EF4-FFF2-40B4-BE49-F238E27FC236}">
                <a16:creationId xmlns:a16="http://schemas.microsoft.com/office/drawing/2014/main" id="{D1BB0FCC-F34C-95E5-FE97-96C53EB6B5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094870-69C8-D37E-E9E9-5B386362E150}"/>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33931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CB6-369D-DC9E-9AEF-8BCE9C02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3C0C5C-0577-8D18-F044-7FEBDD0FB1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A1142-5A65-9FDF-F972-D5C48CA1C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95788-FE32-0919-62E0-D4F8EB77AC37}"/>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6" name="Footer Placeholder 5">
            <a:extLst>
              <a:ext uri="{FF2B5EF4-FFF2-40B4-BE49-F238E27FC236}">
                <a16:creationId xmlns:a16="http://schemas.microsoft.com/office/drawing/2014/main" id="{BBE0685C-4716-E959-A81D-C01C71B3D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9FB76-6168-F873-475C-0123ADC42667}"/>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151161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4804E-F41F-56DE-5EF4-57AD8AE0B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76A045-521C-B11F-4B05-C46B8BF2F0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317A6-4B67-20DA-7042-176200CDC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A68B4-261B-BA9B-ABDF-E50488138F74}"/>
              </a:ext>
            </a:extLst>
          </p:cNvPr>
          <p:cNvSpPr>
            <a:spLocks noGrp="1"/>
          </p:cNvSpPr>
          <p:nvPr>
            <p:ph type="dt" sz="half" idx="10"/>
          </p:nvPr>
        </p:nvSpPr>
        <p:spPr/>
        <p:txBody>
          <a:bodyPr/>
          <a:lstStyle/>
          <a:p>
            <a:fld id="{EA36F70F-3FA9-4BA6-91FB-89308DF359FA}" type="datetimeFigureOut">
              <a:rPr lang="en-US" smtClean="0"/>
              <a:t>1/13/2024</a:t>
            </a:fld>
            <a:endParaRPr lang="en-US"/>
          </a:p>
        </p:txBody>
      </p:sp>
      <p:sp>
        <p:nvSpPr>
          <p:cNvPr id="6" name="Footer Placeholder 5">
            <a:extLst>
              <a:ext uri="{FF2B5EF4-FFF2-40B4-BE49-F238E27FC236}">
                <a16:creationId xmlns:a16="http://schemas.microsoft.com/office/drawing/2014/main" id="{64FD1320-A5C8-74EB-EB42-9A4952FC8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7601D-6171-EEFD-7319-6529EAE289B7}"/>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540642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5.png"/><Relationship Id="rId3" Type="http://schemas.openxmlformats.org/officeDocument/2006/relationships/slideLayout" Target="../slideLayouts/slideLayout28.xml"/><Relationship Id="rId21" Type="http://schemas.microsoft.com/office/2007/relationships/hdphoto" Target="../media/hdphoto1.wdp"/><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png"/><Relationship Id="rId2" Type="http://schemas.openxmlformats.org/officeDocument/2006/relationships/slideLayout" Target="../slideLayouts/slideLayout27.xml"/><Relationship Id="rId16" Type="http://schemas.openxmlformats.org/officeDocument/2006/relationships/theme" Target="../theme/theme3.xml"/><Relationship Id="rId20"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6.gi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1.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42CC0-40DB-F7BA-775F-9E882E21C1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6B8AD8-0CB3-5F82-28C1-9BE73AD9C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C1D8E-6495-3190-0E74-5EE179267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6F70F-3FA9-4BA6-91FB-89308DF359FA}" type="datetimeFigureOut">
              <a:rPr lang="en-US" smtClean="0"/>
              <a:t>1/13/2024</a:t>
            </a:fld>
            <a:endParaRPr lang="en-US"/>
          </a:p>
        </p:txBody>
      </p:sp>
      <p:sp>
        <p:nvSpPr>
          <p:cNvPr id="5" name="Footer Placeholder 4">
            <a:extLst>
              <a:ext uri="{FF2B5EF4-FFF2-40B4-BE49-F238E27FC236}">
                <a16:creationId xmlns:a16="http://schemas.microsoft.com/office/drawing/2014/main" id="{E8C0B39A-3F7B-EBC6-DFDF-9E9492CA5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82F268-867A-4471-804D-6D1AB32E1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3D72C-8812-49C1-AE94-C7FF87A949BF}"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5431C5A3-E5A3-A7B7-AFD1-F00AABAE1B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363" y="293605"/>
            <a:ext cx="1252391" cy="1252391"/>
          </a:xfrm>
          <a:prstGeom prst="rect">
            <a:avLst/>
          </a:prstGeom>
        </p:spPr>
      </p:pic>
    </p:spTree>
    <p:extLst>
      <p:ext uri="{BB962C8B-B14F-4D97-AF65-F5344CB8AC3E}">
        <p14:creationId xmlns:p14="http://schemas.microsoft.com/office/powerpoint/2010/main" val="2188382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1/13/2024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AD5BCC7-C603-DDF4-03F3-DE02295061E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EA999B7E-EB03-DCCD-0FBF-CC694555A50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1958436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8BC872DE-00D3-47EA-817E-D1DB413812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20" cstate="print">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2942235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2767905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1.xml"/><Relationship Id="rId6" Type="http://schemas.openxmlformats.org/officeDocument/2006/relationships/image" Target="../media/image37.png"/><Relationship Id="rId5" Type="http://schemas.microsoft.com/office/2007/relationships/hdphoto" Target="../media/hdphoto11.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4.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51.png"/><Relationship Id="rId5" Type="http://schemas.openxmlformats.org/officeDocument/2006/relationships/slide" Target="slide8.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30.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52.jpg"/><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23.xml"/><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slide" Target="slide6.xml"/><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slide" Target="slide5.xml"/><Relationship Id="rId2" Type="http://schemas.openxmlformats.org/officeDocument/2006/relationships/image" Target="../media/image18.GIF"/><Relationship Id="rId1" Type="http://schemas.openxmlformats.org/officeDocument/2006/relationships/slideLayout" Target="../slideLayouts/slideLayout30.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20.png"/><Relationship Id="rId10" Type="http://schemas.openxmlformats.org/officeDocument/2006/relationships/slide" Target="slide8.xml"/><Relationship Id="rId4" Type="http://schemas.microsoft.com/office/2007/relationships/hdphoto" Target="../media/hdphoto4.wdp"/><Relationship Id="rId9" Type="http://schemas.openxmlformats.org/officeDocument/2006/relationships/image" Target="../media/image23.GIF"/><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8.wdp"/><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58BCEE64-CB95-BB3E-2765-65C9C133CA2C}"/>
              </a:ext>
            </a:extLst>
          </p:cNvPr>
          <p:cNvPicPr>
            <a:picLocks noChangeAspect="1"/>
          </p:cNvPicPr>
          <p:nvPr/>
        </p:nvPicPr>
        <p:blipFill>
          <a:blip r:embed="rId3"/>
          <a:stretch>
            <a:fillRect/>
          </a:stretch>
        </p:blipFill>
        <p:spPr>
          <a:xfrm>
            <a:off x="3120894" y="1941873"/>
            <a:ext cx="5950212" cy="1926503"/>
          </a:xfrm>
          <a:prstGeom prst="rect">
            <a:avLst/>
          </a:prstGeom>
        </p:spPr>
      </p:pic>
    </p:spTree>
    <p:extLst>
      <p:ext uri="{BB962C8B-B14F-4D97-AF65-F5344CB8AC3E}">
        <p14:creationId xmlns:p14="http://schemas.microsoft.com/office/powerpoint/2010/main" val="401481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248150" y="915622"/>
            <a:ext cx="4838700" cy="1938992"/>
          </a:xfrm>
          <a:prstGeom prst="rect">
            <a:avLst/>
          </a:prstGeom>
          <a:noFill/>
        </p:spPr>
        <p:txBody>
          <a:bodyPr wrap="square" rtlCol="0">
            <a:spAutoFit/>
          </a:bodyPr>
          <a:lstStyle/>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2) Vai trò của các nhóm chất dinh dưỡng đối với cơ thể</a:t>
            </a:r>
            <a:endParaRPr kumimoji="0" lang="vi-VN" sz="4000" b="1" i="0"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71318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549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Nêu vai trò của từng nhóm chất dinh dưỡng đối với cơ thể.</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sysClr val="windowText" lastClr="000000"/>
                      </a:solidFill>
                    </a:ln>
                    <a:solidFill>
                      <a:srgbClr val="66FF33"/>
                    </a:solidFill>
                    <a:effectLst/>
                    <a:uLnTx/>
                    <a:uFillTx/>
                    <a:latin typeface="Calibri" panose="020F0502020204030204"/>
                    <a:ea typeface="+mn-ea"/>
                    <a:cs typeface="+mn-cs"/>
                  </a:rPr>
                  <a:t>Thảo luận nhóm</a:t>
                </a:r>
              </a:p>
            </p:txBody>
          </p:sp>
        </p:grpSp>
      </p:grpSp>
      <p:pic>
        <p:nvPicPr>
          <p:cNvPr id="4" name="Picture 3">
            <a:extLst>
              <a:ext uri="{FF2B5EF4-FFF2-40B4-BE49-F238E27FC236}">
                <a16:creationId xmlns:a16="http://schemas.microsoft.com/office/drawing/2014/main" id="{0C5F218F-5150-F09F-850B-1610C70DA477}"/>
              </a:ext>
            </a:extLst>
          </p:cNvPr>
          <p:cNvPicPr>
            <a:picLocks noChangeAspect="1"/>
          </p:cNvPicPr>
          <p:nvPr/>
        </p:nvPicPr>
        <p:blipFill>
          <a:blip r:embed="rId6"/>
          <a:stretch>
            <a:fillRect/>
          </a:stretch>
        </p:blipFill>
        <p:spPr>
          <a:xfrm>
            <a:off x="1014412" y="1890712"/>
            <a:ext cx="7591425" cy="4848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41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E3A474-283A-4525-86E0-6BCE71467499}"/>
              </a:ext>
            </a:extLst>
          </p:cNvPr>
          <p:cNvGrpSpPr/>
          <p:nvPr/>
        </p:nvGrpSpPr>
        <p:grpSpPr>
          <a:xfrm>
            <a:off x="1974063" y="153363"/>
            <a:ext cx="6474612" cy="1275387"/>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1B033DF-2DC8-47CB-B017-79E3B493B805}"/>
                </a:ext>
              </a:extLst>
            </p:cNvPr>
            <p:cNvSpPr txBox="1"/>
            <p:nvPr/>
          </p:nvSpPr>
          <p:spPr>
            <a:xfrm>
              <a:off x="677559" y="2072514"/>
              <a:ext cx="3930768" cy="1382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bột đường: </a:t>
              </a:r>
              <a:r>
                <a:rPr kumimoji="0" lang="vi-VN"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 cấp năng lượng cho mọi hoạt động của cơ thể.</a:t>
              </a:r>
              <a:endPar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28160229-9C4B-4CC5-AE0A-73B3B64747BD}"/>
              </a:ext>
            </a:extLst>
          </p:cNvPr>
          <p:cNvGrpSpPr/>
          <p:nvPr/>
        </p:nvGrpSpPr>
        <p:grpSpPr>
          <a:xfrm>
            <a:off x="590551" y="1669493"/>
            <a:ext cx="8067674" cy="1092757"/>
            <a:chOff x="505477" y="2030867"/>
            <a:chExt cx="3930767" cy="2398502"/>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6923DBD6-7493-4339-B12A-2398FE9294AB}"/>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0FCA91C-29E0-4D87-BD15-06D5426D233D}"/>
                </a:ext>
              </a:extLst>
            </p:cNvPr>
            <p:cNvSpPr txBox="1"/>
            <p:nvPr/>
          </p:nvSpPr>
          <p:spPr>
            <a:xfrm>
              <a:off x="521696" y="2141273"/>
              <a:ext cx="3834726" cy="2094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đạm: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là thành phần xây dựng, cấu tạo cơ thể và tham gia vào hầu hết các hoạt động sống.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809AFA3C-E417-77FC-1CC4-DF2074C09D65}"/>
              </a:ext>
            </a:extLst>
          </p:cNvPr>
          <p:cNvGrpSpPr/>
          <p:nvPr/>
        </p:nvGrpSpPr>
        <p:grpSpPr>
          <a:xfrm>
            <a:off x="2419350" y="2953714"/>
            <a:ext cx="8324850" cy="1056312"/>
            <a:chOff x="605907" y="1907457"/>
            <a:chExt cx="4002420" cy="1636373"/>
          </a:xfrm>
          <a:effectLst>
            <a:outerShdw blurRad="50800" dist="38100" dir="2700000" algn="tl" rotWithShape="0">
              <a:prstClr val="black">
                <a:alpha val="40000"/>
              </a:prstClr>
            </a:outerShdw>
          </a:effectLst>
        </p:grpSpPr>
        <p:sp>
          <p:nvSpPr>
            <p:cNvPr id="20" name="Rectangle: Rounded Corners 19">
              <a:extLst>
                <a:ext uri="{FF2B5EF4-FFF2-40B4-BE49-F238E27FC236}">
                  <a16:creationId xmlns:a16="http://schemas.microsoft.com/office/drawing/2014/main" id="{3739493E-8B20-2B34-58D5-1C14231AC8D9}"/>
                </a:ext>
              </a:extLst>
            </p:cNvPr>
            <p:cNvSpPr/>
            <p:nvPr/>
          </p:nvSpPr>
          <p:spPr>
            <a:xfrm>
              <a:off x="605907" y="1907457"/>
              <a:ext cx="3930767" cy="1636373"/>
            </a:xfrm>
            <a:prstGeom prst="roundRect">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5BA37CB-E164-6EBB-EE8F-708ECFB97ADE}"/>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béo: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tham gia vào cấu tạo cơ thể, dự trữ và cung cấp năng lượng, giúp hòa tan một số vi-ta-min.</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A5847CC9-87D3-8914-AF2F-F832C7DCA014}"/>
              </a:ext>
            </a:extLst>
          </p:cNvPr>
          <p:cNvGrpSpPr/>
          <p:nvPr/>
        </p:nvGrpSpPr>
        <p:grpSpPr>
          <a:xfrm>
            <a:off x="285750" y="4216539"/>
            <a:ext cx="6572250" cy="936487"/>
            <a:chOff x="505477" y="1965879"/>
            <a:chExt cx="3930767" cy="2463490"/>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471A5E6B-858E-82AA-0E4E-79F7A637C631}"/>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E2264A-B80B-F66C-E38C-3554D0B4BFE7}"/>
                </a:ext>
              </a:extLst>
            </p:cNvPr>
            <p:cNvSpPr txBox="1"/>
            <p:nvPr/>
          </p:nvSpPr>
          <p:spPr>
            <a:xfrm>
              <a:off x="533089" y="1965879"/>
              <a:ext cx="3834726" cy="2094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Vi-ta-min: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cần cho hoạt động sống và giúp cho cơ thể phòng tránh bệnh.</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339763EB-F09D-943F-4AB9-65F5919B63C4}"/>
              </a:ext>
            </a:extLst>
          </p:cNvPr>
          <p:cNvGrpSpPr/>
          <p:nvPr/>
        </p:nvGrpSpPr>
        <p:grpSpPr>
          <a:xfrm>
            <a:off x="5381624" y="5282633"/>
            <a:ext cx="6400800" cy="1384995"/>
            <a:chOff x="605907" y="1852536"/>
            <a:chExt cx="3972860" cy="1777004"/>
          </a:xfrm>
          <a:effectLst>
            <a:outerShdw blurRad="50800" dist="38100" dir="2700000" algn="tl" rotWithShape="0">
              <a:prstClr val="black">
                <a:alpha val="40000"/>
              </a:prstClr>
            </a:outerShdw>
          </a:effectLst>
        </p:grpSpPr>
        <p:sp>
          <p:nvSpPr>
            <p:cNvPr id="7" name="Rectangle: Rounded Corners 6">
              <a:extLst>
                <a:ext uri="{FF2B5EF4-FFF2-40B4-BE49-F238E27FC236}">
                  <a16:creationId xmlns:a16="http://schemas.microsoft.com/office/drawing/2014/main" id="{F4CFBABF-44D3-CE47-FE2A-C51DA9DD8F64}"/>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E83FAF2-40B5-BF2C-76AF-2F3DBFE2F537}"/>
                </a:ext>
              </a:extLst>
            </p:cNvPr>
            <p:cNvSpPr txBox="1"/>
            <p:nvPr/>
          </p:nvSpPr>
          <p:spPr>
            <a:xfrm>
              <a:off x="647999" y="1852536"/>
              <a:ext cx="3930768" cy="17770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khoáng: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cần cho cơ thể hoạt động và phòng tránh bệnh. Một số chất khoáng tham gia vào thành phần cấu tạo cơ thể.</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9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sp>
        <p:nvSpPr>
          <p:cNvPr id="2" name="TextBox 1">
            <a:extLst>
              <a:ext uri="{FF2B5EF4-FFF2-40B4-BE49-F238E27FC236}">
                <a16:creationId xmlns:a16="http://schemas.microsoft.com/office/drawing/2014/main" id="{284C6BD9-6E42-1965-BE09-51028718DB5A}"/>
              </a:ext>
            </a:extLst>
          </p:cNvPr>
          <p:cNvSpPr txBox="1"/>
          <p:nvPr/>
        </p:nvSpPr>
        <p:spPr>
          <a:xfrm>
            <a:off x="1714500" y="1838325"/>
            <a:ext cx="8867775" cy="2862322"/>
          </a:xfrm>
          <a:prstGeom prst="rect">
            <a:avLst/>
          </a:prstGeom>
          <a:noFill/>
        </p:spPr>
        <p:txBody>
          <a:bodyPr wrap="square" rtlCol="0">
            <a:spAutoFit/>
          </a:bodyPr>
          <a:lstStyle/>
          <a:p>
            <a:pPr lvl="0" algn="ctr"/>
            <a:r>
              <a:rPr lang="vi-VN" sz="3600" b="1" dirty="0">
                <a:solidFill>
                  <a:srgbClr val="000000"/>
                </a:solidFill>
                <a:latin typeface="Calibri" panose="020F0502020204030204"/>
                <a:ea typeface="Times New Roman" panose="02020603050405020304" pitchFamily="18" charset="0"/>
              </a:rPr>
              <a:t>Mỗi nhóm chất dinh dưỡng đều có 1 vai trò quan trọng, vì vậy trong một bữa ăn cần phải đảm bảo sự kết hợp đa dạng giữa các nhóm chất dinh dưỡng để giúp cơ thể cung cấp đủ năng lượng cho mọi hoạt động.</a:t>
            </a:r>
            <a:endParaRPr kumimoji="0" lang="en-US" sz="3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endParaRPr>
          </a:p>
        </p:txBody>
      </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8D832B21-5460-6309-489D-63FDB9C040EA}"/>
              </a:ext>
            </a:extLst>
          </p:cNvPr>
          <p:cNvPicPr>
            <a:picLocks noChangeAspect="1"/>
          </p:cNvPicPr>
          <p:nvPr/>
        </p:nvPicPr>
        <p:blipFill>
          <a:blip r:embed="rId3"/>
          <a:stretch>
            <a:fillRect/>
          </a:stretch>
        </p:blipFill>
        <p:spPr>
          <a:xfrm>
            <a:off x="3398279" y="1875198"/>
            <a:ext cx="5547841" cy="1926503"/>
          </a:xfrm>
          <a:prstGeom prst="rect">
            <a:avLst/>
          </a:prstGeom>
        </p:spPr>
      </p:pic>
    </p:spTree>
    <p:extLst>
      <p:ext uri="{BB962C8B-B14F-4D97-AF65-F5344CB8AC3E}">
        <p14:creationId xmlns:p14="http://schemas.microsoft.com/office/powerpoint/2010/main" val="1457700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E90502-72D6-3117-A15D-11F7B4983109}"/>
              </a:ext>
            </a:extLst>
          </p:cNvPr>
          <p:cNvSpPr/>
          <p:nvPr/>
        </p:nvSpPr>
        <p:spPr>
          <a:xfrm>
            <a:off x="419100" y="135756"/>
            <a:ext cx="11563350" cy="1150119"/>
          </a:xfrm>
          <a:custGeom>
            <a:avLst/>
            <a:gdLst>
              <a:gd name="connsiteX0" fmla="*/ 0 w 8954429"/>
              <a:gd name="connsiteY0" fmla="*/ 592910 h 3557390"/>
              <a:gd name="connsiteX1" fmla="*/ 592910 w 8954429"/>
              <a:gd name="connsiteY1" fmla="*/ 0 h 3557390"/>
              <a:gd name="connsiteX2" fmla="*/ 8361519 w 8954429"/>
              <a:gd name="connsiteY2" fmla="*/ 0 h 3557390"/>
              <a:gd name="connsiteX3" fmla="*/ 8954429 w 8954429"/>
              <a:gd name="connsiteY3" fmla="*/ 592910 h 3557390"/>
              <a:gd name="connsiteX4" fmla="*/ 8954429 w 8954429"/>
              <a:gd name="connsiteY4" fmla="*/ 2964480 h 3557390"/>
              <a:gd name="connsiteX5" fmla="*/ 8361519 w 8954429"/>
              <a:gd name="connsiteY5" fmla="*/ 3557390 h 3557390"/>
              <a:gd name="connsiteX6" fmla="*/ 592910 w 8954429"/>
              <a:gd name="connsiteY6" fmla="*/ 3557390 h 3557390"/>
              <a:gd name="connsiteX7" fmla="*/ 0 w 8954429"/>
              <a:gd name="connsiteY7" fmla="*/ 2964480 h 3557390"/>
              <a:gd name="connsiteX8" fmla="*/ 0 w 8954429"/>
              <a:gd name="connsiteY8" fmla="*/ 592910 h 35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4429" h="3557390" fill="none" extrusionOk="0">
                <a:moveTo>
                  <a:pt x="0" y="592910"/>
                </a:moveTo>
                <a:cubicBezTo>
                  <a:pt x="33442" y="294783"/>
                  <a:pt x="300725" y="-14630"/>
                  <a:pt x="592910" y="0"/>
                </a:cubicBezTo>
                <a:cubicBezTo>
                  <a:pt x="3258424" y="3390"/>
                  <a:pt x="6935365" y="109061"/>
                  <a:pt x="8361519" y="0"/>
                </a:cubicBezTo>
                <a:cubicBezTo>
                  <a:pt x="8710385" y="-42322"/>
                  <a:pt x="8951135" y="259666"/>
                  <a:pt x="8954429" y="592910"/>
                </a:cubicBezTo>
                <a:cubicBezTo>
                  <a:pt x="8945129" y="1469143"/>
                  <a:pt x="9110340" y="1827190"/>
                  <a:pt x="8954429" y="2964480"/>
                </a:cubicBezTo>
                <a:cubicBezTo>
                  <a:pt x="8932905" y="3292797"/>
                  <a:pt x="8676083" y="3558871"/>
                  <a:pt x="8361519" y="3557390"/>
                </a:cubicBezTo>
                <a:cubicBezTo>
                  <a:pt x="4814599" y="3556155"/>
                  <a:pt x="3048918" y="3561499"/>
                  <a:pt x="592910" y="3557390"/>
                </a:cubicBezTo>
                <a:cubicBezTo>
                  <a:pt x="274789" y="3560541"/>
                  <a:pt x="-6714" y="3238471"/>
                  <a:pt x="0" y="2964480"/>
                </a:cubicBezTo>
                <a:cubicBezTo>
                  <a:pt x="-150901" y="1881165"/>
                  <a:pt x="-12351" y="1579522"/>
                  <a:pt x="0" y="592910"/>
                </a:cubicBezTo>
                <a:close/>
              </a:path>
              <a:path w="8954429" h="3557390" stroke="0" extrusionOk="0">
                <a:moveTo>
                  <a:pt x="0" y="592910"/>
                </a:moveTo>
                <a:cubicBezTo>
                  <a:pt x="-25142" y="237742"/>
                  <a:pt x="282093" y="1215"/>
                  <a:pt x="592910" y="0"/>
                </a:cubicBezTo>
                <a:cubicBezTo>
                  <a:pt x="4099697" y="160648"/>
                  <a:pt x="7488707" y="-65691"/>
                  <a:pt x="8361519" y="0"/>
                </a:cubicBezTo>
                <a:cubicBezTo>
                  <a:pt x="8717182" y="-8064"/>
                  <a:pt x="8928584" y="242097"/>
                  <a:pt x="8954429" y="592910"/>
                </a:cubicBezTo>
                <a:cubicBezTo>
                  <a:pt x="9003042" y="1111846"/>
                  <a:pt x="9045509" y="2231074"/>
                  <a:pt x="8954429" y="2964480"/>
                </a:cubicBezTo>
                <a:cubicBezTo>
                  <a:pt x="8955800" y="3261385"/>
                  <a:pt x="8650514" y="3532161"/>
                  <a:pt x="8361519" y="3557390"/>
                </a:cubicBezTo>
                <a:cubicBezTo>
                  <a:pt x="6498597" y="3528890"/>
                  <a:pt x="2782781" y="3697654"/>
                  <a:pt x="592910" y="3557390"/>
                </a:cubicBezTo>
                <a:cubicBezTo>
                  <a:pt x="211648" y="3567910"/>
                  <a:pt x="-28279" y="3328245"/>
                  <a:pt x="0" y="2964480"/>
                </a:cubicBezTo>
                <a:cubicBezTo>
                  <a:pt x="-51354" y="2023465"/>
                  <a:pt x="-135790" y="1283200"/>
                  <a:pt x="0" y="592910"/>
                </a:cubicBezTo>
                <a:close/>
              </a:path>
            </a:pathLst>
          </a:custGeom>
          <a:solidFill>
            <a:schemeClr val="bg1"/>
          </a:solidFill>
          <a:ln w="38100">
            <a:solidFill>
              <a:srgbClr val="FF7C80"/>
            </a:solidFill>
            <a:prstDash val="dash"/>
            <a:extLst>
              <a:ext uri="{C807C97D-BFC1-408E-A445-0C87EB9F89A2}">
                <ask:lineSketchStyleProps xmlns:ask="http://schemas.microsoft.com/office/drawing/2018/sketchyshapes" sd="4035444698">
                  <a:custGeom>
                    <a:avLst/>
                    <a:gdLst>
                      <a:gd name="connsiteX0" fmla="*/ 0 w 11563350"/>
                      <a:gd name="connsiteY0" fmla="*/ 191690 h 1150119"/>
                      <a:gd name="connsiteX1" fmla="*/ 765657 w 11563350"/>
                      <a:gd name="connsiteY1" fmla="*/ 0 h 1150119"/>
                      <a:gd name="connsiteX2" fmla="*/ 10797692 w 11563350"/>
                      <a:gd name="connsiteY2" fmla="*/ 0 h 1150119"/>
                      <a:gd name="connsiteX3" fmla="*/ 11563350 w 11563350"/>
                      <a:gd name="connsiteY3" fmla="*/ 191690 h 1150119"/>
                      <a:gd name="connsiteX4" fmla="*/ 11563350 w 11563350"/>
                      <a:gd name="connsiteY4" fmla="*/ 958428 h 1150119"/>
                      <a:gd name="connsiteX5" fmla="*/ 10797692 w 11563350"/>
                      <a:gd name="connsiteY5" fmla="*/ 1150119 h 1150119"/>
                      <a:gd name="connsiteX6" fmla="*/ 765657 w 11563350"/>
                      <a:gd name="connsiteY6" fmla="*/ 1150119 h 1150119"/>
                      <a:gd name="connsiteX7" fmla="*/ 0 w 11563350"/>
                      <a:gd name="connsiteY7" fmla="*/ 958428 h 1150119"/>
                      <a:gd name="connsiteX8" fmla="*/ 0 w 11563350"/>
                      <a:gd name="connsiteY8" fmla="*/ 191690 h 1150119"/>
                      <a:gd name="connsiteX0" fmla="*/ 0 w 11563350"/>
                      <a:gd name="connsiteY0" fmla="*/ 191690 h 1150119"/>
                      <a:gd name="connsiteX1" fmla="*/ 765657 w 11563350"/>
                      <a:gd name="connsiteY1" fmla="*/ 0 h 1150119"/>
                      <a:gd name="connsiteX2" fmla="*/ 10797692 w 11563350"/>
                      <a:gd name="connsiteY2" fmla="*/ 0 h 1150119"/>
                      <a:gd name="connsiteX3" fmla="*/ 11563350 w 11563350"/>
                      <a:gd name="connsiteY3" fmla="*/ 191690 h 1150119"/>
                      <a:gd name="connsiteX4" fmla="*/ 11563350 w 11563350"/>
                      <a:gd name="connsiteY4" fmla="*/ 958428 h 1150119"/>
                      <a:gd name="connsiteX5" fmla="*/ 10797692 w 11563350"/>
                      <a:gd name="connsiteY5" fmla="*/ 1150119 h 1150119"/>
                      <a:gd name="connsiteX6" fmla="*/ 765657 w 11563350"/>
                      <a:gd name="connsiteY6" fmla="*/ 1150119 h 1150119"/>
                      <a:gd name="connsiteX7" fmla="*/ 0 w 11563350"/>
                      <a:gd name="connsiteY7" fmla="*/ 958428 h 1150119"/>
                      <a:gd name="connsiteX8" fmla="*/ 0 w 11563350"/>
                      <a:gd name="connsiteY8" fmla="*/ 191690 h 11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350" h="1150119" fill="none" extrusionOk="0">
                        <a:moveTo>
                          <a:pt x="0" y="191690"/>
                        </a:moveTo>
                        <a:cubicBezTo>
                          <a:pt x="54651" y="105359"/>
                          <a:pt x="396406" y="-8075"/>
                          <a:pt x="765657" y="0"/>
                        </a:cubicBezTo>
                        <a:cubicBezTo>
                          <a:pt x="1797188" y="3390"/>
                          <a:pt x="8916421" y="109061"/>
                          <a:pt x="10797692" y="0"/>
                        </a:cubicBezTo>
                        <a:cubicBezTo>
                          <a:pt x="11256109" y="-29312"/>
                          <a:pt x="11555314" y="77303"/>
                          <a:pt x="11563350" y="191690"/>
                        </a:cubicBezTo>
                        <a:cubicBezTo>
                          <a:pt x="11562160" y="502136"/>
                          <a:pt x="11732135" y="625511"/>
                          <a:pt x="11563350" y="958428"/>
                        </a:cubicBezTo>
                        <a:cubicBezTo>
                          <a:pt x="11524832" y="1065003"/>
                          <a:pt x="11137788" y="1158195"/>
                          <a:pt x="10797692" y="1150119"/>
                        </a:cubicBezTo>
                        <a:cubicBezTo>
                          <a:pt x="7737429" y="1148884"/>
                          <a:pt x="5215443" y="1154228"/>
                          <a:pt x="765657" y="1150119"/>
                        </a:cubicBezTo>
                        <a:cubicBezTo>
                          <a:pt x="362260" y="1153639"/>
                          <a:pt x="-10486" y="1032556"/>
                          <a:pt x="0" y="958428"/>
                        </a:cubicBezTo>
                        <a:cubicBezTo>
                          <a:pt x="-199812" y="610497"/>
                          <a:pt x="8876" y="535489"/>
                          <a:pt x="0" y="191690"/>
                        </a:cubicBezTo>
                        <a:close/>
                      </a:path>
                      <a:path w="11563350" h="1150119" stroke="0" extrusionOk="0">
                        <a:moveTo>
                          <a:pt x="0" y="191690"/>
                        </a:moveTo>
                        <a:cubicBezTo>
                          <a:pt x="41837" y="72490"/>
                          <a:pt x="347356" y="-47406"/>
                          <a:pt x="765657" y="0"/>
                        </a:cubicBezTo>
                        <a:cubicBezTo>
                          <a:pt x="5330916" y="-15190"/>
                          <a:pt x="9770029" y="-99533"/>
                          <a:pt x="10797692" y="0"/>
                        </a:cubicBezTo>
                        <a:cubicBezTo>
                          <a:pt x="11263288" y="606"/>
                          <a:pt x="11523503" y="84345"/>
                          <a:pt x="11563350" y="191690"/>
                        </a:cubicBezTo>
                        <a:cubicBezTo>
                          <a:pt x="11644078" y="360515"/>
                          <a:pt x="11628470" y="714495"/>
                          <a:pt x="11563350" y="958428"/>
                        </a:cubicBezTo>
                        <a:cubicBezTo>
                          <a:pt x="11575952" y="1075064"/>
                          <a:pt x="11154147" y="1211539"/>
                          <a:pt x="10797692" y="1150119"/>
                        </a:cubicBezTo>
                        <a:cubicBezTo>
                          <a:pt x="9440722" y="990822"/>
                          <a:pt x="4929802" y="1045357"/>
                          <a:pt x="765657" y="1150119"/>
                        </a:cubicBezTo>
                        <a:cubicBezTo>
                          <a:pt x="271661" y="1157704"/>
                          <a:pt x="-39872" y="1085999"/>
                          <a:pt x="0" y="958428"/>
                        </a:cubicBezTo>
                        <a:cubicBezTo>
                          <a:pt x="-52340" y="648677"/>
                          <a:pt x="-226712" y="408314"/>
                          <a:pt x="0" y="191690"/>
                        </a:cubicBezTo>
                        <a:close/>
                      </a:path>
                      <a:path w="11563350" h="1150119" fill="none" stroke="0" extrusionOk="0">
                        <a:moveTo>
                          <a:pt x="0" y="191690"/>
                        </a:moveTo>
                        <a:cubicBezTo>
                          <a:pt x="23811" y="73949"/>
                          <a:pt x="454863" y="130"/>
                          <a:pt x="765657" y="0"/>
                        </a:cubicBezTo>
                        <a:cubicBezTo>
                          <a:pt x="3371232" y="160648"/>
                          <a:pt x="9393504" y="-65691"/>
                          <a:pt x="10797692" y="0"/>
                        </a:cubicBezTo>
                        <a:cubicBezTo>
                          <a:pt x="11261871" y="-17590"/>
                          <a:pt x="11557419" y="82435"/>
                          <a:pt x="11563350" y="191690"/>
                        </a:cubicBezTo>
                        <a:cubicBezTo>
                          <a:pt x="11561218" y="442554"/>
                          <a:pt x="11738696" y="592750"/>
                          <a:pt x="11563350" y="958428"/>
                        </a:cubicBezTo>
                        <a:cubicBezTo>
                          <a:pt x="11536068" y="1053125"/>
                          <a:pt x="11157700" y="1120287"/>
                          <a:pt x="10797692" y="1150119"/>
                        </a:cubicBezTo>
                        <a:cubicBezTo>
                          <a:pt x="8582273" y="1121619"/>
                          <a:pt x="2239786" y="1290383"/>
                          <a:pt x="765657" y="1150119"/>
                        </a:cubicBezTo>
                        <a:cubicBezTo>
                          <a:pt x="353449" y="1151411"/>
                          <a:pt x="-14977" y="1055108"/>
                          <a:pt x="0" y="958428"/>
                        </a:cubicBezTo>
                        <a:cubicBezTo>
                          <a:pt x="-182124" y="597425"/>
                          <a:pt x="5776" y="502072"/>
                          <a:pt x="0" y="1916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libri" panose="020F0502020204030204"/>
                <a:ea typeface="+mn-ea"/>
                <a:cs typeface="+mn-cs"/>
              </a:rPr>
              <a:t>Kể tên các thức ăn mà em đã ăn ngày hôm qua. Hãy cho biết nhóm chất dinh dưỡng nào có nhiều trong mỗi thức ăn đó và vai trò của chúng đối với cơ thể theo gợi ý dưới đây.</a:t>
            </a: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EDD2680-9EBD-DA7C-16D4-020C2979E5C9}"/>
              </a:ext>
            </a:extLst>
          </p:cNvPr>
          <p:cNvPicPr>
            <a:picLocks noChangeAspect="1"/>
          </p:cNvPicPr>
          <p:nvPr/>
        </p:nvPicPr>
        <p:blipFill>
          <a:blip r:embed="rId2"/>
          <a:stretch>
            <a:fillRect/>
          </a:stretch>
        </p:blipFill>
        <p:spPr>
          <a:xfrm>
            <a:off x="466724" y="1794202"/>
            <a:ext cx="11306175" cy="2844780"/>
          </a:xfrm>
          <a:prstGeom prst="rect">
            <a:avLst/>
          </a:prstGeom>
        </p:spPr>
      </p:pic>
      <p:pic>
        <p:nvPicPr>
          <p:cNvPr id="6" name="Picture 5">
            <a:extLst>
              <a:ext uri="{FF2B5EF4-FFF2-40B4-BE49-F238E27FC236}">
                <a16:creationId xmlns:a16="http://schemas.microsoft.com/office/drawing/2014/main" id="{B86C18C7-7E1C-287F-B94A-ACC2A99C7D61}"/>
              </a:ext>
            </a:extLst>
          </p:cNvPr>
          <p:cNvPicPr>
            <a:picLocks noChangeAspect="1"/>
          </p:cNvPicPr>
          <p:nvPr/>
        </p:nvPicPr>
        <p:blipFill>
          <a:blip r:embed="rId3"/>
          <a:stretch>
            <a:fillRect/>
          </a:stretch>
        </p:blipFill>
        <p:spPr>
          <a:xfrm>
            <a:off x="4992115" y="4495799"/>
            <a:ext cx="2950720" cy="2643159"/>
          </a:xfrm>
          <a:prstGeom prst="rect">
            <a:avLst/>
          </a:prstGeom>
        </p:spPr>
      </p:pic>
    </p:spTree>
    <p:extLst>
      <p:ext uri="{BB962C8B-B14F-4D97-AF65-F5344CB8AC3E}">
        <p14:creationId xmlns:p14="http://schemas.microsoft.com/office/powerpoint/2010/main" val="274436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CC07FC-CAFA-751A-C61A-0EEE95196639}"/>
              </a:ext>
            </a:extLst>
          </p:cNvPr>
          <p:cNvSpPr/>
          <p:nvPr/>
        </p:nvSpPr>
        <p:spPr>
          <a:xfrm>
            <a:off x="161925" y="266699"/>
            <a:ext cx="1190625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7BD20C79-A308-EB56-D5C5-1ECFDC5F25EA}"/>
              </a:ext>
            </a:extLst>
          </p:cNvPr>
          <p:cNvGraphicFramePr>
            <a:graphicFrameLocks noGrp="1"/>
          </p:cNvGraphicFramePr>
          <p:nvPr>
            <p:extLst>
              <p:ext uri="{D42A27DB-BD31-4B8C-83A1-F6EECF244321}">
                <p14:modId xmlns:p14="http://schemas.microsoft.com/office/powerpoint/2010/main" val="1339613021"/>
              </p:ext>
            </p:extLst>
          </p:nvPr>
        </p:nvGraphicFramePr>
        <p:xfrm>
          <a:off x="771525" y="695325"/>
          <a:ext cx="10810876" cy="5237997"/>
        </p:xfrm>
        <a:graphic>
          <a:graphicData uri="http://schemas.openxmlformats.org/drawingml/2006/table">
            <a:tbl>
              <a:tblPr firstRow="1" firstCol="1" bandRow="1">
                <a:tableStyleId>{5C22544A-7EE6-4342-B048-85BDC9FD1C3A}</a:tableStyleId>
              </a:tblPr>
              <a:tblGrid>
                <a:gridCol w="3114691">
                  <a:extLst>
                    <a:ext uri="{9D8B030D-6E8A-4147-A177-3AD203B41FA5}">
                      <a16:colId xmlns:a16="http://schemas.microsoft.com/office/drawing/2014/main" val="2960582867"/>
                    </a:ext>
                  </a:extLst>
                </a:gridCol>
                <a:gridCol w="4035647">
                  <a:extLst>
                    <a:ext uri="{9D8B030D-6E8A-4147-A177-3AD203B41FA5}">
                      <a16:colId xmlns:a16="http://schemas.microsoft.com/office/drawing/2014/main" val="632380167"/>
                    </a:ext>
                  </a:extLst>
                </a:gridCol>
                <a:gridCol w="3660538">
                  <a:extLst>
                    <a:ext uri="{9D8B030D-6E8A-4147-A177-3AD203B41FA5}">
                      <a16:colId xmlns:a16="http://schemas.microsoft.com/office/drawing/2014/main" val="1507401353"/>
                    </a:ext>
                  </a:extLst>
                </a:gridCol>
              </a:tblGrid>
              <a:tr h="1371600">
                <a:tc>
                  <a:txBody>
                    <a:bodyPr/>
                    <a:lstStyle/>
                    <a:p>
                      <a:pPr marL="0" marR="0" algn="ctr">
                        <a:lnSpc>
                          <a:spcPct val="120000"/>
                        </a:lnSpc>
                        <a:spcBef>
                          <a:spcPts val="0"/>
                        </a:spcBef>
                        <a:spcAft>
                          <a:spcPts val="0"/>
                        </a:spcAft>
                      </a:pPr>
                      <a:r>
                        <a:rPr lang="nl-NL" sz="2800" dirty="0">
                          <a:solidFill>
                            <a:srgbClr val="002060"/>
                          </a:solidFill>
                          <a:effectLst/>
                        </a:rPr>
                        <a:t>Tên thức ăn</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nl-NL" sz="2800" dirty="0">
                          <a:solidFill>
                            <a:srgbClr val="002060"/>
                          </a:solidFill>
                          <a:effectLst/>
                        </a:rPr>
                        <a:t>Nhóm chất dinh dưỡng có nhiều trong thức ăn</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nl-NL" sz="2800" dirty="0">
                          <a:solidFill>
                            <a:srgbClr val="002060"/>
                          </a:solidFill>
                          <a:effectLst/>
                        </a:rPr>
                        <a:t>Vai trò của các chất dinh dưỡng có trong thức ăn đối với cơ thể</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24719110"/>
                  </a:ext>
                </a:extLst>
              </a:tr>
              <a:tr h="733115">
                <a:tc>
                  <a:txBody>
                    <a:bodyPr/>
                    <a:lstStyle/>
                    <a:p>
                      <a:pPr marL="0" marR="0" algn="just">
                        <a:lnSpc>
                          <a:spcPct val="120000"/>
                        </a:lnSpc>
                        <a:spcBef>
                          <a:spcPts val="0"/>
                        </a:spcBef>
                        <a:spcAft>
                          <a:spcPts val="0"/>
                        </a:spcAft>
                      </a:pPr>
                      <a:r>
                        <a:rPr lang="nl-NL" sz="3200" dirty="0">
                          <a:solidFill>
                            <a:srgbClr val="002060"/>
                          </a:solidFill>
                          <a:effectLst/>
                        </a:rPr>
                        <a:t>Bánh mì</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Chất bột đường</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a:solidFill>
                            <a:srgbClr val="002060"/>
                          </a:solidFill>
                          <a:effectLst/>
                        </a:rPr>
                        <a:t>Cung cấp năng lượng</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64209"/>
                  </a:ext>
                </a:extLst>
              </a:tr>
              <a:tr h="733115">
                <a:tc>
                  <a:txBody>
                    <a:bodyPr/>
                    <a:lstStyle/>
                    <a:p>
                      <a:pPr marL="0" marR="0" algn="just">
                        <a:lnSpc>
                          <a:spcPct val="120000"/>
                        </a:lnSpc>
                        <a:spcBef>
                          <a:spcPts val="0"/>
                        </a:spcBef>
                        <a:spcAft>
                          <a:spcPts val="0"/>
                        </a:spcAft>
                      </a:pPr>
                      <a:r>
                        <a:rPr lang="nl-NL" sz="3200">
                          <a:solidFill>
                            <a:srgbClr val="002060"/>
                          </a:solidFill>
                          <a:effectLst/>
                        </a:rPr>
                        <a:t>Thịt bò</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Chất đạm</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Tham gia vào cấu tạo cơ thể</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2875198"/>
                  </a:ext>
                </a:extLst>
              </a:tr>
              <a:tr h="1113200">
                <a:tc>
                  <a:txBody>
                    <a:bodyPr/>
                    <a:lstStyle/>
                    <a:p>
                      <a:pPr marL="0" marR="0" algn="just">
                        <a:lnSpc>
                          <a:spcPct val="120000"/>
                        </a:lnSpc>
                        <a:spcBef>
                          <a:spcPts val="0"/>
                        </a:spcBef>
                        <a:spcAft>
                          <a:spcPts val="0"/>
                        </a:spcAft>
                      </a:pPr>
                      <a:r>
                        <a:rPr lang="nl-NL" sz="3200">
                          <a:solidFill>
                            <a:srgbClr val="002060"/>
                          </a:solidFill>
                          <a:effectLst/>
                        </a:rPr>
                        <a:t>Cam</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a:solidFill>
                            <a:srgbClr val="002060"/>
                          </a:solidFill>
                          <a:effectLst/>
                        </a:rPr>
                        <a:t>Vi-ta-min</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Giúp cơ thể phòng tránh các bệnh</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6508236"/>
                  </a:ext>
                </a:extLst>
              </a:tr>
              <a:tr h="458873">
                <a:tc>
                  <a:txBody>
                    <a:bodyPr/>
                    <a:lstStyle/>
                    <a:p>
                      <a:pPr marL="0" marR="0" algn="just">
                        <a:lnSpc>
                          <a:spcPct val="120000"/>
                        </a:lnSpc>
                        <a:spcBef>
                          <a:spcPts val="0"/>
                        </a:spcBef>
                        <a:spcAft>
                          <a:spcPts val="0"/>
                        </a:spcAft>
                      </a:pPr>
                      <a:r>
                        <a:rPr lang="nl-NL" sz="4400">
                          <a:solidFill>
                            <a:srgbClr val="002060"/>
                          </a:solidFill>
                          <a:effectLst/>
                        </a:rPr>
                        <a:t>........</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a:solidFill>
                            <a:srgbClr val="002060"/>
                          </a:solidFill>
                          <a:effectLst/>
                        </a:rPr>
                        <a:t> </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 </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7963034"/>
                  </a:ext>
                </a:extLst>
              </a:tr>
            </a:tbl>
          </a:graphicData>
        </a:graphic>
      </p:graphicFrame>
    </p:spTree>
    <p:extLst>
      <p:ext uri="{BB962C8B-B14F-4D97-AF65-F5344CB8AC3E}">
        <p14:creationId xmlns:p14="http://schemas.microsoft.com/office/powerpoint/2010/main" val="36827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F89AA9B7-E7E8-719D-F1D9-3BC9D21895B6}"/>
              </a:ext>
            </a:extLst>
          </p:cNvPr>
          <p:cNvPicPr>
            <a:picLocks noChangeAspect="1"/>
          </p:cNvPicPr>
          <p:nvPr/>
        </p:nvPicPr>
        <p:blipFill>
          <a:blip r:embed="rId3"/>
          <a:stretch>
            <a:fillRect/>
          </a:stretch>
        </p:blipFill>
        <p:spPr>
          <a:xfrm>
            <a:off x="3207632" y="2000250"/>
            <a:ext cx="6172356" cy="1383459"/>
          </a:xfrm>
          <a:prstGeom prst="rect">
            <a:avLst/>
          </a:prstGeom>
        </p:spPr>
      </p:pic>
    </p:spTree>
    <p:extLst>
      <p:ext uri="{BB962C8B-B14F-4D97-AF65-F5344CB8AC3E}">
        <p14:creationId xmlns:p14="http://schemas.microsoft.com/office/powerpoint/2010/main" val="2928566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p>
        </p:txBody>
      </p:sp>
      <p:sp>
        <p:nvSpPr>
          <p:cNvPr id="9" name="Text Box 8"/>
          <p:cNvSpPr txBox="1"/>
          <p:nvPr/>
        </p:nvSpPr>
        <p:spPr>
          <a:xfrm>
            <a:off x="2152650" y="267364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en-US" sz="3600" kern="0" dirty="0">
                <a:solidFill>
                  <a:prstClr val="black"/>
                </a:solidFill>
                <a:latin typeface="Cambria" panose="02040503050406030204" pitchFamily="18" charset="0"/>
                <a:ea typeface="Cambria" panose="02040503050406030204" pitchFamily="18" charset="0"/>
              </a:rPr>
              <a:t>C</a:t>
            </a:r>
            <a:r>
              <a:rPr lang="vi-VN" sz="3600" kern="0" dirty="0">
                <a:solidFill>
                  <a:prstClr val="black"/>
                </a:solidFill>
                <a:latin typeface="Cambria" panose="02040503050406030204" pitchFamily="18" charset="0"/>
                <a:ea typeface="Cambria" panose="02040503050406030204" pitchFamily="18" charset="0"/>
              </a:rPr>
              <a:t>ung cấp năng lượng cho mọi hoạt động của cơ thể.</a:t>
            </a:r>
            <a:endParaRPr kumimoji="0" lang="en-US" alt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14550" y="2762250"/>
            <a:ext cx="8020050" cy="1276349"/>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en-US" sz="3200" kern="0" dirty="0">
                <a:solidFill>
                  <a:prstClr val="black"/>
                </a:solidFill>
                <a:latin typeface="Cambria" panose="02040503050406030204" pitchFamily="18" charset="0"/>
                <a:ea typeface="Cambria" panose="02040503050406030204" pitchFamily="18" charset="0"/>
              </a:rPr>
              <a:t>L</a:t>
            </a:r>
            <a:r>
              <a:rPr lang="vi-VN" sz="3200" kern="0" dirty="0">
                <a:solidFill>
                  <a:prstClr val="black"/>
                </a:solidFill>
                <a:latin typeface="Cambria" panose="02040503050406030204" pitchFamily="18" charset="0"/>
                <a:ea typeface="Cambria" panose="02040503050406030204" pitchFamily="18" charset="0"/>
              </a:rPr>
              <a:t>à thành phần xây dựng, cấu tạo cơ thể và tham gia vào hầu hết các hoạt động sống.</a:t>
            </a:r>
            <a:endParaRPr kumimoji="0" lang="en-US" alt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9706864" y="279257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đạm</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en-US" sz="3600" kern="0" dirty="0">
                <a:solidFill>
                  <a:prstClr val="black"/>
                </a:solidFill>
                <a:latin typeface="Cambria" panose="02040503050406030204" pitchFamily="18" charset="0"/>
                <a:ea typeface="Cambria" panose="02040503050406030204" pitchFamily="18" charset="0"/>
              </a:rPr>
              <a:t>C</a:t>
            </a:r>
            <a:r>
              <a:rPr lang="vi-VN" sz="3600" kern="0" dirty="0">
                <a:solidFill>
                  <a:prstClr val="black"/>
                </a:solidFill>
                <a:latin typeface="Cambria" panose="02040503050406030204" pitchFamily="18" charset="0"/>
                <a:ea typeface="Cambria" panose="02040503050406030204" pitchFamily="18" charset="0"/>
              </a:rPr>
              <a:t>ần cho hoạt động sống và giúp cho cơ thể phòng tránh bệnh.</a:t>
            </a:r>
            <a:endParaRPr kumimoji="0" lang="en-US" alt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Vi-ta-min</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en-US" sz="3200" kern="0" dirty="0">
                <a:solidFill>
                  <a:prstClr val="black"/>
                </a:solidFill>
                <a:latin typeface="Cambria" panose="02040503050406030204" pitchFamily="18" charset="0"/>
                <a:ea typeface="Cambria" panose="02040503050406030204" pitchFamily="18" charset="0"/>
              </a:rPr>
              <a:t>T</a:t>
            </a:r>
            <a:r>
              <a:rPr lang="vi-VN" sz="3200" kern="0" dirty="0">
                <a:solidFill>
                  <a:prstClr val="black"/>
                </a:solidFill>
                <a:latin typeface="Cambria" panose="02040503050406030204" pitchFamily="18" charset="0"/>
                <a:ea typeface="Cambria" panose="02040503050406030204" pitchFamily="18" charset="0"/>
              </a:rPr>
              <a:t>ham gia vào cấu tạo cơ thể, dự trữ và cung cấp năng lượng, giúp hòa tan một số vi-ta-min.</a:t>
            </a:r>
            <a:endParaRPr kumimoji="0" lang="en-US" alt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35289" y="34212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85B3A57-B50C-7F5E-0CCD-96FC1B8EB272}"/>
              </a:ext>
            </a:extLst>
          </p:cNvPr>
          <p:cNvPicPr>
            <a:picLocks noChangeAspect="1"/>
          </p:cNvPicPr>
          <p:nvPr/>
        </p:nvPicPr>
        <p:blipFill>
          <a:blip r:embed="rId4"/>
          <a:stretch>
            <a:fillRect/>
          </a:stretch>
        </p:blipFill>
        <p:spPr>
          <a:xfrm>
            <a:off x="1081817" y="451705"/>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2"/>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8"/>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9"/>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8"/>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0"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1"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2"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3"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4"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tên</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chứa</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chất</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bột</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đường</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2400617" y="32766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Cơm</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bún</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phở</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mì</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tên</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chứa</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chất</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béo</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Thịt</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lợn</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mỡ</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l</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ạc</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dầu</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vừng</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mè</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dầu</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đậu</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nành</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09164" y="152400"/>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Kể</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thức</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ăn</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chứa</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nhiều</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chất</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đạm</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2" name="Horizontal Scroll 1"/>
          <p:cNvSpPr/>
          <p:nvPr/>
        </p:nvSpPr>
        <p:spPr>
          <a:xfrm>
            <a:off x="2809607" y="3429000"/>
            <a:ext cx="632460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Thịt</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lợn</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thịt</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gà</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lạc</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nấm</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trứng</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tôm</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cá</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Kể</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ăn</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chứa</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vitamin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khoáng</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chất</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2" name="Horizontal Scroll 1"/>
          <p:cNvSpPr/>
          <p:nvPr/>
        </p:nvSpPr>
        <p:spPr>
          <a:xfrm>
            <a:off x="3009900" y="3276600"/>
            <a:ext cx="657225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Súp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lơ</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r</a:t>
            </a:r>
            <a:r>
              <a:rPr kumimoji="0" lang="vi-VN"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au cải, đu đủ,  nước ép cà rốt, lòng đỏ trứng…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 name="Picture 1">
            <a:extLst>
              <a:ext uri="{FF2B5EF4-FFF2-40B4-BE49-F238E27FC236}">
                <a16:creationId xmlns:a16="http://schemas.microsoft.com/office/drawing/2014/main" id="{CF54D817-BF90-5D7E-227F-9B75E8674958}"/>
              </a:ext>
            </a:extLst>
          </p:cNvPr>
          <p:cNvPicPr>
            <a:picLocks noChangeAspect="1"/>
          </p:cNvPicPr>
          <p:nvPr/>
        </p:nvPicPr>
        <p:blipFill>
          <a:blip r:embed="rId6"/>
          <a:stretch>
            <a:fillRect/>
          </a:stretch>
        </p:blipFill>
        <p:spPr>
          <a:xfrm>
            <a:off x="7079604" y="1524327"/>
            <a:ext cx="3176291" cy="1237595"/>
          </a:xfrm>
          <a:prstGeom prst="rect">
            <a:avLst/>
          </a:prstGeom>
        </p:spPr>
      </p:pic>
      <p:pic>
        <p:nvPicPr>
          <p:cNvPr id="8" name="Picture 7">
            <a:extLst>
              <a:ext uri="{FF2B5EF4-FFF2-40B4-BE49-F238E27FC236}">
                <a16:creationId xmlns:a16="http://schemas.microsoft.com/office/drawing/2014/main" id="{2493BFC4-B462-1F03-AA2F-3765841963B3}"/>
              </a:ext>
            </a:extLst>
          </p:cNvPr>
          <p:cNvPicPr>
            <a:picLocks noChangeAspect="1"/>
          </p:cNvPicPr>
          <p:nvPr/>
        </p:nvPicPr>
        <p:blipFill>
          <a:blip r:embed="rId7"/>
          <a:stretch>
            <a:fillRect/>
          </a:stretch>
        </p:blipFill>
        <p:spPr>
          <a:xfrm>
            <a:off x="5561202" y="2892079"/>
            <a:ext cx="5889246" cy="2121592"/>
          </a:xfrm>
          <a:prstGeom prst="rect">
            <a:avLst/>
          </a:prstGeom>
        </p:spPr>
      </p:pic>
      <p:pic>
        <p:nvPicPr>
          <p:cNvPr id="10" name="Picture 9">
            <a:extLst>
              <a:ext uri="{FF2B5EF4-FFF2-40B4-BE49-F238E27FC236}">
                <a16:creationId xmlns:a16="http://schemas.microsoft.com/office/drawing/2014/main" id="{7FF97366-6F10-5BAD-79F4-3E1C654D7FE9}"/>
              </a:ext>
            </a:extLst>
          </p:cNvPr>
          <p:cNvPicPr>
            <a:picLocks noChangeAspect="1"/>
          </p:cNvPicPr>
          <p:nvPr/>
        </p:nvPicPr>
        <p:blipFill>
          <a:blip r:embed="rId8"/>
          <a:stretch>
            <a:fillRect/>
          </a:stretch>
        </p:blipFill>
        <p:spPr>
          <a:xfrm>
            <a:off x="7771547" y="4932769"/>
            <a:ext cx="2097206" cy="859611"/>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A4F2622D-D5B9-64A6-FCB2-504F42781FD6}"/>
              </a:ext>
            </a:extLst>
          </p:cNvPr>
          <p:cNvPicPr>
            <a:picLocks noChangeAspect="1"/>
          </p:cNvPicPr>
          <p:nvPr/>
        </p:nvPicPr>
        <p:blipFill>
          <a:blip r:embed="rId3"/>
          <a:stretch>
            <a:fillRect/>
          </a:stretch>
        </p:blipFill>
        <p:spPr>
          <a:xfrm>
            <a:off x="3388368" y="2142692"/>
            <a:ext cx="5681964" cy="1201016"/>
          </a:xfrm>
          <a:prstGeom prst="rect">
            <a:avLst/>
          </a:prstGeom>
        </p:spPr>
      </p:pic>
    </p:spTree>
    <p:extLst>
      <p:ext uri="{BB962C8B-B14F-4D97-AF65-F5344CB8AC3E}">
        <p14:creationId xmlns:p14="http://schemas.microsoft.com/office/powerpoint/2010/main" val="396218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638</Words>
  <Application>Microsoft Office PowerPoint</Application>
  <PresentationFormat>Widescreen</PresentationFormat>
  <Paragraphs>74</Paragraphs>
  <Slides>25</Slides>
  <Notes>6</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25</vt:i4>
      </vt:variant>
    </vt:vector>
  </HeadingPairs>
  <TitlesOfParts>
    <vt:vector size="42" baseType="lpstr">
      <vt:lpstr>等线</vt:lpstr>
      <vt:lpstr>等线</vt:lpstr>
      <vt:lpstr>等线 Light</vt:lpstr>
      <vt:lpstr>方正行楷简体</vt:lpstr>
      <vt:lpstr>汉真广标</vt:lpstr>
      <vt:lpstr>Arial</vt:lpstr>
      <vt:lpstr>Bodoni MT</vt:lpstr>
      <vt:lpstr>Book Antiqua</vt:lpstr>
      <vt:lpstr>Calibri</vt:lpstr>
      <vt:lpstr>Calibri Light</vt:lpstr>
      <vt:lpstr>Cambria</vt:lpstr>
      <vt:lpstr>Comic Sans MS</vt:lpstr>
      <vt:lpstr>Times New Roman</vt:lpstr>
      <vt:lpstr>Office Theme</vt:lpstr>
      <vt:lpstr>1_Office Theme</vt:lpstr>
      <vt:lpstr>2_Office 主题</vt:lpstr>
      <vt:lpstr>2_千图网海量PPT模板www.58pic.com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2024-01-12T13:33:27Z</dcterms:created>
  <dcterms:modified xsi:type="dcterms:W3CDTF">2024-01-13T14:01:29Z</dcterms:modified>
</cp:coreProperties>
</file>