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61" r:id="rId2"/>
    <p:sldId id="279" r:id="rId3"/>
    <p:sldId id="276" r:id="rId4"/>
    <p:sldId id="282" r:id="rId5"/>
    <p:sldId id="283" r:id="rId6"/>
    <p:sldId id="284" r:id="rId7"/>
    <p:sldId id="270" r:id="rId8"/>
    <p:sldId id="285" r:id="rId9"/>
    <p:sldId id="286" r:id="rId10"/>
    <p:sldId id="271"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1BC"/>
    <a:srgbClr val="FFD6D8"/>
    <a:srgbClr val="FEEAEA"/>
    <a:srgbClr val="000000"/>
    <a:srgbClr val="B4EFFF"/>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69" autoAdjust="0"/>
    <p:restoredTop sz="94660"/>
  </p:normalViewPr>
  <p:slideViewPr>
    <p:cSldViewPr snapToGrid="0">
      <p:cViewPr varScale="1">
        <p:scale>
          <a:sx n="60" d="100"/>
          <a:sy n="60" d="100"/>
        </p:scale>
        <p:origin x="28" y="2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4" cy="6522921"/>
            <a:chOff x="262135" y="188414"/>
            <a:chExt cx="8616642" cy="4744301"/>
          </a:xfrm>
          <a:solidFill>
            <a:schemeClr val="accent2"/>
          </a:solidFill>
        </p:grpSpPr>
        <p:grpSp>
          <p:nvGrpSpPr>
            <p:cNvPr id="46" name="Google Shape;46;p4"/>
            <p:cNvGrpSpPr/>
            <p:nvPr/>
          </p:nvGrpSpPr>
          <p:grpSpPr>
            <a:xfrm>
              <a:off x="262135" y="188414"/>
              <a:ext cx="8616642" cy="4744301"/>
              <a:chOff x="262135" y="188414"/>
              <a:chExt cx="8616642" cy="4744301"/>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475155" y="4650863"/>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271874" y="387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C38C99A1-5BA6-4729-86DA-9D58242C1800}"/>
              </a:ext>
            </a:extLst>
          </p:cNvPr>
          <p:cNvSpPr txBox="1"/>
          <p:nvPr/>
        </p:nvSpPr>
        <p:spPr>
          <a:xfrm>
            <a:off x="1630877" y="3708272"/>
            <a:ext cx="2089033" cy="923330"/>
          </a:xfrm>
          <a:prstGeom prst="rect">
            <a:avLst/>
          </a:prstGeom>
          <a:noFill/>
        </p:spPr>
        <p:txBody>
          <a:bodyPr wrap="none" rtlCol="0">
            <a:spAutoFit/>
          </a:bodyPr>
          <a:lstStyle/>
          <a:p>
            <a:r>
              <a:rPr lang="vi-VN" sz="5400" dirty="0">
                <a:solidFill>
                  <a:srgbClr val="C00000"/>
                </a:solidFill>
                <a:latin typeface="Times New Roman" panose="02020603050405020304" pitchFamily="18" charset="0"/>
                <a:cs typeface="Times New Roman" panose="02020603050405020304" pitchFamily="18" charset="0"/>
              </a:rPr>
              <a:t>BÀI </a:t>
            </a:r>
            <a:r>
              <a:rPr lang="en-US" sz="5400" dirty="0" smtClean="0">
                <a:solidFill>
                  <a:srgbClr val="C00000"/>
                </a:solidFill>
                <a:latin typeface="Times New Roman" panose="02020603050405020304" pitchFamily="18" charset="0"/>
                <a:cs typeface="Times New Roman" panose="02020603050405020304" pitchFamily="18" charset="0"/>
              </a:rPr>
              <a:t>9:</a:t>
            </a:r>
            <a:endParaRPr lang="vi-VN" sz="5400" dirty="0">
              <a:solidFill>
                <a:srgbClr val="C0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1D884E68-EC12-4781-9498-C9F25AC4681F}"/>
              </a:ext>
            </a:extLst>
          </p:cNvPr>
          <p:cNvSpPr txBox="1"/>
          <p:nvPr/>
        </p:nvSpPr>
        <p:spPr>
          <a:xfrm>
            <a:off x="2675394" y="3708272"/>
            <a:ext cx="7726019" cy="923330"/>
          </a:xfrm>
          <a:prstGeom prst="rect">
            <a:avLst/>
          </a:prstGeom>
          <a:noFill/>
        </p:spPr>
        <p:txBody>
          <a:bodyPr wrap="square" rtlCol="0">
            <a:spAutoFit/>
          </a:bodyPr>
          <a:lstStyle/>
          <a:p>
            <a:pPr algn="ctr"/>
            <a:r>
              <a:rPr lang="nl-NL" sz="5400" b="1" dirty="0" smtClean="0">
                <a:solidFill>
                  <a:srgbClr val="C00000"/>
                </a:solidFill>
                <a:latin typeface="Times New Roman" panose="02020603050405020304" pitchFamily="18" charset="0"/>
                <a:cs typeface="Times New Roman" panose="02020603050405020304" pitchFamily="18" charset="0"/>
              </a:rPr>
              <a:t>ĐI BỘ AN TOÀN</a:t>
            </a:r>
            <a:endParaRPr lang="vi-VN" sz="5400" dirty="0">
              <a:solidFill>
                <a:srgbClr val="C0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1D884E68-EC12-4781-9498-C9F25AC4681F}"/>
              </a:ext>
            </a:extLst>
          </p:cNvPr>
          <p:cNvSpPr txBox="1"/>
          <p:nvPr/>
        </p:nvSpPr>
        <p:spPr>
          <a:xfrm>
            <a:off x="628474" y="1492032"/>
            <a:ext cx="11443854" cy="1938992"/>
          </a:xfrm>
          <a:prstGeom prst="rect">
            <a:avLst/>
          </a:prstGeom>
          <a:noFill/>
        </p:spPr>
        <p:txBody>
          <a:bodyPr wrap="square" rtlCol="0">
            <a:spAutoFit/>
          </a:bodyPr>
          <a:lstStyle/>
          <a:p>
            <a:r>
              <a:rPr lang="nl-NL" sz="6000" b="1" u="sng" dirty="0">
                <a:latin typeface="Times New Roman" panose="02020603050405020304" pitchFamily="18" charset="0"/>
                <a:cs typeface="Times New Roman" panose="02020603050405020304" pitchFamily="18" charset="0"/>
              </a:rPr>
              <a:t>CHỦ ĐỀ 8</a:t>
            </a:r>
            <a:r>
              <a:rPr lang="nl-NL" sz="6000" b="1" dirty="0">
                <a:latin typeface="Times New Roman" panose="02020603050405020304" pitchFamily="18" charset="0"/>
                <a:cs typeface="Times New Roman" panose="02020603050405020304" pitchFamily="18" charset="0"/>
              </a:rPr>
              <a:t>: TUÂN THỦ QUY TẮT AN TOÀN GIAO THÔNG</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 xmlns:a16="http://schemas.microsoft.com/office/drawing/2014/main" id="{772BCB20-476C-4531-85DE-D3100836196B}"/>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40245" y="907416"/>
            <a:ext cx="5188584" cy="51885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241" y="2528598"/>
            <a:ext cx="6905625" cy="3648075"/>
          </a:xfrm>
          <a:prstGeom prst="rect">
            <a:avLst/>
          </a:prstGeom>
        </p:spPr>
      </p:pic>
    </p:spTree>
    <p:extLst>
      <p:ext uri="{BB962C8B-B14F-4D97-AF65-F5344CB8AC3E}">
        <p14:creationId xmlns:p14="http://schemas.microsoft.com/office/powerpoint/2010/main" val="269016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C89C4AD2-46DF-4322-9806-A3ACA214062A}"/>
              </a:ext>
            </a:extLst>
          </p:cNvPr>
          <p:cNvGrpSpPr/>
          <p:nvPr/>
        </p:nvGrpSpPr>
        <p:grpSpPr>
          <a:xfrm>
            <a:off x="500062" y="381715"/>
            <a:ext cx="2886686" cy="975278"/>
            <a:chOff x="500062" y="381715"/>
            <a:chExt cx="2886686" cy="975278"/>
          </a:xfrm>
        </p:grpSpPr>
        <p:pic>
          <p:nvPicPr>
            <p:cNvPr id="9" name="Picture 8">
              <a:extLst>
                <a:ext uri="{FF2B5EF4-FFF2-40B4-BE49-F238E27FC236}">
                  <a16:creationId xmlns="" xmlns:a16="http://schemas.microsoft.com/office/drawing/2014/main" id="{7B184F5B-7CAC-4B80-B156-8C694C9E3AB4}"/>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 xmlns:a16="http://schemas.microsoft.com/office/drawing/2014/main" id="{E9414956-4A62-4264-A537-DD96800310E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sp>
        <p:nvSpPr>
          <p:cNvPr id="11" name="TextBox 10">
            <a:extLst>
              <a:ext uri="{FF2B5EF4-FFF2-40B4-BE49-F238E27FC236}">
                <a16:creationId xmlns="" xmlns:a16="http://schemas.microsoft.com/office/drawing/2014/main" id="{9FEA8C53-61DA-4483-A788-863652AFA471}"/>
              </a:ext>
            </a:extLst>
          </p:cNvPr>
          <p:cNvSpPr txBox="1"/>
          <p:nvPr/>
        </p:nvSpPr>
        <p:spPr>
          <a:xfrm flipH="1">
            <a:off x="2440014" y="1432974"/>
            <a:ext cx="7085721" cy="1569660"/>
          </a:xfrm>
          <a:prstGeom prst="rect">
            <a:avLst/>
          </a:prstGeom>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4800" dirty="0">
                <a:solidFill>
                  <a:schemeClr val="bg2"/>
                </a:solidFill>
                <a:latin typeface="Times New Roman" panose="02020603050405020304" pitchFamily="18" charset="0"/>
                <a:cs typeface="Times New Roman" panose="02020603050405020304" pitchFamily="18" charset="0"/>
              </a:rPr>
              <a:t>C</a:t>
            </a:r>
            <a:r>
              <a:rPr lang="vi-VN" sz="4800" dirty="0" smtClean="0">
                <a:solidFill>
                  <a:schemeClr val="bg2"/>
                </a:solidFill>
                <a:latin typeface="Times New Roman" panose="02020603050405020304" pitchFamily="18" charset="0"/>
                <a:cs typeface="Times New Roman" panose="02020603050405020304" pitchFamily="18" charset="0"/>
              </a:rPr>
              <a:t>ác </a:t>
            </a:r>
            <a:r>
              <a:rPr lang="vi-VN" sz="4800" dirty="0">
                <a:solidFill>
                  <a:schemeClr val="bg2"/>
                </a:solidFill>
                <a:latin typeface="Times New Roman" panose="02020603050405020304" pitchFamily="18" charset="0"/>
                <a:cs typeface="Times New Roman" panose="02020603050405020304" pitchFamily="18" charset="0"/>
              </a:rPr>
              <a:t>bạn </a:t>
            </a:r>
            <a:r>
              <a:rPr lang="nl-NL" sz="4800" dirty="0">
                <a:solidFill>
                  <a:schemeClr val="bg2"/>
                </a:solidFill>
                <a:latin typeface="Times New Roman" panose="02020603050405020304" pitchFamily="18" charset="0"/>
                <a:cs typeface="Times New Roman" panose="02020603050405020304" pitchFamily="18" charset="0"/>
              </a:rPr>
              <a:t>hát tập thể bài “Đèn đỏ đèn xanh”</a:t>
            </a:r>
            <a:endParaRPr lang="vi-VN" sz="4800" dirty="0">
              <a:solidFill>
                <a:schemeClr val="bg2"/>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946684" y="3863171"/>
            <a:ext cx="9922909" cy="584775"/>
          </a:xfrm>
          <a:prstGeom prst="rect">
            <a:avLst/>
          </a:prstGeom>
        </p:spPr>
        <p:txBody>
          <a:bodyPr wrap="none">
            <a:spAutoFit/>
          </a:bodyPr>
          <a:lstStyle/>
          <a:p>
            <a:r>
              <a:rPr lang="nl-NL" sz="3200" dirty="0" smtClean="0">
                <a:latin typeface="Times New Roman" panose="02020603050405020304" pitchFamily="18" charset="0"/>
                <a:ea typeface="Times New Roman" panose="02020603050405020304" pitchFamily="18" charset="0"/>
              </a:rPr>
              <a:t>  </a:t>
            </a:r>
            <a:r>
              <a:rPr lang="nl-NL" sz="3200" dirty="0">
                <a:latin typeface="Times New Roman" panose="02020603050405020304" pitchFamily="18" charset="0"/>
                <a:ea typeface="Times New Roman" panose="02020603050405020304" pitchFamily="18" charset="0"/>
              </a:rPr>
              <a:t>Khi đi bộ, chúng ta cần tuân thủ các quy tắc an toàn nào?</a:t>
            </a:r>
            <a:endParaRPr lang="en-US" sz="3200" dirty="0"/>
          </a:p>
        </p:txBody>
      </p:sp>
    </p:spTree>
    <p:extLst>
      <p:ext uri="{BB962C8B-B14F-4D97-AF65-F5344CB8AC3E}">
        <p14:creationId xmlns:p14="http://schemas.microsoft.com/office/powerpoint/2010/main" val="65000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FF42F663-F3A2-4AB3-B9A5-6F4D44B3BC5B}"/>
              </a:ext>
            </a:extLst>
          </p:cNvPr>
          <p:cNvSpPr/>
          <p:nvPr/>
        </p:nvSpPr>
        <p:spPr>
          <a:xfrm>
            <a:off x="2823758" y="1915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16" name="TextBox 15">
            <a:extLst>
              <a:ext uri="{FF2B5EF4-FFF2-40B4-BE49-F238E27FC236}">
                <a16:creationId xmlns="" xmlns:a16="http://schemas.microsoft.com/office/drawing/2014/main" id="{BC025334-9B63-44D3-957B-00AB8843D486}"/>
              </a:ext>
            </a:extLst>
          </p:cNvPr>
          <p:cNvSpPr txBox="1"/>
          <p:nvPr/>
        </p:nvSpPr>
        <p:spPr>
          <a:xfrm>
            <a:off x="3287585" y="251864"/>
            <a:ext cx="8562670" cy="954107"/>
          </a:xfrm>
          <a:prstGeom prst="rect">
            <a:avLst/>
          </a:prstGeom>
          <a:noFill/>
        </p:spPr>
        <p:txBody>
          <a:bodyPr wrap="square" rtlCol="0">
            <a:spAutoFit/>
          </a:bodyPr>
          <a:lstStyle/>
          <a:p>
            <a:r>
              <a:rPr lang="en-US" sz="2800" b="1" dirty="0" err="1" smtClean="0">
                <a:solidFill>
                  <a:srgbClr val="00B050"/>
                </a:solidFill>
              </a:rPr>
              <a:t>Em</a:t>
            </a:r>
            <a:r>
              <a:rPr lang="en-US" sz="2800" b="1" dirty="0" smtClean="0">
                <a:solidFill>
                  <a:srgbClr val="00B050"/>
                </a:solidFill>
              </a:rPr>
              <a:t> </a:t>
            </a:r>
            <a:r>
              <a:rPr lang="en-US" sz="2800" b="1" dirty="0" err="1" smtClean="0">
                <a:solidFill>
                  <a:srgbClr val="00B050"/>
                </a:solidFill>
              </a:rPr>
              <a:t>đồng</a:t>
            </a:r>
            <a:r>
              <a:rPr lang="en-US" sz="2800" b="1" dirty="0" smtClean="0">
                <a:solidFill>
                  <a:srgbClr val="00B050"/>
                </a:solidFill>
              </a:rPr>
              <a:t> </a:t>
            </a:r>
            <a:r>
              <a:rPr lang="en-US" sz="2800" b="1" dirty="0" err="1" smtClean="0">
                <a:solidFill>
                  <a:srgbClr val="00B050"/>
                </a:solidFill>
              </a:rPr>
              <a:t>tình</a:t>
            </a:r>
            <a:r>
              <a:rPr lang="en-US" sz="2800" b="1" dirty="0" smtClean="0">
                <a:solidFill>
                  <a:srgbClr val="00B050"/>
                </a:solidFill>
              </a:rPr>
              <a:t> </a:t>
            </a:r>
            <a:r>
              <a:rPr lang="en-US" sz="2800" b="1" dirty="0" err="1" smtClean="0">
                <a:solidFill>
                  <a:srgbClr val="00B050"/>
                </a:solidFill>
              </a:rPr>
              <a:t>hoặc</a:t>
            </a:r>
            <a:r>
              <a:rPr lang="en-US" sz="2800" b="1" dirty="0" smtClean="0">
                <a:solidFill>
                  <a:srgbClr val="00B050"/>
                </a:solidFill>
              </a:rPr>
              <a:t> </a:t>
            </a:r>
            <a:r>
              <a:rPr lang="en-US" sz="2800" b="1" dirty="0" err="1" smtClean="0">
                <a:solidFill>
                  <a:srgbClr val="00B050"/>
                </a:solidFill>
              </a:rPr>
              <a:t>không</a:t>
            </a:r>
            <a:r>
              <a:rPr lang="en-US" sz="2800" b="1" dirty="0" smtClean="0">
                <a:solidFill>
                  <a:srgbClr val="00B050"/>
                </a:solidFill>
              </a:rPr>
              <a:t> </a:t>
            </a:r>
            <a:r>
              <a:rPr lang="en-US" sz="2800" b="1" dirty="0" err="1" smtClean="0">
                <a:solidFill>
                  <a:srgbClr val="00B050"/>
                </a:solidFill>
              </a:rPr>
              <a:t>đồng</a:t>
            </a:r>
            <a:r>
              <a:rPr lang="en-US" sz="2800" b="1" dirty="0" smtClean="0">
                <a:solidFill>
                  <a:srgbClr val="00B050"/>
                </a:solidFill>
              </a:rPr>
              <a:t> </a:t>
            </a:r>
            <a:r>
              <a:rPr lang="en-US" sz="2800" b="1" dirty="0" err="1" smtClean="0">
                <a:solidFill>
                  <a:srgbClr val="00B050"/>
                </a:solidFill>
              </a:rPr>
              <a:t>tình</a:t>
            </a:r>
            <a:r>
              <a:rPr lang="en-US" sz="2800" b="1" dirty="0" smtClean="0">
                <a:solidFill>
                  <a:srgbClr val="00B050"/>
                </a:solidFill>
              </a:rPr>
              <a:t> </a:t>
            </a:r>
            <a:r>
              <a:rPr lang="en-US" sz="2800" b="1" dirty="0" err="1" smtClean="0">
                <a:solidFill>
                  <a:srgbClr val="00B050"/>
                </a:solidFill>
              </a:rPr>
              <a:t>với</a:t>
            </a:r>
            <a:r>
              <a:rPr lang="en-US" sz="2800" b="1" dirty="0" smtClean="0">
                <a:solidFill>
                  <a:srgbClr val="00B050"/>
                </a:solidFill>
              </a:rPr>
              <a:t> </a:t>
            </a:r>
            <a:r>
              <a:rPr lang="en-US" sz="2800" b="1" dirty="0" err="1" smtClean="0">
                <a:solidFill>
                  <a:srgbClr val="00B050"/>
                </a:solidFill>
              </a:rPr>
              <a:t>hành</a:t>
            </a:r>
            <a:r>
              <a:rPr lang="en-US" sz="2800" b="1" dirty="0" smtClean="0">
                <a:solidFill>
                  <a:srgbClr val="00B050"/>
                </a:solidFill>
              </a:rPr>
              <a:t> vi </a:t>
            </a:r>
            <a:r>
              <a:rPr lang="en-US" sz="2800" b="1" dirty="0" err="1" smtClean="0">
                <a:solidFill>
                  <a:srgbClr val="00B050"/>
                </a:solidFill>
              </a:rPr>
              <a:t>của</a:t>
            </a:r>
            <a:r>
              <a:rPr lang="en-US" sz="2800" b="1" dirty="0" smtClean="0">
                <a:solidFill>
                  <a:srgbClr val="00B050"/>
                </a:solidFill>
              </a:rPr>
              <a:t> </a:t>
            </a:r>
            <a:r>
              <a:rPr lang="en-US" sz="2800" b="1" dirty="0" err="1" smtClean="0">
                <a:solidFill>
                  <a:srgbClr val="00B050"/>
                </a:solidFill>
              </a:rPr>
              <a:t>các</a:t>
            </a:r>
            <a:r>
              <a:rPr lang="en-US" sz="2800" b="1" dirty="0" smtClean="0">
                <a:solidFill>
                  <a:srgbClr val="00B050"/>
                </a:solidFill>
              </a:rPr>
              <a:t> </a:t>
            </a:r>
            <a:r>
              <a:rPr lang="en-US" sz="2800" b="1" dirty="0" err="1" smtClean="0">
                <a:solidFill>
                  <a:srgbClr val="00B050"/>
                </a:solidFill>
              </a:rPr>
              <a:t>bạn</a:t>
            </a:r>
            <a:r>
              <a:rPr lang="en-US" sz="2800" b="1" dirty="0" smtClean="0">
                <a:solidFill>
                  <a:srgbClr val="00B050"/>
                </a:solidFill>
              </a:rPr>
              <a:t> </a:t>
            </a:r>
            <a:r>
              <a:rPr lang="en-US" sz="2800" b="1" dirty="0" err="1" smtClean="0">
                <a:solidFill>
                  <a:srgbClr val="00B050"/>
                </a:solidFill>
              </a:rPr>
              <a:t>nào</a:t>
            </a:r>
            <a:r>
              <a:rPr lang="en-US" sz="2800" b="1" dirty="0" smtClean="0">
                <a:solidFill>
                  <a:srgbClr val="00B050"/>
                </a:solidFill>
              </a:rPr>
              <a:t> </a:t>
            </a:r>
            <a:r>
              <a:rPr lang="en-US" sz="2800" b="1" dirty="0" err="1" smtClean="0">
                <a:solidFill>
                  <a:srgbClr val="00B050"/>
                </a:solidFill>
              </a:rPr>
              <a:t>trong</a:t>
            </a:r>
            <a:r>
              <a:rPr lang="en-US" sz="2800" b="1" dirty="0" smtClean="0">
                <a:solidFill>
                  <a:srgbClr val="00B050"/>
                </a:solidFill>
              </a:rPr>
              <a:t> </a:t>
            </a:r>
            <a:r>
              <a:rPr lang="en-US" sz="2800" b="1" dirty="0" err="1" smtClean="0">
                <a:solidFill>
                  <a:srgbClr val="00B050"/>
                </a:solidFill>
              </a:rPr>
              <a:t>tranh</a:t>
            </a:r>
            <a:r>
              <a:rPr lang="en-US" sz="2800" b="1" dirty="0" smtClean="0">
                <a:solidFill>
                  <a:srgbClr val="00B050"/>
                </a:solidFill>
              </a:rPr>
              <a:t> </a:t>
            </a:r>
            <a:r>
              <a:rPr lang="en-US" sz="2800" b="1" dirty="0" err="1" smtClean="0">
                <a:solidFill>
                  <a:srgbClr val="00B050"/>
                </a:solidFill>
              </a:rPr>
              <a:t>dưới</a:t>
            </a:r>
            <a:r>
              <a:rPr lang="en-US" sz="2800" b="1" dirty="0" smtClean="0">
                <a:solidFill>
                  <a:srgbClr val="00B050"/>
                </a:solidFill>
              </a:rPr>
              <a:t> </a:t>
            </a:r>
            <a:r>
              <a:rPr lang="en-US" sz="2800" b="1" dirty="0" err="1" smtClean="0">
                <a:solidFill>
                  <a:srgbClr val="00B050"/>
                </a:solidFill>
              </a:rPr>
              <a:t>đây</a:t>
            </a:r>
            <a:r>
              <a:rPr lang="en-US" sz="2800" b="1" dirty="0" smtClean="0">
                <a:solidFill>
                  <a:srgbClr val="00B050"/>
                </a:solidFill>
              </a:rPr>
              <a:t>? </a:t>
            </a:r>
            <a:r>
              <a:rPr lang="en-US" sz="2800" b="1" dirty="0" err="1" smtClean="0">
                <a:solidFill>
                  <a:srgbClr val="00B050"/>
                </a:solidFill>
              </a:rPr>
              <a:t>Vì</a:t>
            </a:r>
            <a:r>
              <a:rPr lang="en-US" sz="2800" b="1" dirty="0" smtClean="0">
                <a:solidFill>
                  <a:srgbClr val="00B050"/>
                </a:solidFill>
              </a:rPr>
              <a:t> </a:t>
            </a:r>
            <a:r>
              <a:rPr lang="en-US" sz="2800" b="1" dirty="0" err="1" smtClean="0">
                <a:solidFill>
                  <a:srgbClr val="00B050"/>
                </a:solidFill>
              </a:rPr>
              <a:t>sao</a:t>
            </a:r>
            <a:r>
              <a:rPr lang="en-US" sz="2800" b="1" dirty="0" smtClean="0">
                <a:solidFill>
                  <a:srgbClr val="00B050"/>
                </a:solidFill>
              </a:rPr>
              <a:t>?</a:t>
            </a:r>
            <a:endParaRPr lang="vi-VN" sz="2800" b="1" dirty="0">
              <a:solidFill>
                <a:srgbClr val="00B050"/>
              </a:solidFill>
            </a:endParaRPr>
          </a:p>
        </p:txBody>
      </p:sp>
      <p:pic>
        <p:nvPicPr>
          <p:cNvPr id="19" name="Picture 18">
            <a:extLst>
              <a:ext uri="{FF2B5EF4-FFF2-40B4-BE49-F238E27FC236}">
                <a16:creationId xmlns:a16="http://schemas.microsoft.com/office/drawing/2014/main" xmlns=""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74036" y="10991"/>
            <a:ext cx="2743055" cy="1288726"/>
          </a:xfrm>
          <a:prstGeom prst="rect">
            <a:avLst/>
          </a:prstGeom>
        </p:spPr>
      </p:pic>
      <p:sp>
        <p:nvSpPr>
          <p:cNvPr id="20" name="TextBox 19">
            <a:extLst>
              <a:ext uri="{FF2B5EF4-FFF2-40B4-BE49-F238E27FC236}">
                <a16:creationId xmlns:a16="http://schemas.microsoft.com/office/drawing/2014/main" xmlns="" id="{3EA80D1D-39F5-4C85-B473-87262938D567}"/>
              </a:ext>
            </a:extLst>
          </p:cNvPr>
          <p:cNvSpPr txBox="1"/>
          <p:nvPr/>
        </p:nvSpPr>
        <p:spPr>
          <a:xfrm>
            <a:off x="811824" y="454080"/>
            <a:ext cx="2208467" cy="461665"/>
          </a:xfrm>
          <a:prstGeom prst="rect">
            <a:avLst/>
          </a:prstGeom>
          <a:noFill/>
        </p:spPr>
        <p:txBody>
          <a:bodyPr wrap="square" rtlCol="0">
            <a:spAutoFit/>
          </a:bodyPr>
          <a:lstStyle/>
          <a:p>
            <a:r>
              <a:rPr lang="vi-VN" sz="2400" b="1" dirty="0">
                <a:solidFill>
                  <a:srgbClr val="7030A0"/>
                </a:solidFill>
                <a:latin typeface="Times New Roman" panose="02020603050405020304" pitchFamily="18" charset="0"/>
                <a:cs typeface="Times New Roman" panose="02020603050405020304" pitchFamily="18" charset="0"/>
              </a:rPr>
              <a:t>LUYỆN TẬP</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5563" y="1254492"/>
            <a:ext cx="4631964" cy="223389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4263" y="1266307"/>
            <a:ext cx="4642428" cy="222208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3488391"/>
            <a:ext cx="4553527" cy="206800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0630" y="3452286"/>
            <a:ext cx="4642427" cy="2104106"/>
          </a:xfrm>
          <a:prstGeom prst="rect">
            <a:avLst/>
          </a:prstGeom>
        </p:spPr>
      </p:pic>
      <p:sp>
        <p:nvSpPr>
          <p:cNvPr id="22" name="Rectangle 21"/>
          <p:cNvSpPr/>
          <p:nvPr/>
        </p:nvSpPr>
        <p:spPr>
          <a:xfrm>
            <a:off x="2823758" y="2939964"/>
            <a:ext cx="2210060" cy="41563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err="1">
                <a:solidFill>
                  <a:srgbClr val="00B050"/>
                </a:solidFill>
              </a:rPr>
              <a:t>Đ</a:t>
            </a:r>
            <a:r>
              <a:rPr lang="en-US" b="1" dirty="0" err="1" smtClean="0">
                <a:solidFill>
                  <a:srgbClr val="00B050"/>
                </a:solidFill>
              </a:rPr>
              <a:t>ồng</a:t>
            </a:r>
            <a:r>
              <a:rPr lang="en-US" b="1" dirty="0" smtClean="0">
                <a:solidFill>
                  <a:srgbClr val="00B050"/>
                </a:solidFill>
              </a:rPr>
              <a:t> </a:t>
            </a:r>
            <a:r>
              <a:rPr lang="en-US" b="1" dirty="0" err="1">
                <a:solidFill>
                  <a:srgbClr val="00B050"/>
                </a:solidFill>
              </a:rPr>
              <a:t>tình</a:t>
            </a:r>
            <a:endParaRPr lang="en-US" dirty="0"/>
          </a:p>
        </p:txBody>
      </p:sp>
      <p:sp>
        <p:nvSpPr>
          <p:cNvPr id="25" name="Rectangle 24"/>
          <p:cNvSpPr/>
          <p:nvPr/>
        </p:nvSpPr>
        <p:spPr>
          <a:xfrm>
            <a:off x="8083867" y="4915279"/>
            <a:ext cx="2210060" cy="41563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err="1">
                <a:solidFill>
                  <a:srgbClr val="00B050"/>
                </a:solidFill>
              </a:rPr>
              <a:t>Đ</a:t>
            </a:r>
            <a:r>
              <a:rPr lang="en-US" b="1" dirty="0" err="1" smtClean="0">
                <a:solidFill>
                  <a:srgbClr val="00B050"/>
                </a:solidFill>
              </a:rPr>
              <a:t>ồng</a:t>
            </a:r>
            <a:r>
              <a:rPr lang="en-US" b="1" dirty="0" smtClean="0">
                <a:solidFill>
                  <a:srgbClr val="00B050"/>
                </a:solidFill>
              </a:rPr>
              <a:t> </a:t>
            </a:r>
            <a:r>
              <a:rPr lang="en-US" b="1" dirty="0" err="1">
                <a:solidFill>
                  <a:srgbClr val="00B050"/>
                </a:solidFill>
              </a:rPr>
              <a:t>tình</a:t>
            </a:r>
            <a:endParaRPr lang="en-US" dirty="0"/>
          </a:p>
        </p:txBody>
      </p:sp>
      <p:sp>
        <p:nvSpPr>
          <p:cNvPr id="27" name="Rectangle 26"/>
          <p:cNvSpPr/>
          <p:nvPr/>
        </p:nvSpPr>
        <p:spPr>
          <a:xfrm>
            <a:off x="2872285" y="5022343"/>
            <a:ext cx="2210060" cy="41563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err="1" smtClean="0">
                <a:solidFill>
                  <a:srgbClr val="00B050"/>
                </a:solidFill>
              </a:rPr>
              <a:t>Không</a:t>
            </a:r>
            <a:r>
              <a:rPr lang="en-US" b="1" dirty="0" smtClean="0">
                <a:solidFill>
                  <a:srgbClr val="00B050"/>
                </a:solidFill>
              </a:rPr>
              <a:t> </a:t>
            </a:r>
            <a:r>
              <a:rPr lang="en-US" b="1" dirty="0" err="1" smtClean="0">
                <a:solidFill>
                  <a:srgbClr val="00B050"/>
                </a:solidFill>
              </a:rPr>
              <a:t>đồng</a:t>
            </a:r>
            <a:r>
              <a:rPr lang="en-US" b="1" dirty="0" smtClean="0">
                <a:solidFill>
                  <a:srgbClr val="00B050"/>
                </a:solidFill>
              </a:rPr>
              <a:t> </a:t>
            </a:r>
            <a:r>
              <a:rPr lang="en-US" b="1" dirty="0" err="1">
                <a:solidFill>
                  <a:srgbClr val="00B050"/>
                </a:solidFill>
              </a:rPr>
              <a:t>tình</a:t>
            </a:r>
            <a:endParaRPr lang="en-US" dirty="0"/>
          </a:p>
        </p:txBody>
      </p:sp>
      <p:sp>
        <p:nvSpPr>
          <p:cNvPr id="28" name="Rectangle 27"/>
          <p:cNvSpPr/>
          <p:nvPr/>
        </p:nvSpPr>
        <p:spPr>
          <a:xfrm>
            <a:off x="7751733" y="2901013"/>
            <a:ext cx="2210060" cy="41563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err="1" smtClean="0">
                <a:solidFill>
                  <a:srgbClr val="00B050"/>
                </a:solidFill>
              </a:rPr>
              <a:t>Không</a:t>
            </a:r>
            <a:r>
              <a:rPr lang="en-US" b="1" dirty="0" smtClean="0">
                <a:solidFill>
                  <a:srgbClr val="00B050"/>
                </a:solidFill>
              </a:rPr>
              <a:t> </a:t>
            </a:r>
            <a:r>
              <a:rPr lang="en-US" b="1" dirty="0" err="1" smtClean="0">
                <a:solidFill>
                  <a:srgbClr val="00B050"/>
                </a:solidFill>
              </a:rPr>
              <a:t>đồng</a:t>
            </a:r>
            <a:r>
              <a:rPr lang="en-US" b="1" dirty="0" smtClean="0">
                <a:solidFill>
                  <a:srgbClr val="00B050"/>
                </a:solidFill>
              </a:rPr>
              <a:t> </a:t>
            </a:r>
            <a:r>
              <a:rPr lang="en-US" b="1" dirty="0" err="1">
                <a:solidFill>
                  <a:srgbClr val="00B050"/>
                </a:solidFill>
              </a:rPr>
              <a:t>tình</a:t>
            </a:r>
            <a:endParaRPr lang="en-US" dirty="0"/>
          </a:p>
        </p:txBody>
      </p:sp>
      <p:sp>
        <p:nvSpPr>
          <p:cNvPr id="24" name="Rectangle 23"/>
          <p:cNvSpPr/>
          <p:nvPr/>
        </p:nvSpPr>
        <p:spPr>
          <a:xfrm>
            <a:off x="659300" y="5486829"/>
            <a:ext cx="5256567" cy="564257"/>
          </a:xfrm>
          <a:prstGeom prst="rect">
            <a:avLst/>
          </a:prstGeom>
        </p:spPr>
        <p:txBody>
          <a:bodyPr wrap="none">
            <a:spAutoFit/>
          </a:bodyPr>
          <a:lstStyle/>
          <a:p>
            <a:pPr algn="just">
              <a:lnSpc>
                <a:spcPct val="120000"/>
              </a:lnSpc>
            </a:pPr>
            <a:r>
              <a:rPr lang="nl-NL" sz="2800" dirty="0">
                <a:latin typeface="Times New Roman" panose="02020603050405020304" pitchFamily="18" charset="0"/>
                <a:ea typeface="Times New Roman" panose="02020603050405020304" pitchFamily="18" charset="0"/>
              </a:rPr>
              <a:t>+ Các bạn trong tranh đang làm gì?</a:t>
            </a:r>
            <a:endParaRPr lang="en-US" sz="2400" dirty="0">
              <a:effectLst/>
              <a:latin typeface="Times New Roman" panose="02020603050405020304" pitchFamily="18" charset="0"/>
              <a:ea typeface="Times New Roman" panose="02020603050405020304" pitchFamily="18" charset="0"/>
            </a:endParaRPr>
          </a:p>
        </p:txBody>
      </p:sp>
      <p:sp>
        <p:nvSpPr>
          <p:cNvPr id="29" name="Rectangle 28"/>
          <p:cNvSpPr/>
          <p:nvPr/>
        </p:nvSpPr>
        <p:spPr>
          <a:xfrm>
            <a:off x="641291" y="5939111"/>
            <a:ext cx="10872471" cy="609398"/>
          </a:xfrm>
          <a:prstGeom prst="rect">
            <a:avLst/>
          </a:prstGeom>
        </p:spPr>
        <p:txBody>
          <a:bodyPr wrap="square">
            <a:spAutoFit/>
          </a:bodyPr>
          <a:lstStyle/>
          <a:p>
            <a:pPr algn="just">
              <a:lnSpc>
                <a:spcPct val="120000"/>
              </a:lnSpc>
            </a:pPr>
            <a:r>
              <a:rPr lang="nl-NL" sz="2800" dirty="0">
                <a:latin typeface="Times New Roman" panose="02020603050405020304" pitchFamily="18" charset="0"/>
                <a:ea typeface="Times New Roman" panose="02020603050405020304" pitchFamily="18" charset="0"/>
              </a:rPr>
              <a:t>+ Bạn nào tuân thủ hoặc chưa tuân thủ quy tắc an toàn khi đi bộ? Vì sao?</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548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Vertic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circle(in)">
                                      <p:cBhvr>
                                        <p:cTn id="57" dur="20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circle(in)">
                                      <p:cBhvr>
                                        <p:cTn id="62" dur="20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circle(in)">
                                      <p:cBhvr>
                                        <p:cTn id="67" dur="20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circle(in)">
                                      <p:cBhvr>
                                        <p:cTn id="7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20" grpId="0"/>
      <p:bldP spid="22" grpId="0" animBg="1"/>
      <p:bldP spid="25" grpId="0" animBg="1"/>
      <p:bldP spid="27" grpId="0" animBg="1"/>
      <p:bldP spid="28" grpId="0" animBg="1"/>
      <p:bldP spid="24"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FF42F663-F3A2-4AB3-B9A5-6F4D44B3BC5B}"/>
              </a:ext>
            </a:extLst>
          </p:cNvPr>
          <p:cNvSpPr/>
          <p:nvPr/>
        </p:nvSpPr>
        <p:spPr>
          <a:xfrm>
            <a:off x="2823758" y="1915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mj-lt"/>
              </a:rPr>
              <a:t>2</a:t>
            </a:r>
            <a:endParaRPr lang="vi-VN" sz="3200" dirty="0">
              <a:solidFill>
                <a:schemeClr val="accent2"/>
              </a:solidFill>
              <a:latin typeface="+mj-lt"/>
            </a:endParaRPr>
          </a:p>
        </p:txBody>
      </p:sp>
      <p:sp>
        <p:nvSpPr>
          <p:cNvPr id="16" name="TextBox 15">
            <a:extLst>
              <a:ext uri="{FF2B5EF4-FFF2-40B4-BE49-F238E27FC236}">
                <a16:creationId xmlns="" xmlns:a16="http://schemas.microsoft.com/office/drawing/2014/main" id="{BC025334-9B63-44D3-957B-00AB8843D486}"/>
              </a:ext>
            </a:extLst>
          </p:cNvPr>
          <p:cNvSpPr txBox="1"/>
          <p:nvPr/>
        </p:nvSpPr>
        <p:spPr>
          <a:xfrm>
            <a:off x="3287585" y="251864"/>
            <a:ext cx="8562670" cy="523220"/>
          </a:xfrm>
          <a:prstGeom prst="rect">
            <a:avLst/>
          </a:prstGeom>
          <a:noFill/>
        </p:spPr>
        <p:txBody>
          <a:bodyPr wrap="square" rtlCol="0">
            <a:spAutoFit/>
          </a:bodyPr>
          <a:lstStyle/>
          <a:p>
            <a:r>
              <a:rPr lang="en-US" sz="2800" b="1" dirty="0" err="1" smtClean="0">
                <a:solidFill>
                  <a:srgbClr val="00B050"/>
                </a:solidFill>
              </a:rPr>
              <a:t>Em</a:t>
            </a:r>
            <a:r>
              <a:rPr lang="en-US" sz="2800" b="1" dirty="0" smtClean="0">
                <a:solidFill>
                  <a:srgbClr val="00B050"/>
                </a:solidFill>
              </a:rPr>
              <a:t> </a:t>
            </a:r>
            <a:r>
              <a:rPr lang="en-US" sz="2800" b="1" dirty="0" err="1" smtClean="0">
                <a:solidFill>
                  <a:srgbClr val="00B050"/>
                </a:solidFill>
              </a:rPr>
              <a:t>sẽ</a:t>
            </a:r>
            <a:r>
              <a:rPr lang="en-US" sz="2800" b="1" dirty="0" smtClean="0">
                <a:solidFill>
                  <a:srgbClr val="00B050"/>
                </a:solidFill>
              </a:rPr>
              <a:t> </a:t>
            </a:r>
            <a:r>
              <a:rPr lang="en-US" sz="2800" b="1" dirty="0" err="1" smtClean="0">
                <a:solidFill>
                  <a:srgbClr val="00B050"/>
                </a:solidFill>
              </a:rPr>
              <a:t>làm</a:t>
            </a:r>
            <a:r>
              <a:rPr lang="en-US" sz="2800" b="1" dirty="0" smtClean="0">
                <a:solidFill>
                  <a:srgbClr val="00B050"/>
                </a:solidFill>
              </a:rPr>
              <a:t> </a:t>
            </a:r>
            <a:r>
              <a:rPr lang="en-US" sz="2800" b="1" dirty="0" err="1" smtClean="0">
                <a:solidFill>
                  <a:srgbClr val="00B050"/>
                </a:solidFill>
              </a:rPr>
              <a:t>gì</a:t>
            </a:r>
            <a:r>
              <a:rPr lang="en-US" sz="2800" b="1" dirty="0" smtClean="0">
                <a:solidFill>
                  <a:srgbClr val="00B050"/>
                </a:solidFill>
              </a:rPr>
              <a:t> </a:t>
            </a:r>
            <a:r>
              <a:rPr lang="en-US" sz="2800" b="1" dirty="0" err="1" smtClean="0">
                <a:solidFill>
                  <a:srgbClr val="00B050"/>
                </a:solidFill>
              </a:rPr>
              <a:t>trong</a:t>
            </a:r>
            <a:r>
              <a:rPr lang="en-US" sz="2800" b="1" dirty="0" smtClean="0">
                <a:solidFill>
                  <a:srgbClr val="00B050"/>
                </a:solidFill>
              </a:rPr>
              <a:t> </a:t>
            </a:r>
            <a:r>
              <a:rPr lang="en-US" sz="2800" b="1" dirty="0" err="1" smtClean="0">
                <a:solidFill>
                  <a:srgbClr val="00B050"/>
                </a:solidFill>
              </a:rPr>
              <a:t>các</a:t>
            </a:r>
            <a:r>
              <a:rPr lang="en-US" sz="2800" b="1" dirty="0" smtClean="0">
                <a:solidFill>
                  <a:srgbClr val="00B050"/>
                </a:solidFill>
              </a:rPr>
              <a:t> </a:t>
            </a:r>
            <a:r>
              <a:rPr lang="en-US" sz="2800" b="1" dirty="0" err="1" smtClean="0">
                <a:solidFill>
                  <a:srgbClr val="00B050"/>
                </a:solidFill>
              </a:rPr>
              <a:t>tình</a:t>
            </a:r>
            <a:r>
              <a:rPr lang="en-US" sz="2800" b="1" dirty="0" smtClean="0">
                <a:solidFill>
                  <a:srgbClr val="00B050"/>
                </a:solidFill>
              </a:rPr>
              <a:t> </a:t>
            </a:r>
            <a:r>
              <a:rPr lang="en-US" sz="2800" b="1" dirty="0" err="1" smtClean="0">
                <a:solidFill>
                  <a:srgbClr val="00B050"/>
                </a:solidFill>
              </a:rPr>
              <a:t>huống</a:t>
            </a:r>
            <a:r>
              <a:rPr lang="en-US" sz="2800" b="1" dirty="0" smtClean="0">
                <a:solidFill>
                  <a:srgbClr val="00B050"/>
                </a:solidFill>
              </a:rPr>
              <a:t> </a:t>
            </a:r>
            <a:r>
              <a:rPr lang="en-US" sz="2800" b="1" dirty="0" err="1" smtClean="0">
                <a:solidFill>
                  <a:srgbClr val="00B050"/>
                </a:solidFill>
              </a:rPr>
              <a:t>dưới</a:t>
            </a:r>
            <a:r>
              <a:rPr lang="en-US" sz="2800" b="1" dirty="0" smtClean="0">
                <a:solidFill>
                  <a:srgbClr val="00B050"/>
                </a:solidFill>
              </a:rPr>
              <a:t> </a:t>
            </a:r>
            <a:r>
              <a:rPr lang="en-US" sz="2800" b="1" dirty="0" err="1" smtClean="0">
                <a:solidFill>
                  <a:srgbClr val="00B050"/>
                </a:solidFill>
              </a:rPr>
              <a:t>đây</a:t>
            </a:r>
            <a:r>
              <a:rPr lang="en-US" sz="2800" b="1" dirty="0" smtClean="0">
                <a:solidFill>
                  <a:srgbClr val="00B050"/>
                </a:solidFill>
              </a:rPr>
              <a:t>?</a:t>
            </a:r>
            <a:endParaRPr lang="vi-VN" sz="2800" b="1" dirty="0">
              <a:solidFill>
                <a:srgbClr val="00B050"/>
              </a:solidFill>
            </a:endParaRPr>
          </a:p>
        </p:txBody>
      </p:sp>
      <p:pic>
        <p:nvPicPr>
          <p:cNvPr id="19" name="Picture 18">
            <a:extLst>
              <a:ext uri="{FF2B5EF4-FFF2-40B4-BE49-F238E27FC236}">
                <a16:creationId xmlns:a16="http://schemas.microsoft.com/office/drawing/2014/main" xmlns=""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74036" y="10991"/>
            <a:ext cx="2743055" cy="1288726"/>
          </a:xfrm>
          <a:prstGeom prst="rect">
            <a:avLst/>
          </a:prstGeom>
        </p:spPr>
      </p:pic>
      <p:sp>
        <p:nvSpPr>
          <p:cNvPr id="20" name="TextBox 19">
            <a:extLst>
              <a:ext uri="{FF2B5EF4-FFF2-40B4-BE49-F238E27FC236}">
                <a16:creationId xmlns:a16="http://schemas.microsoft.com/office/drawing/2014/main" xmlns="" id="{3EA80D1D-39F5-4C85-B473-87262938D567}"/>
              </a:ext>
            </a:extLst>
          </p:cNvPr>
          <p:cNvSpPr txBox="1"/>
          <p:nvPr/>
        </p:nvSpPr>
        <p:spPr>
          <a:xfrm>
            <a:off x="811824" y="454080"/>
            <a:ext cx="2208467" cy="461665"/>
          </a:xfrm>
          <a:prstGeom prst="rect">
            <a:avLst/>
          </a:prstGeom>
          <a:noFill/>
        </p:spPr>
        <p:txBody>
          <a:bodyPr wrap="square" rtlCol="0">
            <a:spAutoFit/>
          </a:bodyPr>
          <a:lstStyle/>
          <a:p>
            <a:r>
              <a:rPr lang="vi-VN" sz="2400" b="1" dirty="0">
                <a:solidFill>
                  <a:srgbClr val="7030A0"/>
                </a:solidFill>
                <a:latin typeface="Times New Roman" panose="02020603050405020304" pitchFamily="18" charset="0"/>
                <a:cs typeface="Times New Roman" panose="02020603050405020304" pitchFamily="18" charset="0"/>
              </a:rPr>
              <a:t>LUYỆN TẬP</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091" y="915746"/>
            <a:ext cx="7077075" cy="267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0291" y="3733608"/>
            <a:ext cx="7229475" cy="3124392"/>
          </a:xfrm>
          <a:prstGeom prst="rect">
            <a:avLst/>
          </a:prstGeom>
        </p:spPr>
      </p:pic>
    </p:spTree>
    <p:extLst>
      <p:ext uri="{BB962C8B-B14F-4D97-AF65-F5344CB8AC3E}">
        <p14:creationId xmlns:p14="http://schemas.microsoft.com/office/powerpoint/2010/main" val="15179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FF42F663-F3A2-4AB3-B9A5-6F4D44B3BC5B}"/>
              </a:ext>
            </a:extLst>
          </p:cNvPr>
          <p:cNvSpPr/>
          <p:nvPr/>
        </p:nvSpPr>
        <p:spPr>
          <a:xfrm>
            <a:off x="2823758" y="1915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mj-lt"/>
              </a:rPr>
              <a:t>2</a:t>
            </a:r>
            <a:endParaRPr lang="vi-VN" sz="3200" dirty="0">
              <a:solidFill>
                <a:schemeClr val="accent2"/>
              </a:solidFill>
              <a:latin typeface="+mj-lt"/>
            </a:endParaRPr>
          </a:p>
        </p:txBody>
      </p:sp>
      <p:sp>
        <p:nvSpPr>
          <p:cNvPr id="16" name="TextBox 15">
            <a:extLst>
              <a:ext uri="{FF2B5EF4-FFF2-40B4-BE49-F238E27FC236}">
                <a16:creationId xmlns="" xmlns:a16="http://schemas.microsoft.com/office/drawing/2014/main" id="{BC025334-9B63-44D3-957B-00AB8843D486}"/>
              </a:ext>
            </a:extLst>
          </p:cNvPr>
          <p:cNvSpPr txBox="1"/>
          <p:nvPr/>
        </p:nvSpPr>
        <p:spPr>
          <a:xfrm>
            <a:off x="3287585" y="251864"/>
            <a:ext cx="8562670" cy="523220"/>
          </a:xfrm>
          <a:prstGeom prst="rect">
            <a:avLst/>
          </a:prstGeom>
          <a:noFill/>
        </p:spPr>
        <p:txBody>
          <a:bodyPr wrap="square" rtlCol="0">
            <a:spAutoFit/>
          </a:bodyPr>
          <a:lstStyle/>
          <a:p>
            <a:r>
              <a:rPr lang="en-US" sz="2800" b="1" dirty="0" err="1" smtClean="0">
                <a:solidFill>
                  <a:srgbClr val="00B050"/>
                </a:solidFill>
              </a:rPr>
              <a:t>Em</a:t>
            </a:r>
            <a:r>
              <a:rPr lang="en-US" sz="2800" b="1" dirty="0" smtClean="0">
                <a:solidFill>
                  <a:srgbClr val="00B050"/>
                </a:solidFill>
              </a:rPr>
              <a:t> </a:t>
            </a:r>
            <a:r>
              <a:rPr lang="en-US" sz="2800" b="1" dirty="0" err="1" smtClean="0">
                <a:solidFill>
                  <a:srgbClr val="00B050"/>
                </a:solidFill>
              </a:rPr>
              <a:t>sẽ</a:t>
            </a:r>
            <a:r>
              <a:rPr lang="en-US" sz="2800" b="1" dirty="0" smtClean="0">
                <a:solidFill>
                  <a:srgbClr val="00B050"/>
                </a:solidFill>
              </a:rPr>
              <a:t> </a:t>
            </a:r>
            <a:r>
              <a:rPr lang="en-US" sz="2800" b="1" dirty="0" err="1" smtClean="0">
                <a:solidFill>
                  <a:srgbClr val="00B050"/>
                </a:solidFill>
              </a:rPr>
              <a:t>làm</a:t>
            </a:r>
            <a:r>
              <a:rPr lang="en-US" sz="2800" b="1" dirty="0" smtClean="0">
                <a:solidFill>
                  <a:srgbClr val="00B050"/>
                </a:solidFill>
              </a:rPr>
              <a:t> </a:t>
            </a:r>
            <a:r>
              <a:rPr lang="en-US" sz="2800" b="1" dirty="0" err="1" smtClean="0">
                <a:solidFill>
                  <a:srgbClr val="00B050"/>
                </a:solidFill>
              </a:rPr>
              <a:t>gì</a:t>
            </a:r>
            <a:r>
              <a:rPr lang="en-US" sz="2800" b="1" dirty="0" smtClean="0">
                <a:solidFill>
                  <a:srgbClr val="00B050"/>
                </a:solidFill>
              </a:rPr>
              <a:t> </a:t>
            </a:r>
            <a:r>
              <a:rPr lang="en-US" sz="2800" b="1" dirty="0" err="1" smtClean="0">
                <a:solidFill>
                  <a:srgbClr val="00B050"/>
                </a:solidFill>
              </a:rPr>
              <a:t>trong</a:t>
            </a:r>
            <a:r>
              <a:rPr lang="en-US" sz="2800" b="1" dirty="0" smtClean="0">
                <a:solidFill>
                  <a:srgbClr val="00B050"/>
                </a:solidFill>
              </a:rPr>
              <a:t> </a:t>
            </a:r>
            <a:r>
              <a:rPr lang="en-US" sz="2800" b="1" dirty="0" err="1" smtClean="0">
                <a:solidFill>
                  <a:srgbClr val="00B050"/>
                </a:solidFill>
              </a:rPr>
              <a:t>các</a:t>
            </a:r>
            <a:r>
              <a:rPr lang="en-US" sz="2800" b="1" dirty="0" smtClean="0">
                <a:solidFill>
                  <a:srgbClr val="00B050"/>
                </a:solidFill>
              </a:rPr>
              <a:t> </a:t>
            </a:r>
            <a:r>
              <a:rPr lang="en-US" sz="2800" b="1" dirty="0" err="1" smtClean="0">
                <a:solidFill>
                  <a:srgbClr val="00B050"/>
                </a:solidFill>
              </a:rPr>
              <a:t>tình</a:t>
            </a:r>
            <a:r>
              <a:rPr lang="en-US" sz="2800" b="1" dirty="0" smtClean="0">
                <a:solidFill>
                  <a:srgbClr val="00B050"/>
                </a:solidFill>
              </a:rPr>
              <a:t> </a:t>
            </a:r>
            <a:r>
              <a:rPr lang="en-US" sz="2800" b="1" dirty="0" err="1" smtClean="0">
                <a:solidFill>
                  <a:srgbClr val="00B050"/>
                </a:solidFill>
              </a:rPr>
              <a:t>huống</a:t>
            </a:r>
            <a:r>
              <a:rPr lang="en-US" sz="2800" b="1" dirty="0" smtClean="0">
                <a:solidFill>
                  <a:srgbClr val="00B050"/>
                </a:solidFill>
              </a:rPr>
              <a:t> </a:t>
            </a:r>
            <a:r>
              <a:rPr lang="en-US" sz="2800" b="1" dirty="0" err="1" smtClean="0">
                <a:solidFill>
                  <a:srgbClr val="00B050"/>
                </a:solidFill>
              </a:rPr>
              <a:t>dưới</a:t>
            </a:r>
            <a:r>
              <a:rPr lang="en-US" sz="2800" b="1" dirty="0" smtClean="0">
                <a:solidFill>
                  <a:srgbClr val="00B050"/>
                </a:solidFill>
              </a:rPr>
              <a:t> </a:t>
            </a:r>
            <a:r>
              <a:rPr lang="en-US" sz="2800" b="1" dirty="0" err="1" smtClean="0">
                <a:solidFill>
                  <a:srgbClr val="00B050"/>
                </a:solidFill>
              </a:rPr>
              <a:t>đây</a:t>
            </a:r>
            <a:r>
              <a:rPr lang="en-US" sz="2800" b="1" dirty="0" smtClean="0">
                <a:solidFill>
                  <a:srgbClr val="00B050"/>
                </a:solidFill>
              </a:rPr>
              <a:t>?</a:t>
            </a:r>
            <a:endParaRPr lang="vi-VN" sz="2800" b="1" dirty="0">
              <a:solidFill>
                <a:srgbClr val="00B050"/>
              </a:solidFill>
            </a:endParaRPr>
          </a:p>
        </p:txBody>
      </p:sp>
      <p:pic>
        <p:nvPicPr>
          <p:cNvPr id="19" name="Picture 18">
            <a:extLst>
              <a:ext uri="{FF2B5EF4-FFF2-40B4-BE49-F238E27FC236}">
                <a16:creationId xmlns:a16="http://schemas.microsoft.com/office/drawing/2014/main" xmlns=""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74036" y="10991"/>
            <a:ext cx="2743055" cy="1088136"/>
          </a:xfrm>
          <a:prstGeom prst="rect">
            <a:avLst/>
          </a:prstGeom>
        </p:spPr>
      </p:pic>
      <p:sp>
        <p:nvSpPr>
          <p:cNvPr id="20" name="TextBox 19">
            <a:extLst>
              <a:ext uri="{FF2B5EF4-FFF2-40B4-BE49-F238E27FC236}">
                <a16:creationId xmlns:a16="http://schemas.microsoft.com/office/drawing/2014/main" xmlns="" id="{3EA80D1D-39F5-4C85-B473-87262938D567}"/>
              </a:ext>
            </a:extLst>
          </p:cNvPr>
          <p:cNvSpPr txBox="1"/>
          <p:nvPr/>
        </p:nvSpPr>
        <p:spPr>
          <a:xfrm>
            <a:off x="811824" y="454080"/>
            <a:ext cx="2208467" cy="461665"/>
          </a:xfrm>
          <a:prstGeom prst="rect">
            <a:avLst/>
          </a:prstGeom>
          <a:noFill/>
        </p:spPr>
        <p:txBody>
          <a:bodyPr wrap="square" rtlCol="0">
            <a:spAutoFit/>
          </a:bodyPr>
          <a:lstStyle/>
          <a:p>
            <a:r>
              <a:rPr lang="vi-VN" sz="2400" b="1" dirty="0">
                <a:solidFill>
                  <a:srgbClr val="7030A0"/>
                </a:solidFill>
                <a:latin typeface="Times New Roman" panose="02020603050405020304" pitchFamily="18" charset="0"/>
                <a:cs typeface="Times New Roman" panose="02020603050405020304" pitchFamily="18" charset="0"/>
              </a:rPr>
              <a:t>LUYỆN TẬP</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824" y="1098442"/>
            <a:ext cx="10973776" cy="3482793"/>
          </a:xfrm>
          <a:prstGeom prst="rect">
            <a:avLst/>
          </a:prstGeom>
        </p:spPr>
      </p:pic>
      <p:sp>
        <p:nvSpPr>
          <p:cNvPr id="2" name="Rectangle 1"/>
          <p:cNvSpPr/>
          <p:nvPr/>
        </p:nvSpPr>
        <p:spPr>
          <a:xfrm>
            <a:off x="811824" y="4655123"/>
            <a:ext cx="10844467" cy="1826462"/>
          </a:xfrm>
          <a:prstGeom prst="rect">
            <a:avLst/>
          </a:prstGeom>
        </p:spPr>
        <p:txBody>
          <a:bodyPr wrap="square">
            <a:spAutoFit/>
          </a:bodyPr>
          <a:lstStyle/>
          <a:p>
            <a:pPr algn="just">
              <a:lnSpc>
                <a:spcPct val="120000"/>
              </a:lnSpc>
            </a:pPr>
            <a:r>
              <a:rPr lang="nl-NL" sz="2400" dirty="0" smtClean="0">
                <a:latin typeface="Times New Roman" panose="02020603050405020304" pitchFamily="18" charset="0"/>
                <a:ea typeface="Times New Roman" panose="02020603050405020304" pitchFamily="18" charset="0"/>
              </a:rPr>
              <a:t>       Khi </a:t>
            </a:r>
            <a:r>
              <a:rPr lang="nl-NL" sz="2400" dirty="0">
                <a:latin typeface="Times New Roman" panose="02020603050405020304" pitchFamily="18" charset="0"/>
                <a:ea typeface="Times New Roman" panose="02020603050405020304" pitchFamily="18" charset="0"/>
              </a:rPr>
              <a:t>cần đi qua đường ở nơi không có vạch kẻ đường, em và bạn cần quan sát cẩn thận khi chắc chắc không có xe nào đang đến gần mới đi qua đường. Trong trường hợp đường quá đông các phương tiện tham gia giao thông, các em nên nhờ người lớn đưa qua đường để đảm bảo an toàn.</a:t>
            </a:r>
            <a:endParaRPr lang="en-US" sz="2000" dirty="0">
              <a:effectLst/>
              <a:latin typeface="Times New Roman" panose="02020603050405020304" pitchFamily="18" charset="0"/>
              <a:ea typeface="Times New Roman" panose="02020603050405020304" pitchFamily="18" charset="0"/>
            </a:endParaRPr>
          </a:p>
        </p:txBody>
      </p:sp>
      <p:sp>
        <p:nvSpPr>
          <p:cNvPr id="4" name="Right Arrow 3"/>
          <p:cNvSpPr/>
          <p:nvPr/>
        </p:nvSpPr>
        <p:spPr>
          <a:xfrm>
            <a:off x="811824" y="4784436"/>
            <a:ext cx="499740" cy="28632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24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FF42F663-F3A2-4AB3-B9A5-6F4D44B3BC5B}"/>
              </a:ext>
            </a:extLst>
          </p:cNvPr>
          <p:cNvSpPr/>
          <p:nvPr/>
        </p:nvSpPr>
        <p:spPr>
          <a:xfrm>
            <a:off x="3092283" y="353807"/>
            <a:ext cx="482968" cy="5421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mj-lt"/>
              </a:rPr>
              <a:t>2</a:t>
            </a:r>
            <a:endParaRPr lang="vi-VN" sz="3200" dirty="0">
              <a:solidFill>
                <a:schemeClr val="accent2"/>
              </a:solidFill>
              <a:latin typeface="+mj-lt"/>
            </a:endParaRPr>
          </a:p>
        </p:txBody>
      </p:sp>
      <p:sp>
        <p:nvSpPr>
          <p:cNvPr id="16" name="TextBox 15">
            <a:extLst>
              <a:ext uri="{FF2B5EF4-FFF2-40B4-BE49-F238E27FC236}">
                <a16:creationId xmlns="" xmlns:a16="http://schemas.microsoft.com/office/drawing/2014/main" id="{BC025334-9B63-44D3-957B-00AB8843D486}"/>
              </a:ext>
            </a:extLst>
          </p:cNvPr>
          <p:cNvSpPr txBox="1"/>
          <p:nvPr/>
        </p:nvSpPr>
        <p:spPr>
          <a:xfrm>
            <a:off x="3758079" y="363257"/>
            <a:ext cx="8562670" cy="523220"/>
          </a:xfrm>
          <a:prstGeom prst="rect">
            <a:avLst/>
          </a:prstGeom>
          <a:noFill/>
        </p:spPr>
        <p:txBody>
          <a:bodyPr wrap="square" rtlCol="0">
            <a:spAutoFit/>
          </a:bodyPr>
          <a:lstStyle/>
          <a:p>
            <a:r>
              <a:rPr lang="en-US" sz="2800" b="1" dirty="0" err="1" smtClean="0">
                <a:solidFill>
                  <a:srgbClr val="00B050"/>
                </a:solidFill>
              </a:rPr>
              <a:t>Em</a:t>
            </a:r>
            <a:r>
              <a:rPr lang="en-US" sz="2800" b="1" dirty="0" smtClean="0">
                <a:solidFill>
                  <a:srgbClr val="00B050"/>
                </a:solidFill>
              </a:rPr>
              <a:t> </a:t>
            </a:r>
            <a:r>
              <a:rPr lang="en-US" sz="2800" b="1" dirty="0" err="1" smtClean="0">
                <a:solidFill>
                  <a:srgbClr val="00B050"/>
                </a:solidFill>
              </a:rPr>
              <a:t>sẽ</a:t>
            </a:r>
            <a:r>
              <a:rPr lang="en-US" sz="2800" b="1" dirty="0" smtClean="0">
                <a:solidFill>
                  <a:srgbClr val="00B050"/>
                </a:solidFill>
              </a:rPr>
              <a:t> </a:t>
            </a:r>
            <a:r>
              <a:rPr lang="en-US" sz="2800" b="1" dirty="0" err="1" smtClean="0">
                <a:solidFill>
                  <a:srgbClr val="00B050"/>
                </a:solidFill>
              </a:rPr>
              <a:t>làm</a:t>
            </a:r>
            <a:r>
              <a:rPr lang="en-US" sz="2800" b="1" dirty="0" smtClean="0">
                <a:solidFill>
                  <a:srgbClr val="00B050"/>
                </a:solidFill>
              </a:rPr>
              <a:t> </a:t>
            </a:r>
            <a:r>
              <a:rPr lang="en-US" sz="2800" b="1" dirty="0" err="1" smtClean="0">
                <a:solidFill>
                  <a:srgbClr val="00B050"/>
                </a:solidFill>
              </a:rPr>
              <a:t>gì</a:t>
            </a:r>
            <a:r>
              <a:rPr lang="en-US" sz="2800" b="1" dirty="0" smtClean="0">
                <a:solidFill>
                  <a:srgbClr val="00B050"/>
                </a:solidFill>
              </a:rPr>
              <a:t> </a:t>
            </a:r>
            <a:r>
              <a:rPr lang="en-US" sz="2800" b="1" dirty="0" err="1" smtClean="0">
                <a:solidFill>
                  <a:srgbClr val="00B050"/>
                </a:solidFill>
              </a:rPr>
              <a:t>trong</a:t>
            </a:r>
            <a:r>
              <a:rPr lang="en-US" sz="2800" b="1" dirty="0" smtClean="0">
                <a:solidFill>
                  <a:srgbClr val="00B050"/>
                </a:solidFill>
              </a:rPr>
              <a:t> </a:t>
            </a:r>
            <a:r>
              <a:rPr lang="en-US" sz="2800" b="1" dirty="0" err="1" smtClean="0">
                <a:solidFill>
                  <a:srgbClr val="00B050"/>
                </a:solidFill>
              </a:rPr>
              <a:t>các</a:t>
            </a:r>
            <a:r>
              <a:rPr lang="en-US" sz="2800" b="1" dirty="0" smtClean="0">
                <a:solidFill>
                  <a:srgbClr val="00B050"/>
                </a:solidFill>
              </a:rPr>
              <a:t> </a:t>
            </a:r>
            <a:r>
              <a:rPr lang="en-US" sz="2800" b="1" dirty="0" err="1" smtClean="0">
                <a:solidFill>
                  <a:srgbClr val="00B050"/>
                </a:solidFill>
              </a:rPr>
              <a:t>tình</a:t>
            </a:r>
            <a:r>
              <a:rPr lang="en-US" sz="2800" b="1" dirty="0" smtClean="0">
                <a:solidFill>
                  <a:srgbClr val="00B050"/>
                </a:solidFill>
              </a:rPr>
              <a:t> </a:t>
            </a:r>
            <a:r>
              <a:rPr lang="en-US" sz="2800" b="1" dirty="0" err="1" smtClean="0">
                <a:solidFill>
                  <a:srgbClr val="00B050"/>
                </a:solidFill>
              </a:rPr>
              <a:t>huống</a:t>
            </a:r>
            <a:r>
              <a:rPr lang="en-US" sz="2800" b="1" dirty="0" smtClean="0">
                <a:solidFill>
                  <a:srgbClr val="00B050"/>
                </a:solidFill>
              </a:rPr>
              <a:t> </a:t>
            </a:r>
            <a:r>
              <a:rPr lang="en-US" sz="2800" b="1" dirty="0" err="1" smtClean="0">
                <a:solidFill>
                  <a:srgbClr val="00B050"/>
                </a:solidFill>
              </a:rPr>
              <a:t>dưới</a:t>
            </a:r>
            <a:r>
              <a:rPr lang="en-US" sz="2800" b="1" dirty="0" smtClean="0">
                <a:solidFill>
                  <a:srgbClr val="00B050"/>
                </a:solidFill>
              </a:rPr>
              <a:t> </a:t>
            </a:r>
            <a:r>
              <a:rPr lang="en-US" sz="2800" b="1" dirty="0" err="1" smtClean="0">
                <a:solidFill>
                  <a:srgbClr val="00B050"/>
                </a:solidFill>
              </a:rPr>
              <a:t>đây</a:t>
            </a:r>
            <a:r>
              <a:rPr lang="en-US" sz="2800" b="1" dirty="0" smtClean="0">
                <a:solidFill>
                  <a:srgbClr val="00B050"/>
                </a:solidFill>
              </a:rPr>
              <a:t>?</a:t>
            </a:r>
            <a:endParaRPr lang="vi-VN" sz="2800" b="1" dirty="0">
              <a:solidFill>
                <a:srgbClr val="00B050"/>
              </a:solidFill>
            </a:endParaRPr>
          </a:p>
        </p:txBody>
      </p:sp>
      <p:pic>
        <p:nvPicPr>
          <p:cNvPr id="19" name="Picture 18">
            <a:extLst>
              <a:ext uri="{FF2B5EF4-FFF2-40B4-BE49-F238E27FC236}">
                <a16:creationId xmlns:a16="http://schemas.microsoft.com/office/drawing/2014/main" xmlns=""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74036" y="10991"/>
            <a:ext cx="2835419" cy="1106609"/>
          </a:xfrm>
          <a:prstGeom prst="rect">
            <a:avLst/>
          </a:prstGeom>
        </p:spPr>
      </p:pic>
      <p:sp>
        <p:nvSpPr>
          <p:cNvPr id="20" name="TextBox 19">
            <a:extLst>
              <a:ext uri="{FF2B5EF4-FFF2-40B4-BE49-F238E27FC236}">
                <a16:creationId xmlns:a16="http://schemas.microsoft.com/office/drawing/2014/main" xmlns="" id="{3EA80D1D-39F5-4C85-B473-87262938D567}"/>
              </a:ext>
            </a:extLst>
          </p:cNvPr>
          <p:cNvSpPr txBox="1"/>
          <p:nvPr/>
        </p:nvSpPr>
        <p:spPr>
          <a:xfrm>
            <a:off x="811824" y="454080"/>
            <a:ext cx="2208467" cy="461665"/>
          </a:xfrm>
          <a:prstGeom prst="rect">
            <a:avLst/>
          </a:prstGeom>
          <a:noFill/>
        </p:spPr>
        <p:txBody>
          <a:bodyPr wrap="square" rtlCol="0">
            <a:spAutoFit/>
          </a:bodyPr>
          <a:lstStyle/>
          <a:p>
            <a:r>
              <a:rPr lang="vi-VN" sz="2400" b="1" dirty="0">
                <a:solidFill>
                  <a:srgbClr val="7030A0"/>
                </a:solidFill>
                <a:latin typeface="Times New Roman" panose="02020603050405020304" pitchFamily="18" charset="0"/>
                <a:cs typeface="Times New Roman" panose="02020603050405020304" pitchFamily="18" charset="0"/>
              </a:rPr>
              <a:t>LUYỆN TẬP</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837" y="1117599"/>
            <a:ext cx="11139054" cy="4322087"/>
          </a:xfrm>
          <a:prstGeom prst="rect">
            <a:avLst/>
          </a:prstGeom>
        </p:spPr>
      </p:pic>
      <p:sp>
        <p:nvSpPr>
          <p:cNvPr id="2" name="Rectangle 1"/>
          <p:cNvSpPr/>
          <p:nvPr/>
        </p:nvSpPr>
        <p:spPr>
          <a:xfrm>
            <a:off x="1089888" y="5319957"/>
            <a:ext cx="10903637" cy="1077218"/>
          </a:xfrm>
          <a:prstGeom prst="rect">
            <a:avLst/>
          </a:prstGeom>
        </p:spPr>
        <p:txBody>
          <a:bodyPr wrap="square">
            <a:spAutoFit/>
          </a:bodyPr>
          <a:lstStyle/>
          <a:p>
            <a:r>
              <a:rPr lang="nl-NL" sz="3200" dirty="0" smtClean="0">
                <a:latin typeface="Times New Roman" panose="02020603050405020304" pitchFamily="18" charset="0"/>
                <a:ea typeface="Times New Roman" panose="02020603050405020304" pitchFamily="18" charset="0"/>
              </a:rPr>
              <a:t>         Khi </a:t>
            </a:r>
            <a:r>
              <a:rPr lang="nl-NL" sz="3200" dirty="0">
                <a:latin typeface="Times New Roman" panose="02020603050405020304" pitchFamily="18" charset="0"/>
                <a:ea typeface="Times New Roman" panose="02020603050405020304" pitchFamily="18" charset="0"/>
              </a:rPr>
              <a:t>đi bộ trên đường không có vỉa hè, em và bạn cần đi sát lề đường bên phải, tập trung quan sát; không dàn hàng ngang,....</a:t>
            </a:r>
            <a:endParaRPr lang="en-US" sz="3200" dirty="0"/>
          </a:p>
        </p:txBody>
      </p:sp>
      <p:sp>
        <p:nvSpPr>
          <p:cNvPr id="9" name="Right Arrow 8"/>
          <p:cNvSpPr/>
          <p:nvPr/>
        </p:nvSpPr>
        <p:spPr>
          <a:xfrm>
            <a:off x="1241875" y="5469126"/>
            <a:ext cx="499740" cy="22244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30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2"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28A1BE0-E469-4869-8417-DE9B9EC6F2B4}"/>
              </a:ext>
            </a:extLst>
          </p:cNvPr>
          <p:cNvGrpSpPr/>
          <p:nvPr/>
        </p:nvGrpSpPr>
        <p:grpSpPr>
          <a:xfrm>
            <a:off x="537988" y="406680"/>
            <a:ext cx="3385426" cy="1274454"/>
            <a:chOff x="479771" y="4186500"/>
            <a:chExt cx="2677424" cy="1274454"/>
          </a:xfrm>
        </p:grpSpPr>
        <p:pic>
          <p:nvPicPr>
            <p:cNvPr id="3" name="Picture 2">
              <a:extLst>
                <a:ext uri="{FF2B5EF4-FFF2-40B4-BE49-F238E27FC236}">
                  <a16:creationId xmlns=""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701" y="1657622"/>
            <a:ext cx="7806768" cy="3324225"/>
          </a:xfrm>
          <a:prstGeom prst="rect">
            <a:avLst/>
          </a:prstGeom>
        </p:spPr>
      </p:pic>
      <p:sp>
        <p:nvSpPr>
          <p:cNvPr id="6" name="Rectangle 5"/>
          <p:cNvSpPr/>
          <p:nvPr/>
        </p:nvSpPr>
        <p:spPr>
          <a:xfrm>
            <a:off x="990809" y="5066554"/>
            <a:ext cx="10709623" cy="1077218"/>
          </a:xfrm>
          <a:prstGeom prst="rect">
            <a:avLst/>
          </a:prstGeom>
        </p:spPr>
        <p:txBody>
          <a:bodyPr wrap="square">
            <a:spAutoFit/>
          </a:bodyPr>
          <a:lstStyle/>
          <a:p>
            <a:r>
              <a:rPr lang="en-US" sz="3200" dirty="0" smtClean="0">
                <a:solidFill>
                  <a:srgbClr val="000000"/>
                </a:solidFill>
                <a:latin typeface="Open Sans"/>
              </a:rPr>
              <a:t> </a:t>
            </a:r>
            <a:r>
              <a:rPr lang="vi-VN" sz="3200" dirty="0" smtClean="0">
                <a:solidFill>
                  <a:srgbClr val="000000"/>
                </a:solidFill>
                <a:latin typeface="Open Sans"/>
              </a:rPr>
              <a:t>Vẽ </a:t>
            </a:r>
            <a:r>
              <a:rPr lang="vi-VN" sz="3200" dirty="0">
                <a:solidFill>
                  <a:srgbClr val="000000"/>
                </a:solidFill>
                <a:latin typeface="Open Sans"/>
              </a:rPr>
              <a:t>hoặc sưu tầm tranh để tuyên truyền với bạn bè, người thân về quy tắc đi bộ an </a:t>
            </a:r>
            <a:r>
              <a:rPr lang="vi-VN" sz="3200" dirty="0" smtClean="0">
                <a:solidFill>
                  <a:srgbClr val="000000"/>
                </a:solidFill>
                <a:latin typeface="Open Sans"/>
              </a:rPr>
              <a:t>toàn</a:t>
            </a:r>
            <a:endParaRPr lang="en-US" sz="3200" dirty="0"/>
          </a:p>
        </p:txBody>
      </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1" y="166255"/>
            <a:ext cx="5754254" cy="648392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345" y="166255"/>
            <a:ext cx="5874328" cy="6483927"/>
          </a:xfrm>
          <a:prstGeom prst="rect">
            <a:avLst/>
          </a:prstGeom>
        </p:spPr>
      </p:pic>
    </p:spTree>
    <p:extLst>
      <p:ext uri="{BB962C8B-B14F-4D97-AF65-F5344CB8AC3E}">
        <p14:creationId xmlns:p14="http://schemas.microsoft.com/office/powerpoint/2010/main" val="3157464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28A1BE0-E469-4869-8417-DE9B9EC6F2B4}"/>
              </a:ext>
            </a:extLst>
          </p:cNvPr>
          <p:cNvGrpSpPr/>
          <p:nvPr/>
        </p:nvGrpSpPr>
        <p:grpSpPr>
          <a:xfrm>
            <a:off x="537988" y="406680"/>
            <a:ext cx="3385426" cy="1274454"/>
            <a:chOff x="479771" y="4186500"/>
            <a:chExt cx="2677424" cy="1274454"/>
          </a:xfrm>
        </p:grpSpPr>
        <p:pic>
          <p:nvPicPr>
            <p:cNvPr id="3" name="Picture 2">
              <a:extLst>
                <a:ext uri="{FF2B5EF4-FFF2-40B4-BE49-F238E27FC236}">
                  <a16:creationId xmlns=""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Rectangle 4"/>
          <p:cNvSpPr/>
          <p:nvPr/>
        </p:nvSpPr>
        <p:spPr>
          <a:xfrm>
            <a:off x="997528" y="1808140"/>
            <a:ext cx="10224654" cy="1315425"/>
          </a:xfrm>
          <a:prstGeom prst="rect">
            <a:avLst/>
          </a:prstGeom>
        </p:spPr>
        <p:txBody>
          <a:bodyPr wrap="square">
            <a:spAutoFit/>
          </a:bodyPr>
          <a:lstStyle/>
          <a:p>
            <a:pPr algn="just">
              <a:lnSpc>
                <a:spcPct val="115000"/>
              </a:lnSpc>
            </a:pP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Hằng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ngày</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em</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hãy</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tuân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thủ</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nghiêm</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túc</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các</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quy</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tắc</a:t>
            </a:r>
            <a:r>
              <a:rPr lang="en-US" sz="3600" dirty="0">
                <a:solidFill>
                  <a:srgbClr val="FF0000"/>
                </a:solidFill>
                <a:latin typeface="Times New Roman" panose="02020603050405020304" pitchFamily="18" charset="0"/>
                <a:ea typeface="Times New Roman" panose="02020603050405020304" pitchFamily="18" charset="0"/>
              </a:rPr>
              <a:t> an </a:t>
            </a:r>
            <a:r>
              <a:rPr lang="en-US" sz="3600" dirty="0" err="1">
                <a:solidFill>
                  <a:srgbClr val="FF0000"/>
                </a:solidFill>
                <a:latin typeface="Times New Roman" panose="02020603050405020304" pitchFamily="18" charset="0"/>
                <a:ea typeface="Times New Roman" panose="02020603050405020304" pitchFamily="18" charset="0"/>
              </a:rPr>
              <a:t>toàn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khi</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đi</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bộ</a:t>
            </a:r>
            <a:r>
              <a:rPr lang="en-US" sz="3600"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858982" y="3410818"/>
            <a:ext cx="10123055" cy="2308324"/>
          </a:xfrm>
          <a:prstGeom prst="rect">
            <a:avLst/>
          </a:prstGeom>
        </p:spPr>
        <p:txBody>
          <a:bodyPr wrap="square">
            <a:spAutoFit/>
          </a:bodyPr>
          <a:lstStyle/>
          <a:p>
            <a:pPr algn="just"/>
            <a:r>
              <a:rPr lang="en-US" sz="3600" dirty="0" smtClean="0">
                <a:solidFill>
                  <a:srgbClr val="000000"/>
                </a:solidFill>
                <a:latin typeface="Times New Roman" panose="02020603050405020304" pitchFamily="18" charset="0"/>
                <a:cs typeface="Times New Roman" panose="02020603050405020304" pitchFamily="18" charset="0"/>
              </a:rPr>
              <a:t>       </a:t>
            </a:r>
            <a:r>
              <a:rPr lang="vi-VN" sz="3600" dirty="0" smtClean="0">
                <a:solidFill>
                  <a:srgbClr val="000000"/>
                </a:solidFill>
                <a:latin typeface="Times New Roman" panose="02020603050405020304" pitchFamily="18" charset="0"/>
                <a:cs typeface="Times New Roman" panose="02020603050405020304" pitchFamily="18" charset="0"/>
              </a:rPr>
              <a:t>Hằng </a:t>
            </a:r>
            <a:r>
              <a:rPr lang="vi-VN" sz="3600" dirty="0">
                <a:solidFill>
                  <a:srgbClr val="000000"/>
                </a:solidFill>
                <a:latin typeface="Times New Roman" panose="02020603050405020304" pitchFamily="18" charset="0"/>
                <a:cs typeface="Times New Roman" panose="02020603050405020304" pitchFamily="18" charset="0"/>
              </a:rPr>
              <a:t>ngày em cần tuân thủ nghiêm túc quy tắc an toàn giao thông đường bộ như</a:t>
            </a:r>
            <a:r>
              <a:rPr lang="vi-VN" sz="3600" dirty="0" smtClean="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Đi bộ trên vỉa hè</a:t>
            </a:r>
            <a:r>
              <a:rPr lang="vi-VN" sz="3600" dirty="0" smtClean="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Qua đường phải quan sát cẩn </a:t>
            </a:r>
            <a:r>
              <a:rPr lang="vi-VN" sz="3600" dirty="0" smtClean="0">
                <a:solidFill>
                  <a:srgbClr val="000000"/>
                </a:solidFill>
                <a:latin typeface="Times New Roman" panose="02020603050405020304" pitchFamily="18" charset="0"/>
                <a:cs typeface="Times New Roman" panose="02020603050405020304" pitchFamily="18" charset="0"/>
              </a:rPr>
              <a:t>thận.Đi </a:t>
            </a:r>
            <a:r>
              <a:rPr lang="vi-VN" sz="3600" dirty="0">
                <a:solidFill>
                  <a:srgbClr val="000000"/>
                </a:solidFill>
                <a:latin typeface="Times New Roman" panose="02020603050405020304" pitchFamily="18" charset="0"/>
                <a:cs typeface="Times New Roman" panose="02020603050405020304" pitchFamily="18" charset="0"/>
              </a:rPr>
              <a:t>đúng vạch kẻ đường dành cho người đi bộ qua đường…</a:t>
            </a:r>
            <a:endParaRPr lang="vi-VN" sz="3600" b="0" i="0" dirty="0">
              <a:solidFill>
                <a:srgbClr val="000000"/>
              </a:solidFill>
              <a:effectLst/>
              <a:latin typeface="Times New Roman" panose="02020603050405020304" pitchFamily="18" charset="0"/>
              <a:cs typeface="Times New Roman" panose="02020603050405020304" pitchFamily="18" charset="0"/>
            </a:endParaRPr>
          </a:p>
        </p:txBody>
      </p:sp>
      <p:sp>
        <p:nvSpPr>
          <p:cNvPr id="7" name="Right Arrow 6"/>
          <p:cNvSpPr/>
          <p:nvPr/>
        </p:nvSpPr>
        <p:spPr>
          <a:xfrm>
            <a:off x="1134249" y="3640326"/>
            <a:ext cx="499740" cy="22244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264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842</TotalTime>
  <Words>344</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Open Sans</vt:lpstr>
      <vt:lpstr>Times New Roman</vt:lpstr>
      <vt:lpstr>UTM Cookies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Microsoft account</cp:lastModifiedBy>
  <cp:revision>67</cp:revision>
  <dcterms:created xsi:type="dcterms:W3CDTF">2021-06-11T02:39:36Z</dcterms:created>
  <dcterms:modified xsi:type="dcterms:W3CDTF">2022-06-08T04:01:14Z</dcterms:modified>
</cp:coreProperties>
</file>