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15"/>
  </p:notesMasterIdLst>
  <p:sldIdLst>
    <p:sldId id="280" r:id="rId2"/>
    <p:sldId id="257" r:id="rId3"/>
    <p:sldId id="484" r:id="rId4"/>
    <p:sldId id="379" r:id="rId5"/>
    <p:sldId id="380" r:id="rId6"/>
    <p:sldId id="396" r:id="rId7"/>
    <p:sldId id="485" r:id="rId8"/>
    <p:sldId id="408" r:id="rId9"/>
    <p:sldId id="410" r:id="rId10"/>
    <p:sldId id="381" r:id="rId11"/>
    <p:sldId id="411" r:id="rId12"/>
    <p:sldId id="412" r:id="rId13"/>
    <p:sldId id="413" r:id="rId14"/>
  </p:sldIdLst>
  <p:sldSz cx="6858000" cy="5143500"/>
  <p:notesSz cx="6858000" cy="9144000"/>
  <p:embeddedFontLst>
    <p:embeddedFont>
      <p:font typeface="Kalam" panose="020B0604020202020204" charset="0"/>
      <p:regular r:id="rId16"/>
      <p:bold r:id="rId17"/>
    </p:embeddedFont>
    <p:embeddedFont>
      <p:font typeface="Montserrat" panose="00000500000000000000"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182C4"/>
    <a:srgbClr val="7EA131"/>
    <a:srgbClr val="B7D574"/>
    <a:srgbClr val="FFCC00"/>
    <a:srgbClr val="FACD94"/>
    <a:srgbClr val="CC7500"/>
    <a:srgbClr val="1E5CC1"/>
    <a:srgbClr val="FB5B53"/>
    <a:srgbClr val="FB4C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88" autoAdjust="0"/>
    <p:restoredTop sz="94364" autoAdjust="0"/>
  </p:normalViewPr>
  <p:slideViewPr>
    <p:cSldViewPr snapToGrid="0">
      <p:cViewPr varScale="1">
        <p:scale>
          <a:sx n="83" d="100"/>
          <a:sy n="83" d="100"/>
        </p:scale>
        <p:origin x="1188" y="6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p:sp>
      <p:sp>
        <p:nvSpPr>
          <p:cNvPr id="4099" name="Notes Placeholder 2"/>
          <p:cNvSpPr>
            <a:spLocks noGrp="1"/>
          </p:cNvSpPr>
          <p:nvPr>
            <p:ph type="body" idx="1"/>
          </p:nvPr>
        </p:nvSpPr>
        <p:spPr/>
        <p:txBody>
          <a:bodyPr wrap="square" lIns="91440" tIns="45720" rIns="91440" bIns="45720" anchor="t" anchorCtr="0"/>
          <a:lstStyle/>
          <a:p>
            <a:pPr lvl="0"/>
            <a:endParaRPr dirty="0"/>
          </a:p>
        </p:txBody>
      </p:sp>
      <p:sp>
        <p:nvSpPr>
          <p:cNvPr id="410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sz="1200" dirty="0">
                <a:latin typeface="Calibri" panose="020F0502020204030204" charset="0"/>
              </a:rPr>
              <a:t>1</a:t>
            </a:fld>
            <a:endParaRPr lang="en-US" sz="1200" dirty="0">
              <a:latin typeface="Calibri" panose="020F050202020403020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
        <p:nvSpPr>
          <p:cNvPr id="185" name="Google Shape;18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3134347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5356" y="1505"/>
            <a:ext cx="6843284" cy="5140495"/>
          </a:xfrm>
          <a:prstGeom prst="rect">
            <a:avLst/>
          </a:prstGeom>
          <a:noFill/>
          <a:ln>
            <a:noFill/>
          </a:ln>
        </p:spPr>
      </p:pic>
      <p:sp>
        <p:nvSpPr>
          <p:cNvPr id="37" name="Google Shape;37;p10"/>
          <p:cNvSpPr txBox="1">
            <a:spLocks noGrp="1"/>
          </p:cNvSpPr>
          <p:nvPr>
            <p:ph type="dt" idx="10"/>
          </p:nvPr>
        </p:nvSpPr>
        <p:spPr>
          <a:xfrm>
            <a:off x="471488" y="4767264"/>
            <a:ext cx="154305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3/13/2025</a:t>
            </a:fld>
            <a:endParaRPr lang="en-US"/>
          </a:p>
        </p:txBody>
      </p:sp>
      <p:sp>
        <p:nvSpPr>
          <p:cNvPr id="38" name="Google Shape;38;p10"/>
          <p:cNvSpPr txBox="1">
            <a:spLocks noGrp="1"/>
          </p:cNvSpPr>
          <p:nvPr>
            <p:ph type="ftr" idx="11"/>
          </p:nvPr>
        </p:nvSpPr>
        <p:spPr>
          <a:xfrm>
            <a:off x="2271713" y="4767264"/>
            <a:ext cx="2314575"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4843463" y="4767264"/>
            <a:ext cx="154305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076519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4013556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cSld>
  <p:clrMap bg1="lt1" tx1="dk1" bg2="dk2" tx2="lt2" accent1="accent1" accent2="accent2" accent3="accent3" accent4="accent4" accent5="accent5" accent6="accent6" hlink="hlink" folHlink="folHlink"/>
  <p:sldLayoutIdLst>
    <p:sldLayoutId id="2147483690" r:id="rId1"/>
    <p:sldLayoutId id="2147483695"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p:cNvPicPr>
          <p:nvPr/>
        </p:nvPicPr>
        <p:blipFill>
          <a:blip r:embed="rId3"/>
          <a:stretch>
            <a:fillRect/>
          </a:stretch>
        </p:blipFill>
        <p:spPr>
          <a:xfrm>
            <a:off x="-57150" y="642938"/>
            <a:ext cx="6915150" cy="3857625"/>
          </a:xfrm>
          <a:prstGeom prst="rect">
            <a:avLst/>
          </a:prstGeom>
          <a:noFill/>
          <a:ln w="9525">
            <a:noFill/>
          </a:ln>
        </p:spPr>
      </p:pic>
      <p:sp>
        <p:nvSpPr>
          <p:cNvPr id="3077" name="TextBox 5"/>
          <p:cNvSpPr txBox="1"/>
          <p:nvPr/>
        </p:nvSpPr>
        <p:spPr>
          <a:xfrm>
            <a:off x="0" y="1143396"/>
            <a:ext cx="6800850" cy="1661991"/>
          </a:xfrm>
          <a:prstGeom prst="rect">
            <a:avLst/>
          </a:prstGeom>
          <a:noFill/>
          <a:ln w="9525">
            <a:noFill/>
          </a:ln>
        </p:spPr>
        <p:txBody>
          <a:bodyPr lIns="68578" tIns="34289" rIns="68578" bIns="34289">
            <a:spAutoFit/>
          </a:bodyPr>
          <a:lstStyle/>
          <a:p>
            <a:pPr algn="ctr" defTabSz="513636"/>
            <a:r>
              <a:rPr sz="4050" b="1" dirty="0">
                <a:solidFill>
                  <a:srgbClr val="FF0000"/>
                </a:solidFill>
                <a:latin typeface="UTM Avo" panose="02040603050506020204"/>
              </a:rPr>
              <a:t>Chào mừng các </a:t>
            </a:r>
            <a:r>
              <a:rPr lang="en-US" sz="4050" b="1" dirty="0">
                <a:solidFill>
                  <a:srgbClr val="FF0000"/>
                </a:solidFill>
                <a:latin typeface="UTM Avo" panose="02040603050506020204"/>
              </a:rPr>
              <a:t>em</a:t>
            </a:r>
            <a:r>
              <a:rPr sz="4050" b="1" dirty="0">
                <a:solidFill>
                  <a:srgbClr val="FF0000"/>
                </a:solidFill>
                <a:latin typeface="UTM Avo" panose="02040603050506020204"/>
              </a:rPr>
              <a:t> đến với </a:t>
            </a:r>
            <a:r>
              <a:rPr sz="4050" b="1" dirty="0" err="1">
                <a:solidFill>
                  <a:srgbClr val="FF0000"/>
                </a:solidFill>
                <a:latin typeface="UTM Avo" panose="02040603050506020204"/>
              </a:rPr>
              <a:t>tiết</a:t>
            </a:r>
            <a:r>
              <a:rPr sz="4050" b="1" dirty="0">
                <a:solidFill>
                  <a:srgbClr val="FF0000"/>
                </a:solidFill>
                <a:latin typeface="UTM Avo" panose="02040603050506020204"/>
              </a:rPr>
              <a:t> </a:t>
            </a:r>
            <a:r>
              <a:rPr lang="en-US" sz="4050" b="1" dirty="0" err="1">
                <a:solidFill>
                  <a:srgbClr val="FF0000"/>
                </a:solidFill>
                <a:latin typeface="UTM Avo" panose="02040603050506020204"/>
              </a:rPr>
              <a:t>Tiếng</a:t>
            </a:r>
            <a:r>
              <a:rPr lang="en-US" sz="4050" b="1" dirty="0">
                <a:solidFill>
                  <a:srgbClr val="FF0000"/>
                </a:solidFill>
                <a:latin typeface="UTM Avo" panose="02040603050506020204"/>
              </a:rPr>
              <a:t> Việt.</a:t>
            </a:r>
          </a:p>
          <a:p>
            <a:pPr algn="ctr" defTabSz="513636"/>
            <a:r>
              <a:rPr lang="en-US" sz="2250" b="1" dirty="0" err="1">
                <a:solidFill>
                  <a:srgbClr val="0000FF"/>
                </a:solidFill>
                <a:latin typeface="UTM Avo" panose="02040603050506020204"/>
              </a:rPr>
              <a:t>Giáo</a:t>
            </a:r>
            <a:r>
              <a:rPr lang="en-US" sz="2250" b="1" dirty="0">
                <a:solidFill>
                  <a:srgbClr val="0000FF"/>
                </a:solidFill>
                <a:latin typeface="UTM Avo" panose="02040603050506020204"/>
              </a:rPr>
              <a:t> </a:t>
            </a:r>
            <a:r>
              <a:rPr lang="en-US" sz="2250" b="1" dirty="0" err="1">
                <a:solidFill>
                  <a:srgbClr val="0000FF"/>
                </a:solidFill>
                <a:latin typeface="UTM Avo" panose="02040603050506020204"/>
              </a:rPr>
              <a:t>viên</a:t>
            </a:r>
            <a:r>
              <a:rPr lang="en-US" sz="2250" b="1" dirty="0">
                <a:solidFill>
                  <a:srgbClr val="0000FF"/>
                </a:solidFill>
                <a:latin typeface="UTM Avo" panose="02040603050506020204"/>
              </a:rPr>
              <a:t> </a:t>
            </a:r>
            <a:r>
              <a:rPr lang="en-US" sz="2250" b="1" dirty="0" err="1">
                <a:solidFill>
                  <a:srgbClr val="0000FF"/>
                </a:solidFill>
                <a:latin typeface="UTM Avo" panose="02040603050506020204"/>
              </a:rPr>
              <a:t>dạy</a:t>
            </a:r>
            <a:r>
              <a:rPr lang="en-US" sz="2250" b="1" dirty="0">
                <a:solidFill>
                  <a:srgbClr val="0000FF"/>
                </a:solidFill>
                <a:latin typeface="UTM Avo" panose="02040603050506020204"/>
              </a:rPr>
              <a:t>: </a:t>
            </a:r>
            <a:r>
              <a:rPr lang="en-US" sz="2250" b="1" dirty="0" err="1">
                <a:solidFill>
                  <a:srgbClr val="0000FF"/>
                </a:solidFill>
                <a:latin typeface="UTM Avo" panose="02040603050506020204"/>
              </a:rPr>
              <a:t>Vàng</a:t>
            </a:r>
            <a:r>
              <a:rPr lang="en-US" sz="2250" b="1" dirty="0">
                <a:solidFill>
                  <a:srgbClr val="0000FF"/>
                </a:solidFill>
                <a:latin typeface="UTM Avo" panose="02040603050506020204"/>
              </a:rPr>
              <a:t> </a:t>
            </a:r>
            <a:r>
              <a:rPr lang="en-US" sz="2250" b="1" dirty="0" err="1">
                <a:solidFill>
                  <a:srgbClr val="0000FF"/>
                </a:solidFill>
                <a:latin typeface="UTM Avo" panose="02040603050506020204"/>
              </a:rPr>
              <a:t>Thị</a:t>
            </a:r>
            <a:r>
              <a:rPr lang="en-US" sz="2250" b="1" dirty="0">
                <a:solidFill>
                  <a:srgbClr val="0000FF"/>
                </a:solidFill>
                <a:latin typeface="UTM Avo" panose="02040603050506020204"/>
              </a:rPr>
              <a:t> </a:t>
            </a:r>
            <a:r>
              <a:rPr lang="en-US" sz="2250" b="1" dirty="0" err="1">
                <a:solidFill>
                  <a:srgbClr val="0000FF"/>
                </a:solidFill>
                <a:latin typeface="UTM Avo" panose="02040603050506020204"/>
              </a:rPr>
              <a:t>Huệ</a:t>
            </a:r>
            <a:endParaRPr lang="en-US" sz="2250" b="1" dirty="0">
              <a:solidFill>
                <a:srgbClr val="0000FF"/>
              </a:solidFill>
              <a:latin typeface="UTM Avo" panose="0204060305050602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1278" y="501591"/>
            <a:ext cx="6022872" cy="1754326"/>
          </a:xfrm>
          <a:prstGeom prst="rect">
            <a:avLst/>
          </a:prstGeom>
          <a:noFill/>
        </p:spPr>
        <p:txBody>
          <a:bodyPr wrap="square" rtlCol="0">
            <a:spAutoFit/>
          </a:bodyPr>
          <a:lstStyle/>
          <a:p>
            <a:pPr lvl="1" algn="ctr">
              <a:lnSpc>
                <a:spcPct val="150000"/>
              </a:lnSpc>
            </a:pPr>
            <a:r>
              <a:rPr lang="en-US" sz="1800" b="1" dirty="0">
                <a:latin typeface="UTM Avo" panose="02040603050506020204" pitchFamily="18" charset="0"/>
              </a:rPr>
              <a:t>ĐỌC MỞ RỘNG</a:t>
            </a:r>
          </a:p>
          <a:p>
            <a:pPr marL="342900" lvl="1" indent="-342900">
              <a:lnSpc>
                <a:spcPct val="150000"/>
              </a:lnSpc>
              <a:buAutoNum type="arabicPeriod"/>
            </a:pPr>
            <a:r>
              <a:rPr lang="en-US" sz="1800" dirty="0" err="1">
                <a:latin typeface="UTM Avo" panose="02040603050506020204" pitchFamily="18" charset="0"/>
              </a:rPr>
              <a:t>Tìm</a:t>
            </a:r>
            <a:r>
              <a:rPr lang="en-US" sz="1800" dirty="0">
                <a:latin typeface="UTM Avo" panose="02040603050506020204" pitchFamily="18" charset="0"/>
              </a:rPr>
              <a:t> </a:t>
            </a:r>
            <a:r>
              <a:rPr lang="en-US" sz="1800" dirty="0" err="1">
                <a:latin typeface="UTM Avo" panose="02040603050506020204" pitchFamily="18" charset="0"/>
              </a:rPr>
              <a:t>đọc</a:t>
            </a:r>
            <a:r>
              <a:rPr lang="en-US" sz="1800" dirty="0">
                <a:latin typeface="UTM Avo" panose="02040603050506020204" pitchFamily="18" charset="0"/>
              </a:rPr>
              <a:t> </a:t>
            </a:r>
            <a:r>
              <a:rPr lang="en-US" sz="1800" dirty="0" err="1">
                <a:latin typeface="UTM Avo" panose="02040603050506020204" pitchFamily="18" charset="0"/>
              </a:rPr>
              <a:t>sách</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a:t>
            </a:r>
            <a:r>
              <a:rPr lang="en-US" sz="1800" dirty="0" err="1">
                <a:latin typeface="UTM Avo" panose="02040603050506020204" pitchFamily="18" charset="0"/>
              </a:rPr>
              <a:t>hoạt</a:t>
            </a:r>
            <a:r>
              <a:rPr lang="en-US" sz="1800" dirty="0">
                <a:latin typeface="UTM Avo" panose="02040603050506020204" pitchFamily="18" charset="0"/>
              </a:rPr>
              <a:t> </a:t>
            </a:r>
            <a:r>
              <a:rPr lang="en-US" sz="1800" dirty="0" err="1">
                <a:latin typeface="UTM Avo" panose="02040603050506020204" pitchFamily="18" charset="0"/>
              </a:rPr>
              <a:t>động</a:t>
            </a:r>
            <a:r>
              <a:rPr lang="en-US" sz="1800" dirty="0">
                <a:latin typeface="UTM Avo" panose="02040603050506020204" pitchFamily="18" charset="0"/>
              </a:rPr>
              <a:t> </a:t>
            </a:r>
            <a:r>
              <a:rPr lang="en-US" sz="1800" dirty="0" err="1">
                <a:latin typeface="UTM Avo" panose="02040603050506020204" pitchFamily="18" charset="0"/>
              </a:rPr>
              <a:t>giữ</a:t>
            </a:r>
            <a:r>
              <a:rPr lang="en-US" sz="1800" dirty="0">
                <a:latin typeface="UTM Avo" panose="02040603050506020204" pitchFamily="18" charset="0"/>
              </a:rPr>
              <a:t> </a:t>
            </a:r>
            <a:r>
              <a:rPr lang="en-US" sz="1800" dirty="0" err="1">
                <a:latin typeface="UTM Avo" panose="02040603050506020204" pitchFamily="18" charset="0"/>
              </a:rPr>
              <a:t>gìn</a:t>
            </a:r>
            <a:r>
              <a:rPr lang="en-US" sz="1800" dirty="0">
                <a:latin typeface="UTM Avo" panose="02040603050506020204" pitchFamily="18" charset="0"/>
              </a:rPr>
              <a:t> </a:t>
            </a:r>
            <a:r>
              <a:rPr lang="en-US" sz="1800" dirty="0" err="1">
                <a:latin typeface="UTM Avo" panose="02040603050506020204" pitchFamily="18" charset="0"/>
              </a:rPr>
              <a:t>môi</a:t>
            </a:r>
            <a:r>
              <a:rPr lang="en-US" sz="1800" dirty="0">
                <a:latin typeface="UTM Avo" panose="02040603050506020204" pitchFamily="18" charset="0"/>
              </a:rPr>
              <a:t> </a:t>
            </a:r>
            <a:r>
              <a:rPr lang="en-US" sz="1800" dirty="0" err="1">
                <a:latin typeface="UTM Avo" panose="02040603050506020204" pitchFamily="18" charset="0"/>
              </a:rPr>
              <a:t>trường</a:t>
            </a:r>
            <a:r>
              <a:rPr lang="en-US" sz="1800" dirty="0">
                <a:latin typeface="UTM Avo" panose="02040603050506020204" pitchFamily="18" charset="0"/>
              </a:rPr>
              <a:t> </a:t>
            </a:r>
            <a:r>
              <a:rPr lang="en-US" sz="1800" dirty="0" err="1">
                <a:latin typeface="UTM Avo" panose="02040603050506020204" pitchFamily="18" charset="0"/>
              </a:rPr>
              <a:t>xanh</a:t>
            </a:r>
            <a:r>
              <a:rPr lang="en-US" sz="1800" dirty="0">
                <a:latin typeface="UTM Avo" panose="02040603050506020204" pitchFamily="18" charset="0"/>
              </a:rPr>
              <a:t>, </a:t>
            </a:r>
            <a:r>
              <a:rPr lang="en-US" sz="1800" dirty="0" err="1">
                <a:latin typeface="UTM Avo" panose="02040603050506020204" pitchFamily="18" charset="0"/>
              </a:rPr>
              <a:t>sạch</a:t>
            </a:r>
            <a:r>
              <a:rPr lang="en-US" sz="1800" dirty="0">
                <a:latin typeface="UTM Avo" panose="02040603050506020204" pitchFamily="18" charset="0"/>
              </a:rPr>
              <a:t> </a:t>
            </a:r>
            <a:r>
              <a:rPr lang="en-US" sz="1800" dirty="0" err="1">
                <a:latin typeface="UTM Avo" panose="02040603050506020204" pitchFamily="18" charset="0"/>
              </a:rPr>
              <a:t>đẹp</a:t>
            </a:r>
            <a:r>
              <a:rPr lang="en-US" sz="1800" dirty="0">
                <a:latin typeface="UTM Avo" panose="02040603050506020204" pitchFamily="18" charset="0"/>
              </a:rPr>
              <a:t> ở </a:t>
            </a:r>
            <a:r>
              <a:rPr lang="en-US" sz="1800" dirty="0" err="1">
                <a:latin typeface="UTM Avo" panose="02040603050506020204" pitchFamily="18" charset="0"/>
              </a:rPr>
              <a:t>nhà</a:t>
            </a:r>
            <a:r>
              <a:rPr lang="en-US" sz="1800" dirty="0">
                <a:latin typeface="UTM Avo" panose="02040603050506020204" pitchFamily="18" charset="0"/>
              </a:rPr>
              <a:t> </a:t>
            </a:r>
            <a:r>
              <a:rPr lang="en-US" sz="1800" dirty="0" err="1">
                <a:latin typeface="UTM Avo" panose="02040603050506020204" pitchFamily="18" charset="0"/>
              </a:rPr>
              <a:t>trường</a:t>
            </a:r>
            <a:r>
              <a:rPr lang="en-US" sz="1800" dirty="0">
                <a:latin typeface="UTM Avo" panose="02040603050506020204" pitchFamily="18" charset="0"/>
              </a:rPr>
              <a:t>.</a:t>
            </a:r>
          </a:p>
          <a:p>
            <a:pPr marL="342900" lvl="1" indent="-342900">
              <a:lnSpc>
                <a:spcPct val="150000"/>
              </a:lnSpc>
              <a:buAutoNum type="arabicPeriod"/>
            </a:pPr>
            <a:r>
              <a:rPr lang="en-US" sz="1800" dirty="0">
                <a:latin typeface="UTM Avo" panose="02040603050506020204" pitchFamily="18" charset="0"/>
              </a:rPr>
              <a:t>Chia </a:t>
            </a:r>
            <a:r>
              <a:rPr lang="en-US" sz="1800" dirty="0" err="1">
                <a:latin typeface="UTM Avo" panose="02040603050506020204" pitchFamily="18" charset="0"/>
              </a:rPr>
              <a:t>sẻ</a:t>
            </a:r>
            <a:r>
              <a:rPr lang="en-US" sz="1800" dirty="0">
                <a:latin typeface="UTM Avo" panose="02040603050506020204" pitchFamily="18" charset="0"/>
              </a:rPr>
              <a:t> </a:t>
            </a:r>
            <a:r>
              <a:rPr lang="en-US" sz="1800" dirty="0" err="1">
                <a:latin typeface="UTM Avo" panose="02040603050506020204" pitchFamily="18" charset="0"/>
              </a:rPr>
              <a:t>với</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a:t>
            </a:r>
            <a:r>
              <a:rPr lang="en-US" sz="1800" dirty="0" err="1">
                <a:latin typeface="UTM Avo" panose="02040603050506020204" pitchFamily="18" charset="0"/>
              </a:rPr>
              <a:t>bạn</a:t>
            </a:r>
            <a:r>
              <a:rPr lang="en-US" sz="1800" dirty="0">
                <a:latin typeface="UTM Avo" panose="02040603050506020204" pitchFamily="18" charset="0"/>
              </a:rPr>
              <a:t> </a:t>
            </a:r>
            <a:r>
              <a:rPr lang="en-US" sz="1800" dirty="0" err="1">
                <a:latin typeface="UTM Avo" panose="02040603050506020204" pitchFamily="18" charset="0"/>
              </a:rPr>
              <a:t>những</a:t>
            </a:r>
            <a:r>
              <a:rPr lang="en-US" sz="1800" dirty="0">
                <a:latin typeface="UTM Avo" panose="02040603050506020204" pitchFamily="18" charset="0"/>
              </a:rPr>
              <a:t> </a:t>
            </a:r>
            <a:r>
              <a:rPr lang="en-US" sz="1800" dirty="0" err="1">
                <a:latin typeface="UTM Avo" panose="02040603050506020204" pitchFamily="18" charset="0"/>
              </a:rPr>
              <a:t>điều</a:t>
            </a:r>
            <a:r>
              <a:rPr lang="en-US" sz="1800" dirty="0">
                <a:latin typeface="UTM Avo" panose="02040603050506020204" pitchFamily="18" charset="0"/>
              </a:rPr>
              <a:t> </a:t>
            </a:r>
            <a:r>
              <a:rPr lang="en-US" sz="1800" dirty="0" err="1">
                <a:latin typeface="UTM Avo" panose="02040603050506020204" pitchFamily="18" charset="0"/>
              </a:rPr>
              <a:t>mà</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đã</a:t>
            </a:r>
            <a:r>
              <a:rPr lang="en-US" sz="1800" dirty="0">
                <a:latin typeface="UTM Avo" panose="02040603050506020204" pitchFamily="18" charset="0"/>
              </a:rPr>
              <a:t> </a:t>
            </a:r>
            <a:r>
              <a:rPr lang="en-US" sz="1800" dirty="0" err="1">
                <a:latin typeface="UTM Avo" panose="02040603050506020204" pitchFamily="18" charset="0"/>
              </a:rPr>
              <a:t>đọc</a:t>
            </a:r>
            <a:r>
              <a:rPr lang="en-US" sz="1800" dirty="0">
                <a:latin typeface="UTM Avo" panose="02040603050506020204" pitchFamily="18" charset="0"/>
              </a:rPr>
              <a:t>.</a:t>
            </a:r>
          </a:p>
        </p:txBody>
      </p:sp>
      <p:pic>
        <p:nvPicPr>
          <p:cNvPr id="3" name="Picture 2"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26629" y="2320664"/>
            <a:ext cx="5192169" cy="2310147"/>
          </a:xfrm>
          <a:prstGeom prst="rect">
            <a:avLst/>
          </a:prstGeom>
        </p:spPr>
      </p:pic>
    </p:spTree>
    <p:extLst>
      <p:ext uri="{BB962C8B-B14F-4D97-AF65-F5344CB8AC3E}">
        <p14:creationId xmlns:p14="http://schemas.microsoft.com/office/powerpoint/2010/main" val="26755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8100" y="518621"/>
            <a:ext cx="6016932" cy="369332"/>
          </a:xfrm>
          <a:prstGeom prst="rect">
            <a:avLst/>
          </a:prstGeom>
          <a:noFill/>
        </p:spPr>
        <p:txBody>
          <a:bodyPr wrap="square" rtlCol="0">
            <a:spAutoFit/>
          </a:bodyPr>
          <a:lstStyle/>
          <a:p>
            <a:pPr algn="ctr"/>
            <a:r>
              <a:rPr lang="en-US" sz="1800" b="1">
                <a:latin typeface="UTM Avo" panose="02040603050506020204" pitchFamily="18" charset="0"/>
              </a:rPr>
              <a:t>Mẩu giấy vụn</a:t>
            </a:r>
            <a:endParaRPr lang="en-US" sz="2500">
              <a:latin typeface="UTM Avo" panose="02040603050506020204" pitchFamily="18" charset="0"/>
              <a:ea typeface="+mn-ea"/>
              <a:cs typeface="+mn-cs"/>
            </a:endParaRPr>
          </a:p>
        </p:txBody>
      </p:sp>
      <p:sp>
        <p:nvSpPr>
          <p:cNvPr id="4" name="TextBox 3"/>
          <p:cNvSpPr txBox="1"/>
          <p:nvPr/>
        </p:nvSpPr>
        <p:spPr>
          <a:xfrm>
            <a:off x="377754" y="797827"/>
            <a:ext cx="6092847" cy="4093428"/>
          </a:xfrm>
          <a:prstGeom prst="rect">
            <a:avLst/>
          </a:prstGeom>
          <a:noFill/>
        </p:spPr>
        <p:txBody>
          <a:bodyPr wrap="square" rtlCol="0">
            <a:spAutoFit/>
          </a:bodyPr>
          <a:lstStyle/>
          <a:p>
            <a:r>
              <a:rPr lang="en-US" sz="1800" b="1">
                <a:latin typeface="UTM Avo" panose="02040603050506020204" pitchFamily="18" charset="0"/>
              </a:rPr>
              <a:t> </a:t>
            </a:r>
            <a:r>
              <a:rPr lang="vi-VN" sz="2000" b="1">
                <a:solidFill>
                  <a:srgbClr val="FF0000"/>
                </a:solidFill>
              </a:rPr>
              <a:t>Lớp học rộng rãi, sáng sủa và sạch sẽ nhưng không biết ai vứt một mẩu giấy ngay giữa lối ra vào.</a:t>
            </a:r>
          </a:p>
          <a:p>
            <a:r>
              <a:rPr lang="vi-VN" sz="2000" b="1">
                <a:solidFill>
                  <a:srgbClr val="FF0000"/>
                </a:solidFill>
              </a:rPr>
              <a:t> Cô giáo bước vào lớp, mỉm cười :</a:t>
            </a:r>
          </a:p>
          <a:p>
            <a:r>
              <a:rPr lang="vi-VN" sz="2000" b="1">
                <a:solidFill>
                  <a:srgbClr val="FF0000"/>
                </a:solidFill>
              </a:rPr>
              <a:t>- Lớp ta hôm nay sạch sẽ quá ! Thật đáng khen ! Nhưng các em có nhìn thấy mẩu giấy đang nằm ngay giữa cửa kia không ?</a:t>
            </a:r>
          </a:p>
          <a:p>
            <a:r>
              <a:rPr lang="vi-VN" sz="2000" b="1">
                <a:solidFill>
                  <a:srgbClr val="FF0000"/>
                </a:solidFill>
              </a:rPr>
              <a:t>- Có ạ ! - Cả lớp đồng thanh đáp.</a:t>
            </a:r>
          </a:p>
          <a:p>
            <a:pPr marL="342900" indent="-342900">
              <a:buFontTx/>
              <a:buChar char="-"/>
            </a:pPr>
            <a:r>
              <a:rPr lang="vi-VN" sz="2000" b="1">
                <a:solidFill>
                  <a:srgbClr val="FF0000"/>
                </a:solidFill>
              </a:rPr>
              <a:t>Nào ! Các em hãy lắng nghe và cho cô biết mẩu giấy đang nói gì nhé! - Cô giáo nói tiếp.</a:t>
            </a:r>
            <a:endParaRPr lang="en-US" sz="2000" b="1">
              <a:solidFill>
                <a:srgbClr val="FF0000"/>
              </a:solidFill>
            </a:endParaRPr>
          </a:p>
          <a:p>
            <a:r>
              <a:rPr lang="vi-VN" sz="2000" b="1">
                <a:solidFill>
                  <a:srgbClr val="FF0000"/>
                </a:solidFill>
              </a:rPr>
              <a:t>Cả lớp im lặng lắng nghe. Được một lúc, tiếng xì xào nổi lên vì các em không nghe thấy mẩu giấy nói gì cả. Một em trai đánh bạo giơ tay xin nói. </a:t>
            </a:r>
          </a:p>
        </p:txBody>
      </p:sp>
    </p:spTree>
    <p:extLst>
      <p:ext uri="{BB962C8B-B14F-4D97-AF65-F5344CB8AC3E}">
        <p14:creationId xmlns:p14="http://schemas.microsoft.com/office/powerpoint/2010/main" val="301531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1319" y="428495"/>
            <a:ext cx="6016932" cy="369332"/>
          </a:xfrm>
          <a:prstGeom prst="rect">
            <a:avLst/>
          </a:prstGeom>
          <a:noFill/>
        </p:spPr>
        <p:txBody>
          <a:bodyPr wrap="square" rtlCol="0">
            <a:spAutoFit/>
          </a:bodyPr>
          <a:lstStyle/>
          <a:p>
            <a:pPr algn="ctr"/>
            <a:r>
              <a:rPr lang="en-US" sz="1800" b="1">
                <a:latin typeface="UTM Avo" panose="02040603050506020204" pitchFamily="18" charset="0"/>
              </a:rPr>
              <a:t>Mẩu giấy vụn</a:t>
            </a:r>
            <a:endParaRPr lang="en-US" sz="2500">
              <a:latin typeface="UTM Avo" panose="02040603050506020204" pitchFamily="18" charset="0"/>
              <a:ea typeface="+mn-ea"/>
              <a:cs typeface="+mn-cs"/>
            </a:endParaRPr>
          </a:p>
        </p:txBody>
      </p:sp>
      <p:sp>
        <p:nvSpPr>
          <p:cNvPr id="4" name="TextBox 3"/>
          <p:cNvSpPr txBox="1"/>
          <p:nvPr/>
        </p:nvSpPr>
        <p:spPr>
          <a:xfrm>
            <a:off x="377754" y="797827"/>
            <a:ext cx="6092847" cy="4093428"/>
          </a:xfrm>
          <a:prstGeom prst="rect">
            <a:avLst/>
          </a:prstGeom>
          <a:noFill/>
        </p:spPr>
        <p:txBody>
          <a:bodyPr wrap="square" rtlCol="0">
            <a:spAutoFit/>
          </a:bodyPr>
          <a:lstStyle/>
          <a:p>
            <a:r>
              <a:rPr lang="vi-VN" sz="2000" b="1">
                <a:solidFill>
                  <a:srgbClr val="FF0000"/>
                </a:solidFill>
              </a:rPr>
              <a:t>Cô giáo cười:</a:t>
            </a:r>
            <a:endParaRPr lang="en-US" sz="2000" b="1">
              <a:solidFill>
                <a:srgbClr val="FF0000"/>
              </a:solidFill>
            </a:endParaRPr>
          </a:p>
          <a:p>
            <a:r>
              <a:rPr lang="vi-VN" sz="2000" b="1">
                <a:solidFill>
                  <a:srgbClr val="FF0000"/>
                </a:solidFill>
              </a:rPr>
              <a:t>- Tốt lắm ! Em nghe thấy mẩu giấy nói gì nào ?</a:t>
            </a:r>
          </a:p>
          <a:p>
            <a:r>
              <a:rPr lang="vi-VN" sz="2000" b="1">
                <a:solidFill>
                  <a:srgbClr val="FF0000"/>
                </a:solidFill>
              </a:rPr>
              <a:t>- Thưa cô, giấy không nói được đâu ạ !</a:t>
            </a:r>
          </a:p>
          <a:p>
            <a:r>
              <a:rPr lang="vi-VN" sz="2000" b="1">
                <a:solidFill>
                  <a:srgbClr val="FF0000"/>
                </a:solidFill>
              </a:rPr>
              <a:t>Nhiều tiếng xì xào hưởng ứng : "Thưa cô, đúng đấy ạ ! Đúng đấy ạ !"</a:t>
            </a:r>
          </a:p>
          <a:p>
            <a:r>
              <a:rPr lang="en-US" sz="2000" b="1">
                <a:solidFill>
                  <a:srgbClr val="FF0000"/>
                </a:solidFill>
              </a:rPr>
              <a:t>   </a:t>
            </a:r>
            <a:r>
              <a:rPr lang="vi-VN" sz="2000" b="1">
                <a:solidFill>
                  <a:srgbClr val="FF0000"/>
                </a:solidFill>
              </a:rPr>
              <a:t>Bỗng một em gái đứng dậy, tiến tới chỗ mẩu giấy, nhặt lên rồi mang bỏ vào sọt rác. Xong xuôi, em mới nói :</a:t>
            </a:r>
          </a:p>
          <a:p>
            <a:r>
              <a:rPr lang="vi-VN" sz="2000" b="1">
                <a:solidFill>
                  <a:srgbClr val="FF0000"/>
                </a:solidFill>
              </a:rPr>
              <a:t>- Em có nghe thấy ạ. Mẩu giấy bảo : "Các bạn ơi! Hãy bỏ tôi vào sọt rác !"</a:t>
            </a:r>
          </a:p>
          <a:p>
            <a:r>
              <a:rPr lang="vi-VN" sz="2000" b="1">
                <a:solidFill>
                  <a:srgbClr val="FF0000"/>
                </a:solidFill>
              </a:rPr>
              <a:t>Cả lớp cười rộ lên thích thú. Buổi học hôm ấy vui quá.</a:t>
            </a:r>
          </a:p>
          <a:p>
            <a:endParaRPr lang="vi-VN" sz="2000" b="1">
              <a:solidFill>
                <a:srgbClr val="FF0000"/>
              </a:solidFill>
            </a:endParaRPr>
          </a:p>
        </p:txBody>
      </p:sp>
    </p:spTree>
    <p:extLst>
      <p:ext uri="{BB962C8B-B14F-4D97-AF65-F5344CB8AC3E}">
        <p14:creationId xmlns:p14="http://schemas.microsoft.com/office/powerpoint/2010/main" val="410868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4537" y="260972"/>
            <a:ext cx="6016932" cy="369332"/>
          </a:xfrm>
          <a:prstGeom prst="rect">
            <a:avLst/>
          </a:prstGeom>
          <a:noFill/>
        </p:spPr>
        <p:txBody>
          <a:bodyPr wrap="square" rtlCol="0">
            <a:spAutoFit/>
          </a:bodyPr>
          <a:lstStyle/>
          <a:p>
            <a:pPr algn="ctr"/>
            <a:r>
              <a:rPr lang="vi-VN" sz="1800" b="1"/>
              <a:t>Giờ ra chơi của bé</a:t>
            </a:r>
          </a:p>
        </p:txBody>
      </p:sp>
      <p:sp>
        <p:nvSpPr>
          <p:cNvPr id="4" name="TextBox 3"/>
          <p:cNvSpPr txBox="1"/>
          <p:nvPr/>
        </p:nvSpPr>
        <p:spPr>
          <a:xfrm>
            <a:off x="377755" y="797827"/>
            <a:ext cx="2567870" cy="3970318"/>
          </a:xfrm>
          <a:prstGeom prst="rect">
            <a:avLst/>
          </a:prstGeom>
          <a:noFill/>
        </p:spPr>
        <p:txBody>
          <a:bodyPr wrap="square" rtlCol="0">
            <a:spAutoFit/>
          </a:bodyPr>
          <a:lstStyle/>
          <a:p>
            <a:r>
              <a:rPr lang="vi-VN" sz="1800" b="1">
                <a:solidFill>
                  <a:srgbClr val="FF0000"/>
                </a:solidFill>
              </a:rPr>
              <a:t>Giờ học hết rồi</a:t>
            </a:r>
            <a:br>
              <a:rPr lang="vi-VN" sz="1800" b="1">
                <a:solidFill>
                  <a:srgbClr val="FF0000"/>
                </a:solidFill>
              </a:rPr>
            </a:br>
            <a:r>
              <a:rPr lang="vi-VN" sz="1800" b="1">
                <a:solidFill>
                  <a:srgbClr val="FF0000"/>
                </a:solidFill>
              </a:rPr>
              <a:t>Đã đến giờ chơi</a:t>
            </a:r>
            <a:br>
              <a:rPr lang="vi-VN" sz="1800" b="1">
                <a:solidFill>
                  <a:srgbClr val="FF0000"/>
                </a:solidFill>
              </a:rPr>
            </a:br>
            <a:r>
              <a:rPr lang="vi-VN" sz="1800" b="1">
                <a:solidFill>
                  <a:srgbClr val="FF0000"/>
                </a:solidFill>
              </a:rPr>
              <a:t>Nào bạn hãy tới</a:t>
            </a:r>
            <a:br>
              <a:rPr lang="vi-VN" sz="1800" b="1">
                <a:solidFill>
                  <a:srgbClr val="FF0000"/>
                </a:solidFill>
              </a:rPr>
            </a:br>
            <a:r>
              <a:rPr lang="vi-VN" sz="1800" b="1">
                <a:solidFill>
                  <a:srgbClr val="FF0000"/>
                </a:solidFill>
              </a:rPr>
              <a:t>Cùng tham gia nào</a:t>
            </a:r>
          </a:p>
          <a:p>
            <a:endParaRPr lang="en-US" sz="1800" b="1">
              <a:solidFill>
                <a:srgbClr val="FF0000"/>
              </a:solidFill>
            </a:endParaRPr>
          </a:p>
          <a:p>
            <a:r>
              <a:rPr lang="vi-VN" sz="1800" b="1">
                <a:solidFill>
                  <a:srgbClr val="FF0000"/>
                </a:solidFill>
              </a:rPr>
              <a:t>Mình làm bác sỹ</a:t>
            </a:r>
            <a:br>
              <a:rPr lang="vi-VN" sz="1800" b="1">
                <a:solidFill>
                  <a:srgbClr val="FF0000"/>
                </a:solidFill>
              </a:rPr>
            </a:br>
            <a:r>
              <a:rPr lang="vi-VN" sz="1800" b="1">
                <a:solidFill>
                  <a:srgbClr val="FF0000"/>
                </a:solidFill>
              </a:rPr>
              <a:t>Đeo cái ống nghe</a:t>
            </a:r>
            <a:br>
              <a:rPr lang="vi-VN" sz="1800" b="1">
                <a:solidFill>
                  <a:srgbClr val="FF0000"/>
                </a:solidFill>
              </a:rPr>
            </a:br>
            <a:r>
              <a:rPr lang="vi-VN" sz="1800" b="1">
                <a:solidFill>
                  <a:srgbClr val="FF0000"/>
                </a:solidFill>
              </a:rPr>
              <a:t>Bạn làm y tá</a:t>
            </a:r>
            <a:br>
              <a:rPr lang="vi-VN" sz="1800" b="1">
                <a:solidFill>
                  <a:srgbClr val="FF0000"/>
                </a:solidFill>
              </a:rPr>
            </a:br>
            <a:r>
              <a:rPr lang="vi-VN" sz="1800" b="1">
                <a:solidFill>
                  <a:srgbClr val="FF0000"/>
                </a:solidFill>
              </a:rPr>
              <a:t>Khám các bệnh nhân</a:t>
            </a:r>
            <a:br>
              <a:rPr lang="vi-VN" sz="1800" b="1">
                <a:solidFill>
                  <a:srgbClr val="FF0000"/>
                </a:solidFill>
              </a:rPr>
            </a:br>
            <a:r>
              <a:rPr lang="vi-VN" sz="1800" b="1">
                <a:solidFill>
                  <a:srgbClr val="FF0000"/>
                </a:solidFill>
              </a:rPr>
              <a:t>Còn các bạn khác</a:t>
            </a:r>
            <a:br>
              <a:rPr lang="vi-VN" sz="1800" b="1">
                <a:solidFill>
                  <a:srgbClr val="FF0000"/>
                </a:solidFill>
              </a:rPr>
            </a:br>
            <a:r>
              <a:rPr lang="vi-VN" sz="1800" b="1">
                <a:solidFill>
                  <a:srgbClr val="FF0000"/>
                </a:solidFill>
              </a:rPr>
              <a:t>Làm bác thợ xây</a:t>
            </a:r>
            <a:br>
              <a:rPr lang="vi-VN" sz="1800" b="1">
                <a:solidFill>
                  <a:srgbClr val="FF0000"/>
                </a:solidFill>
              </a:rPr>
            </a:br>
            <a:r>
              <a:rPr lang="vi-VN" sz="1800" b="1">
                <a:solidFill>
                  <a:srgbClr val="FF0000"/>
                </a:solidFill>
              </a:rPr>
              <a:t>Xây nhà tập thể</a:t>
            </a:r>
            <a:br>
              <a:rPr lang="vi-VN" sz="1800" b="1">
                <a:solidFill>
                  <a:srgbClr val="FF0000"/>
                </a:solidFill>
              </a:rPr>
            </a:br>
            <a:r>
              <a:rPr lang="vi-VN" sz="1800" b="1">
                <a:solidFill>
                  <a:srgbClr val="FF0000"/>
                </a:solidFill>
              </a:rPr>
              <a:t>Cho các gia đình</a:t>
            </a:r>
          </a:p>
          <a:p>
            <a:endParaRPr lang="vi-VN" sz="1800" b="1">
              <a:solidFill>
                <a:srgbClr val="FF0000"/>
              </a:solidFill>
            </a:endParaRPr>
          </a:p>
        </p:txBody>
      </p:sp>
      <p:sp>
        <p:nvSpPr>
          <p:cNvPr id="5" name="TextBox 4"/>
          <p:cNvSpPr txBox="1"/>
          <p:nvPr/>
        </p:nvSpPr>
        <p:spPr>
          <a:xfrm>
            <a:off x="3371414" y="639374"/>
            <a:ext cx="2778122" cy="4524315"/>
          </a:xfrm>
          <a:prstGeom prst="rect">
            <a:avLst/>
          </a:prstGeom>
          <a:noFill/>
        </p:spPr>
        <p:txBody>
          <a:bodyPr wrap="square" rtlCol="0">
            <a:spAutoFit/>
          </a:bodyPr>
          <a:lstStyle/>
          <a:p>
            <a:r>
              <a:rPr lang="vi-VN" sz="1600" b="1">
                <a:solidFill>
                  <a:srgbClr val="FF0000"/>
                </a:solidFill>
              </a:rPr>
              <a:t>Cùng đi mua sắm</a:t>
            </a:r>
            <a:br>
              <a:rPr lang="vi-VN" sz="1600" b="1">
                <a:solidFill>
                  <a:srgbClr val="FF0000"/>
                </a:solidFill>
              </a:rPr>
            </a:br>
            <a:r>
              <a:rPr lang="vi-VN" sz="1600" b="1">
                <a:solidFill>
                  <a:srgbClr val="FF0000"/>
                </a:solidFill>
              </a:rPr>
              <a:t>Ở góc cửa hàng</a:t>
            </a:r>
            <a:br>
              <a:rPr lang="vi-VN" sz="1600" b="1">
                <a:solidFill>
                  <a:srgbClr val="FF0000"/>
                </a:solidFill>
              </a:rPr>
            </a:br>
            <a:r>
              <a:rPr lang="vi-VN" sz="1600" b="1">
                <a:solidFill>
                  <a:srgbClr val="FF0000"/>
                </a:solidFill>
              </a:rPr>
              <a:t>Ra vườn tưới hoa</a:t>
            </a:r>
            <a:br>
              <a:rPr lang="vi-VN" sz="1600" b="1">
                <a:solidFill>
                  <a:srgbClr val="FF0000"/>
                </a:solidFill>
              </a:rPr>
            </a:br>
            <a:r>
              <a:rPr lang="vi-VN" sz="1600" b="1">
                <a:solidFill>
                  <a:srgbClr val="FF0000"/>
                </a:solidFill>
              </a:rPr>
              <a:t>Trồng cây nhổ cỏ</a:t>
            </a:r>
            <a:endParaRPr lang="en-US" sz="1600" b="1">
              <a:solidFill>
                <a:srgbClr val="FF0000"/>
              </a:solidFill>
            </a:endParaRPr>
          </a:p>
          <a:p>
            <a:endParaRPr lang="vi-VN" sz="1600" b="1">
              <a:solidFill>
                <a:srgbClr val="FF0000"/>
              </a:solidFill>
            </a:endParaRPr>
          </a:p>
          <a:p>
            <a:r>
              <a:rPr lang="vi-VN" sz="1600" b="1">
                <a:solidFill>
                  <a:srgbClr val="FF0000"/>
                </a:solidFill>
              </a:rPr>
              <a:t>Làm cô giáo nhỏ</a:t>
            </a:r>
            <a:br>
              <a:rPr lang="vi-VN" sz="1600" b="1">
                <a:solidFill>
                  <a:srgbClr val="FF0000"/>
                </a:solidFill>
              </a:rPr>
            </a:br>
            <a:r>
              <a:rPr lang="vi-VN" sz="1600" b="1">
                <a:solidFill>
                  <a:srgbClr val="FF0000"/>
                </a:solidFill>
              </a:rPr>
              <a:t>Dạy các học sinh</a:t>
            </a:r>
            <a:br>
              <a:rPr lang="vi-VN" sz="1600" b="1">
                <a:solidFill>
                  <a:srgbClr val="FF0000"/>
                </a:solidFill>
              </a:rPr>
            </a:br>
            <a:r>
              <a:rPr lang="vi-VN" sz="1600" b="1">
                <a:solidFill>
                  <a:srgbClr val="FF0000"/>
                </a:solidFill>
              </a:rPr>
              <a:t>Đọc thơ hát múa</a:t>
            </a:r>
            <a:br>
              <a:rPr lang="vi-VN" sz="1600" b="1">
                <a:solidFill>
                  <a:srgbClr val="FF0000"/>
                </a:solidFill>
              </a:rPr>
            </a:br>
            <a:r>
              <a:rPr lang="vi-VN" sz="1600" b="1">
                <a:solidFill>
                  <a:srgbClr val="FF0000"/>
                </a:solidFill>
              </a:rPr>
              <a:t>Đóng kịch vẽ tranh</a:t>
            </a:r>
            <a:endParaRPr lang="en-US" sz="1600" b="1">
              <a:solidFill>
                <a:srgbClr val="FF0000"/>
              </a:solidFill>
            </a:endParaRPr>
          </a:p>
          <a:p>
            <a:endParaRPr lang="en-US" sz="1600" b="1">
              <a:solidFill>
                <a:srgbClr val="FF0000"/>
              </a:solidFill>
            </a:endParaRPr>
          </a:p>
          <a:p>
            <a:r>
              <a:rPr lang="vi-VN" sz="1600" b="1">
                <a:solidFill>
                  <a:srgbClr val="FF0000"/>
                </a:solidFill>
              </a:rPr>
              <a:t>Làm góc nghệ thuật</a:t>
            </a:r>
            <a:br>
              <a:rPr lang="vi-VN" sz="1600" b="1">
                <a:solidFill>
                  <a:srgbClr val="FF0000"/>
                </a:solidFill>
              </a:rPr>
            </a:br>
            <a:r>
              <a:rPr lang="vi-VN" sz="1600" b="1">
                <a:solidFill>
                  <a:srgbClr val="FF0000"/>
                </a:solidFill>
              </a:rPr>
              <a:t>Đến góc học tập</a:t>
            </a:r>
            <a:br>
              <a:rPr lang="vi-VN" sz="1600" b="1">
                <a:solidFill>
                  <a:srgbClr val="FF0000"/>
                </a:solidFill>
              </a:rPr>
            </a:br>
            <a:r>
              <a:rPr lang="vi-VN" sz="1600" b="1">
                <a:solidFill>
                  <a:srgbClr val="FF0000"/>
                </a:solidFill>
              </a:rPr>
              <a:t>Tô chữ đọc thơ</a:t>
            </a:r>
            <a:br>
              <a:rPr lang="vi-VN" sz="1600" b="1">
                <a:solidFill>
                  <a:srgbClr val="FF0000"/>
                </a:solidFill>
              </a:rPr>
            </a:br>
            <a:r>
              <a:rPr lang="vi-VN" sz="1600" b="1">
                <a:solidFill>
                  <a:srgbClr val="FF0000"/>
                </a:solidFill>
              </a:rPr>
              <a:t>Giờ chơi như mơ</a:t>
            </a:r>
            <a:br>
              <a:rPr lang="vi-VN" sz="1600" b="1">
                <a:solidFill>
                  <a:srgbClr val="FF0000"/>
                </a:solidFill>
              </a:rPr>
            </a:br>
            <a:r>
              <a:rPr lang="vi-VN" sz="1600" b="1">
                <a:solidFill>
                  <a:srgbClr val="FF0000"/>
                </a:solidFill>
              </a:rPr>
              <a:t>Bé làm người lớn</a:t>
            </a:r>
            <a:br>
              <a:rPr lang="vi-VN" sz="1600" b="1">
                <a:solidFill>
                  <a:srgbClr val="FF0000"/>
                </a:solidFill>
              </a:rPr>
            </a:br>
            <a:r>
              <a:rPr lang="vi-VN" sz="1600" b="1">
                <a:solidFill>
                  <a:srgbClr val="FF0000"/>
                </a:solidFill>
              </a:rPr>
              <a:t>Sao vui vui thế</a:t>
            </a:r>
            <a:br>
              <a:rPr lang="vi-VN" sz="1600" b="1">
                <a:solidFill>
                  <a:srgbClr val="FF0000"/>
                </a:solidFill>
              </a:rPr>
            </a:br>
            <a:r>
              <a:rPr lang="vi-VN" sz="1600" b="1">
                <a:solidFill>
                  <a:srgbClr val="FF0000"/>
                </a:solidFill>
              </a:rPr>
              <a:t>Thế giới trẻ thơ</a:t>
            </a:r>
          </a:p>
          <a:p>
            <a:endParaRPr lang="vi-VN" sz="1600" b="1">
              <a:solidFill>
                <a:srgbClr val="FF0000"/>
              </a:solidFill>
            </a:endParaRPr>
          </a:p>
        </p:txBody>
      </p:sp>
    </p:spTree>
    <p:extLst>
      <p:ext uri="{BB962C8B-B14F-4D97-AF65-F5344CB8AC3E}">
        <p14:creationId xmlns:p14="http://schemas.microsoft.com/office/powerpoint/2010/main" val="2885713530"/>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3" name="Picture 2">
            <a:extLst>
              <a:ext uri="{FF2B5EF4-FFF2-40B4-BE49-F238E27FC236}">
                <a16:creationId xmlns:a16="http://schemas.microsoft.com/office/drawing/2014/main" id="{50D93CAC-4934-4C84-8020-16696EEDB766}"/>
              </a:ext>
            </a:extLst>
          </p:cNvPr>
          <p:cNvPicPr>
            <a:picLocks noChangeAspect="1"/>
          </p:cNvPicPr>
          <p:nvPr/>
        </p:nvPicPr>
        <p:blipFill rotWithShape="1">
          <a:blip r:embed="rId3"/>
          <a:srcRect r="3007" b="6416"/>
          <a:stretch/>
        </p:blipFill>
        <p:spPr>
          <a:xfrm>
            <a:off x="0" y="642937"/>
            <a:ext cx="6858000" cy="3610106"/>
          </a:xfrm>
          <a:prstGeom prst="rect">
            <a:avLst/>
          </a:prstGeom>
        </p:spPr>
      </p:pic>
      <p:sp>
        <p:nvSpPr>
          <p:cNvPr id="189" name="Google Shape;189;p2"/>
          <p:cNvSpPr txBox="1"/>
          <p:nvPr/>
        </p:nvSpPr>
        <p:spPr>
          <a:xfrm>
            <a:off x="2296344" y="2447991"/>
            <a:ext cx="2639987" cy="519414"/>
          </a:xfrm>
          <a:prstGeom prst="rect">
            <a:avLst/>
          </a:prstGeom>
          <a:noFill/>
          <a:ln>
            <a:noFill/>
          </a:ln>
        </p:spPr>
        <p:txBody>
          <a:bodyPr spcFirstLastPara="1" wrap="square" lIns="51427" tIns="25706" rIns="51427" bIns="25706" anchor="t" anchorCtr="0">
            <a:spAutoFit/>
          </a:bodyPr>
          <a:lstStyle/>
          <a:p>
            <a:r>
              <a:rPr lang="en-US" sz="3038" b="1" dirty="0">
                <a:solidFill>
                  <a:schemeClr val="dk1"/>
                </a:solidFill>
              </a:rPr>
              <a:t>KHỞI ĐỘNG</a:t>
            </a:r>
            <a:endParaRPr sz="3038" b="1"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8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icken Dance">
            <a:hlinkClick r:id="" action="ppaction://media"/>
            <a:extLst>
              <a:ext uri="{FF2B5EF4-FFF2-40B4-BE49-F238E27FC236}">
                <a16:creationId xmlns:a16="http://schemas.microsoft.com/office/drawing/2014/main" id="{FD34DAEE-8D9D-CC8B-D329-CD21454DB9FE}"/>
              </a:ext>
            </a:extLst>
          </p:cNvPr>
          <p:cNvPicPr>
            <a:picLocks noChangeAspect="1"/>
          </p:cNvPicPr>
          <p:nvPr>
            <a:videoFile r:link="rId1"/>
            <p:extLst>
              <p:ext uri="{DAA4B4D4-6D71-4841-9C94-3DE7FCFB9230}">
                <p14:media xmlns:p14="http://schemas.microsoft.com/office/powerpoint/2010/main" r:embed="rId2">
                  <p14:trim end="80370"/>
                </p14:media>
              </p:ext>
            </p:extLst>
          </p:nvPr>
        </p:nvPicPr>
        <p:blipFill>
          <a:blip r:embed="rId4"/>
          <a:stretch>
            <a:fillRect/>
          </a:stretch>
        </p:blipFill>
        <p:spPr>
          <a:xfrm>
            <a:off x="0" y="642938"/>
            <a:ext cx="6858000" cy="3852914"/>
          </a:xfrm>
          <a:prstGeom prst="rect">
            <a:avLst/>
          </a:prstGeom>
        </p:spPr>
      </p:pic>
    </p:spTree>
    <p:extLst>
      <p:ext uri="{BB962C8B-B14F-4D97-AF65-F5344CB8AC3E}">
        <p14:creationId xmlns:p14="http://schemas.microsoft.com/office/powerpoint/2010/main" val="319300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26" name="Picture 25">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7" name="TextBox 26">
              <a:extLst>
                <a:ext uri="{FF2B5EF4-FFF2-40B4-BE49-F238E27FC236}">
                  <a16:creationId xmlns:a16="http://schemas.microsoft.com/office/drawing/2014/main" id="{FF041EC8-55B2-4FCF-BB45-E1C5B0EA5B49}"/>
                </a:ext>
              </a:extLst>
            </p:cNvPr>
            <p:cNvSpPr txBox="1"/>
            <p:nvPr/>
          </p:nvSpPr>
          <p:spPr>
            <a:xfrm>
              <a:off x="2304646" y="2764204"/>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28" name="TextBox 27">
              <a:extLst>
                <a:ext uri="{FF2B5EF4-FFF2-40B4-BE49-F238E27FC236}">
                  <a16:creationId xmlns:a16="http://schemas.microsoft.com/office/drawing/2014/main" id="{1572C51F-CECB-48A7-8A70-7BA2BE8A7350}"/>
                </a:ext>
              </a:extLst>
            </p:cNvPr>
            <p:cNvSpPr txBox="1"/>
            <p:nvPr/>
          </p:nvSpPr>
          <p:spPr>
            <a:xfrm>
              <a:off x="2443104" y="2280947"/>
              <a:ext cx="3041009" cy="671851"/>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a:t>
              </a:r>
              <a:endParaRPr lang="en-US" sz="2800" b="1" dirty="0">
                <a:solidFill>
                  <a:schemeClr val="accent1">
                    <a:lumMod val="50000"/>
                  </a:schemeClr>
                </a:solidFill>
                <a:latin typeface="UTM Avo" panose="02040603050506020204" pitchFamily="18" charset="0"/>
              </a:endParaRPr>
            </a:p>
          </p:txBody>
        </p:sp>
      </p:grpSp>
      <p:pic>
        <p:nvPicPr>
          <p:cNvPr id="29"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317816FD-9AC0-4D9F-95CF-E65FBC4086FF}"/>
              </a:ext>
            </a:extLst>
          </p:cNvPr>
          <p:cNvGrpSpPr/>
          <p:nvPr/>
        </p:nvGrpSpPr>
        <p:grpSpPr>
          <a:xfrm>
            <a:off x="295467" y="624435"/>
            <a:ext cx="1963303" cy="584775"/>
            <a:chOff x="337445" y="617893"/>
            <a:chExt cx="1963303" cy="584775"/>
          </a:xfrm>
        </p:grpSpPr>
        <p:sp>
          <p:nvSpPr>
            <p:cNvPr id="45" name="TextBox 44">
              <a:extLst>
                <a:ext uri="{FF2B5EF4-FFF2-40B4-BE49-F238E27FC236}">
                  <a16:creationId xmlns:a16="http://schemas.microsoft.com/office/drawing/2014/main" id="{6A553182-F3C1-4121-8FDA-73CEE8D72B23}"/>
                </a:ext>
              </a:extLst>
            </p:cNvPr>
            <p:cNvSpPr txBox="1"/>
            <p:nvPr/>
          </p:nvSpPr>
          <p:spPr>
            <a:xfrm>
              <a:off x="369343" y="617893"/>
              <a:ext cx="1931405" cy="584775"/>
            </a:xfrm>
            <a:prstGeom prst="rect">
              <a:avLst/>
            </a:prstGeom>
            <a:noFill/>
          </p:spPr>
          <p:txBody>
            <a:bodyPr wrap="square" rtlCol="0">
              <a:spAutoFit/>
            </a:bodyPr>
            <a:lstStyle/>
            <a:p>
              <a:r>
                <a:rPr lang="en-US" sz="3200" dirty="0">
                  <a:solidFill>
                    <a:schemeClr val="bg1">
                      <a:lumMod val="25000"/>
                    </a:schemeClr>
                  </a:solidFill>
                  <a:latin typeface="UTM Cookies" panose="02040603050506020204" pitchFamily="18" charset="0"/>
                </a:rPr>
                <a:t>BÀI 14 </a:t>
              </a:r>
            </a:p>
          </p:txBody>
        </p:sp>
        <p:sp>
          <p:nvSpPr>
            <p:cNvPr id="46" name="TextBox 45">
              <a:extLst>
                <a:ext uri="{FF2B5EF4-FFF2-40B4-BE49-F238E27FC236}">
                  <a16:creationId xmlns:a16="http://schemas.microsoft.com/office/drawing/2014/main" id="{31A601FE-6892-4EC6-ACDD-75D395FCC956}"/>
                </a:ext>
              </a:extLst>
            </p:cNvPr>
            <p:cNvSpPr txBox="1"/>
            <p:nvPr/>
          </p:nvSpPr>
          <p:spPr>
            <a:xfrm>
              <a:off x="337445" y="617893"/>
              <a:ext cx="1439308" cy="584775"/>
            </a:xfrm>
            <a:prstGeom prst="rect">
              <a:avLst/>
            </a:prstGeom>
            <a:noFill/>
          </p:spPr>
          <p:txBody>
            <a:bodyPr wrap="square" rtlCol="0">
              <a:spAutoFit/>
            </a:bodyPr>
            <a:lstStyle/>
            <a:p>
              <a:r>
                <a:rPr lang="en-US" sz="3200" dirty="0">
                  <a:solidFill>
                    <a:srgbClr val="7EA131"/>
                  </a:solidFill>
                  <a:latin typeface="UTM Cookies" panose="02040603050506020204" pitchFamily="18" charset="0"/>
                </a:rPr>
                <a:t>BÀI 14</a:t>
              </a:r>
            </a:p>
          </p:txBody>
        </p:sp>
      </p:grpSp>
      <p:sp>
        <p:nvSpPr>
          <p:cNvPr id="47" name="TextBox 46"/>
          <p:cNvSpPr txBox="1"/>
          <p:nvPr/>
        </p:nvSpPr>
        <p:spPr>
          <a:xfrm>
            <a:off x="1734775" y="510748"/>
            <a:ext cx="4672489" cy="707886"/>
          </a:xfrm>
          <a:prstGeom prst="rect">
            <a:avLst/>
          </a:prstGeom>
          <a:noFill/>
        </p:spPr>
        <p:txBody>
          <a:bodyPr wrap="square" rtlCol="0">
            <a:spAutoFit/>
          </a:bodyPr>
          <a:lstStyle/>
          <a:p>
            <a:pPr algn="ctr"/>
            <a:r>
              <a:rPr lang="en-US" sz="4000" dirty="0">
                <a:ln>
                  <a:solidFill>
                    <a:schemeClr val="bg1">
                      <a:lumMod val="25000"/>
                    </a:schemeClr>
                  </a:solidFill>
                </a:ln>
                <a:solidFill>
                  <a:schemeClr val="accent1"/>
                </a:solidFill>
                <a:latin typeface="UTM Cookies" panose="02040603050506020204" pitchFamily="18" charset="0"/>
              </a:rPr>
              <a:t>CỎ NON CƯỜI RỒI</a:t>
            </a:r>
          </a:p>
        </p:txBody>
      </p:sp>
      <p:sp>
        <p:nvSpPr>
          <p:cNvPr id="48" name="Google Shape;1714;p64"/>
          <p:cNvSpPr/>
          <p:nvPr/>
        </p:nvSpPr>
        <p:spPr>
          <a:xfrm rot="-2019064">
            <a:off x="1364812" y="1148138"/>
            <a:ext cx="174849" cy="184487"/>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15;p64"/>
          <p:cNvSpPr/>
          <p:nvPr/>
        </p:nvSpPr>
        <p:spPr>
          <a:xfrm rot="-2019064">
            <a:off x="540995" y="1189492"/>
            <a:ext cx="105947" cy="97740"/>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16;p64"/>
          <p:cNvSpPr/>
          <p:nvPr/>
        </p:nvSpPr>
        <p:spPr>
          <a:xfrm rot="-2019064">
            <a:off x="740918" y="1318136"/>
            <a:ext cx="277738" cy="274989"/>
          </a:xfrm>
          <a:custGeom>
            <a:avLst/>
            <a:gdLst/>
            <a:ahLst/>
            <a:cxnLst/>
            <a:rect l="l" t="t" r="r" b="b"/>
            <a:pathLst>
              <a:path w="7175" h="7104" extrusionOk="0">
                <a:moveTo>
                  <a:pt x="1980" y="0"/>
                </a:moveTo>
                <a:cubicBezTo>
                  <a:pt x="1831" y="0"/>
                  <a:pt x="1685" y="128"/>
                  <a:pt x="1760" y="303"/>
                </a:cubicBezTo>
                <a:cubicBezTo>
                  <a:pt x="2116" y="1016"/>
                  <a:pt x="2433" y="1729"/>
                  <a:pt x="2750" y="2482"/>
                </a:cubicBezTo>
                <a:cubicBezTo>
                  <a:pt x="1958" y="2284"/>
                  <a:pt x="1126" y="2086"/>
                  <a:pt x="334" y="1888"/>
                </a:cubicBezTo>
                <a:cubicBezTo>
                  <a:pt x="311" y="1881"/>
                  <a:pt x="289" y="1878"/>
                  <a:pt x="269" y="1878"/>
                </a:cubicBezTo>
                <a:cubicBezTo>
                  <a:pt x="46" y="1878"/>
                  <a:pt x="0" y="2251"/>
                  <a:pt x="255" y="2324"/>
                </a:cubicBezTo>
                <a:lnTo>
                  <a:pt x="2631" y="2918"/>
                </a:lnTo>
                <a:lnTo>
                  <a:pt x="1364" y="3552"/>
                </a:lnTo>
                <a:cubicBezTo>
                  <a:pt x="1159" y="3688"/>
                  <a:pt x="1307" y="3972"/>
                  <a:pt x="1529" y="3972"/>
                </a:cubicBezTo>
                <a:cubicBezTo>
                  <a:pt x="1565" y="3972"/>
                  <a:pt x="1603" y="3964"/>
                  <a:pt x="1641" y="3948"/>
                </a:cubicBezTo>
                <a:lnTo>
                  <a:pt x="2909" y="3314"/>
                </a:lnTo>
                <a:lnTo>
                  <a:pt x="2909" y="3314"/>
                </a:lnTo>
                <a:cubicBezTo>
                  <a:pt x="2552" y="4067"/>
                  <a:pt x="2275" y="4819"/>
                  <a:pt x="1958" y="5611"/>
                </a:cubicBezTo>
                <a:cubicBezTo>
                  <a:pt x="1906" y="5795"/>
                  <a:pt x="2060" y="5943"/>
                  <a:pt x="2206" y="5943"/>
                </a:cubicBezTo>
                <a:cubicBezTo>
                  <a:pt x="2281" y="5943"/>
                  <a:pt x="2353" y="5904"/>
                  <a:pt x="2394" y="5809"/>
                </a:cubicBezTo>
                <a:cubicBezTo>
                  <a:pt x="2671" y="5057"/>
                  <a:pt x="2988" y="4304"/>
                  <a:pt x="3305" y="3591"/>
                </a:cubicBezTo>
                <a:cubicBezTo>
                  <a:pt x="3780" y="4700"/>
                  <a:pt x="4255" y="5809"/>
                  <a:pt x="4691" y="6958"/>
                </a:cubicBezTo>
                <a:cubicBezTo>
                  <a:pt x="4735" y="7060"/>
                  <a:pt x="4810" y="7103"/>
                  <a:pt x="4887" y="7103"/>
                </a:cubicBezTo>
                <a:cubicBezTo>
                  <a:pt x="5018" y="7103"/>
                  <a:pt x="5152" y="6975"/>
                  <a:pt x="5127" y="6800"/>
                </a:cubicBezTo>
                <a:cubicBezTo>
                  <a:pt x="4651" y="5572"/>
                  <a:pt x="4137" y="4344"/>
                  <a:pt x="3582" y="3155"/>
                </a:cubicBezTo>
                <a:lnTo>
                  <a:pt x="3582" y="3155"/>
                </a:lnTo>
                <a:cubicBezTo>
                  <a:pt x="4651" y="3393"/>
                  <a:pt x="5721" y="3631"/>
                  <a:pt x="6830" y="3868"/>
                </a:cubicBezTo>
                <a:cubicBezTo>
                  <a:pt x="6842" y="3870"/>
                  <a:pt x="6854" y="3871"/>
                  <a:pt x="6865" y="3871"/>
                </a:cubicBezTo>
                <a:cubicBezTo>
                  <a:pt x="7114" y="3871"/>
                  <a:pt x="7175" y="3469"/>
                  <a:pt x="6909" y="3393"/>
                </a:cubicBezTo>
                <a:cubicBezTo>
                  <a:pt x="5919" y="3195"/>
                  <a:pt x="4929" y="2957"/>
                  <a:pt x="3978" y="2759"/>
                </a:cubicBezTo>
                <a:lnTo>
                  <a:pt x="5483" y="1927"/>
                </a:lnTo>
                <a:cubicBezTo>
                  <a:pt x="5722" y="1825"/>
                  <a:pt x="5550" y="1547"/>
                  <a:pt x="5346" y="1547"/>
                </a:cubicBezTo>
                <a:cubicBezTo>
                  <a:pt x="5313" y="1547"/>
                  <a:pt x="5279" y="1554"/>
                  <a:pt x="5246" y="1571"/>
                </a:cubicBezTo>
                <a:lnTo>
                  <a:pt x="3859" y="2284"/>
                </a:lnTo>
                <a:cubicBezTo>
                  <a:pt x="4176" y="1690"/>
                  <a:pt x="4453" y="1096"/>
                  <a:pt x="4770" y="501"/>
                </a:cubicBezTo>
                <a:cubicBezTo>
                  <a:pt x="4849" y="318"/>
                  <a:pt x="4703" y="170"/>
                  <a:pt x="4549" y="170"/>
                </a:cubicBezTo>
                <a:cubicBezTo>
                  <a:pt x="4470" y="170"/>
                  <a:pt x="4388" y="209"/>
                  <a:pt x="4335" y="303"/>
                </a:cubicBezTo>
                <a:cubicBezTo>
                  <a:pt x="3978" y="1016"/>
                  <a:pt x="3622" y="1729"/>
                  <a:pt x="3265" y="2482"/>
                </a:cubicBezTo>
                <a:cubicBezTo>
                  <a:pt x="2909" y="1690"/>
                  <a:pt x="2552" y="898"/>
                  <a:pt x="2196" y="145"/>
                </a:cubicBezTo>
                <a:cubicBezTo>
                  <a:pt x="2152" y="43"/>
                  <a:pt x="2066" y="0"/>
                  <a:pt x="1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1725;p64"/>
          <p:cNvGrpSpPr/>
          <p:nvPr/>
        </p:nvGrpSpPr>
        <p:grpSpPr>
          <a:xfrm rot="-1723955">
            <a:off x="1087919" y="406428"/>
            <a:ext cx="222757" cy="246344"/>
            <a:chOff x="5414907" y="2017485"/>
            <a:chExt cx="220338" cy="243702"/>
          </a:xfrm>
        </p:grpSpPr>
        <p:sp>
          <p:nvSpPr>
            <p:cNvPr id="52" name="Google Shape;1726;p64"/>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27;p64"/>
            <p:cNvSpPr/>
            <p:nvPr/>
          </p:nvSpPr>
          <p:spPr>
            <a:xfrm>
              <a:off x="5469978" y="2200929"/>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28;p64"/>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1714;p64"/>
          <p:cNvSpPr/>
          <p:nvPr/>
        </p:nvSpPr>
        <p:spPr>
          <a:xfrm rot="-2019064">
            <a:off x="668473" y="508187"/>
            <a:ext cx="174849" cy="184487"/>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1725;p64"/>
          <p:cNvGrpSpPr/>
          <p:nvPr/>
        </p:nvGrpSpPr>
        <p:grpSpPr>
          <a:xfrm rot="6447076">
            <a:off x="1019839" y="1209110"/>
            <a:ext cx="272654" cy="312812"/>
            <a:chOff x="5365548" y="2017485"/>
            <a:chExt cx="269696" cy="309455"/>
          </a:xfrm>
        </p:grpSpPr>
        <p:sp>
          <p:nvSpPr>
            <p:cNvPr id="57" name="Google Shape;1726;p64"/>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27;p64"/>
            <p:cNvSpPr/>
            <p:nvPr/>
          </p:nvSpPr>
          <p:spPr>
            <a:xfrm>
              <a:off x="5365548" y="2266682"/>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28;p64"/>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34267F12-AAF2-2A2E-1E4C-18F99F8B5CD4}"/>
              </a:ext>
            </a:extLst>
          </p:cNvPr>
          <p:cNvSpPr txBox="1"/>
          <p:nvPr/>
        </p:nvSpPr>
        <p:spPr>
          <a:xfrm>
            <a:off x="1809746" y="3350559"/>
            <a:ext cx="3409987" cy="671851"/>
          </a:xfrm>
          <a:prstGeom prst="rect">
            <a:avLst/>
          </a:prstGeom>
          <a:noFill/>
        </p:spPr>
        <p:txBody>
          <a:bodyPr wrap="square" rtlCol="0">
            <a:spAutoFit/>
          </a:bodyPr>
          <a:lstStyle/>
          <a:p>
            <a:pPr algn="ctr">
              <a:lnSpc>
                <a:spcPct val="150000"/>
              </a:lnSpc>
            </a:pPr>
            <a:r>
              <a:rPr lang="en-US" sz="2800" b="1" dirty="0" err="1">
                <a:solidFill>
                  <a:srgbClr val="FF0000"/>
                </a:solidFill>
                <a:latin typeface="UTM Avo" panose="02040603050506020204" pitchFamily="18" charset="0"/>
              </a:rPr>
              <a:t>Viết</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lời</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xin</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lỗi</a:t>
            </a:r>
            <a:endParaRPr lang="en-US" sz="28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4028753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537" y="1123675"/>
            <a:ext cx="6016932" cy="2542363"/>
          </a:xfrm>
          <a:prstGeom prst="rect">
            <a:avLst/>
          </a:prstGeom>
          <a:noFill/>
        </p:spPr>
        <p:txBody>
          <a:bodyPr wrap="square" rtlCol="0">
            <a:spAutoFit/>
          </a:bodyPr>
          <a:lstStyle/>
          <a:p>
            <a:pPr>
              <a:lnSpc>
                <a:spcPct val="150000"/>
              </a:lnSpc>
            </a:pPr>
            <a:r>
              <a:rPr lang="en-US" sz="1800" dirty="0">
                <a:solidFill>
                  <a:schemeClr val="accent3"/>
                </a:solidFill>
                <a:latin typeface="UTM Avo" panose="02040603050506020204" pitchFamily="18" charset="0"/>
              </a:rPr>
              <a:t>1. </a:t>
            </a:r>
            <a:r>
              <a:rPr lang="en-US" sz="1800" dirty="0" err="1">
                <a:solidFill>
                  <a:schemeClr val="accent3"/>
                </a:solidFill>
                <a:latin typeface="UTM Avo" panose="02040603050506020204" pitchFamily="18" charset="0"/>
              </a:rPr>
              <a:t>Nói</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lời</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xin</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lỗi</a:t>
            </a:r>
            <a:r>
              <a:rPr lang="en-US" sz="1800" dirty="0">
                <a:solidFill>
                  <a:schemeClr val="accent3"/>
                </a:solidFill>
                <a:latin typeface="UTM Avo" panose="02040603050506020204" pitchFamily="18" charset="0"/>
              </a:rPr>
              <a:t>.</a:t>
            </a:r>
          </a:p>
          <a:p>
            <a:pPr>
              <a:lnSpc>
                <a:spcPct val="150000"/>
              </a:lnSpc>
            </a:pPr>
            <a:r>
              <a:rPr lang="en-US" sz="1800" dirty="0">
                <a:solidFill>
                  <a:schemeClr val="accent3"/>
                </a:solidFill>
                <a:latin typeface="UTM Avo" panose="02040603050506020204" pitchFamily="18" charset="0"/>
              </a:rPr>
              <a:t>a. </a:t>
            </a:r>
            <a:r>
              <a:rPr lang="en-US" sz="1800" dirty="0" err="1">
                <a:solidFill>
                  <a:schemeClr val="accent3"/>
                </a:solidFill>
                <a:latin typeface="UTM Avo" panose="02040603050506020204" pitchFamily="18" charset="0"/>
              </a:rPr>
              <a:t>Nếu</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em</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là</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cô</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bé</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trong</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chuyện</a:t>
            </a:r>
            <a:r>
              <a:rPr lang="en-US" sz="1800" dirty="0">
                <a:solidFill>
                  <a:schemeClr val="accent3"/>
                </a:solidFill>
                <a:latin typeface="UTM Avo" panose="02040603050506020204" pitchFamily="18" charset="0"/>
              </a:rPr>
              <a:t> </a:t>
            </a:r>
            <a:r>
              <a:rPr lang="en-US" sz="1800" i="1" dirty="0">
                <a:solidFill>
                  <a:schemeClr val="accent3"/>
                </a:solidFill>
                <a:latin typeface="UTM Avo" panose="02040603050506020204" pitchFamily="18" charset="0"/>
              </a:rPr>
              <a:t>Cho </a:t>
            </a:r>
            <a:r>
              <a:rPr lang="en-US" sz="1800" i="1" dirty="0" err="1">
                <a:solidFill>
                  <a:schemeClr val="accent3"/>
                </a:solidFill>
                <a:latin typeface="UTM Avo" panose="02040603050506020204" pitchFamily="18" charset="0"/>
              </a:rPr>
              <a:t>hoa</a:t>
            </a:r>
            <a:r>
              <a:rPr lang="en-US" sz="1800" i="1" dirty="0">
                <a:solidFill>
                  <a:schemeClr val="accent3"/>
                </a:solidFill>
                <a:latin typeface="UTM Avo" panose="02040603050506020204" pitchFamily="18" charset="0"/>
              </a:rPr>
              <a:t> </a:t>
            </a:r>
            <a:r>
              <a:rPr lang="en-US" sz="1800" i="1" dirty="0" err="1">
                <a:solidFill>
                  <a:schemeClr val="accent3"/>
                </a:solidFill>
                <a:latin typeface="UTM Avo" panose="02040603050506020204" pitchFamily="18" charset="0"/>
              </a:rPr>
              <a:t>khoe</a:t>
            </a:r>
            <a:r>
              <a:rPr lang="en-US" sz="1800" i="1" dirty="0">
                <a:solidFill>
                  <a:schemeClr val="accent3"/>
                </a:solidFill>
                <a:latin typeface="UTM Avo" panose="02040603050506020204" pitchFamily="18" charset="0"/>
              </a:rPr>
              <a:t> </a:t>
            </a:r>
            <a:r>
              <a:rPr lang="en-US" sz="1800" i="1" dirty="0" err="1">
                <a:solidFill>
                  <a:schemeClr val="accent3"/>
                </a:solidFill>
                <a:latin typeface="UTM Avo" panose="02040603050506020204" pitchFamily="18" charset="0"/>
              </a:rPr>
              <a:t>sắc</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em</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sẽ</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nói</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lời</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xin</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lỗi</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bông</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hồng</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như</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thế</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nào</a:t>
            </a:r>
            <a:r>
              <a:rPr lang="en-US" sz="1800" dirty="0">
                <a:solidFill>
                  <a:schemeClr val="accent3"/>
                </a:solidFill>
                <a:latin typeface="UTM Avo" panose="02040603050506020204" pitchFamily="18" charset="0"/>
              </a:rPr>
              <a:t>?</a:t>
            </a:r>
          </a:p>
          <a:p>
            <a:pPr>
              <a:lnSpc>
                <a:spcPct val="150000"/>
              </a:lnSpc>
            </a:pPr>
            <a:r>
              <a:rPr lang="en-US" sz="1800" dirty="0">
                <a:solidFill>
                  <a:schemeClr val="accent3"/>
                </a:solidFill>
                <a:latin typeface="UTM Avo" panose="02040603050506020204" pitchFamily="18" charset="0"/>
              </a:rPr>
              <a:t>b.  </a:t>
            </a:r>
            <a:r>
              <a:rPr lang="en-US" sz="1800" dirty="0" err="1">
                <a:solidFill>
                  <a:schemeClr val="accent3"/>
                </a:solidFill>
                <a:latin typeface="UTM Avo" panose="02040603050506020204" pitchFamily="18" charset="0"/>
              </a:rPr>
              <a:t>Nếu</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em</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là</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bạn</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nhỏ</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trong</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câu</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chuyện</a:t>
            </a:r>
            <a:r>
              <a:rPr lang="en-US" sz="1800" dirty="0">
                <a:solidFill>
                  <a:schemeClr val="accent3"/>
                </a:solidFill>
                <a:latin typeface="UTM Avo" panose="02040603050506020204" pitchFamily="18" charset="0"/>
              </a:rPr>
              <a:t> </a:t>
            </a:r>
            <a:r>
              <a:rPr lang="en-US" sz="1800" i="1" dirty="0" err="1">
                <a:solidFill>
                  <a:schemeClr val="accent3"/>
                </a:solidFill>
                <a:latin typeface="UTM Avo" panose="02040603050506020204" pitchFamily="18" charset="0"/>
              </a:rPr>
              <a:t>Cỏ</a:t>
            </a:r>
            <a:r>
              <a:rPr lang="en-US" sz="1800" i="1" dirty="0">
                <a:solidFill>
                  <a:schemeClr val="accent3"/>
                </a:solidFill>
                <a:latin typeface="UTM Avo" panose="02040603050506020204" pitchFamily="18" charset="0"/>
              </a:rPr>
              <a:t> non </a:t>
            </a:r>
            <a:r>
              <a:rPr lang="en-US" sz="1800" i="1" dirty="0" err="1">
                <a:solidFill>
                  <a:schemeClr val="accent3"/>
                </a:solidFill>
                <a:latin typeface="UTM Avo" panose="02040603050506020204" pitchFamily="18" charset="0"/>
              </a:rPr>
              <a:t>cười</a:t>
            </a:r>
            <a:r>
              <a:rPr lang="en-US" sz="1800" i="1" dirty="0">
                <a:solidFill>
                  <a:schemeClr val="accent3"/>
                </a:solidFill>
                <a:latin typeface="UTM Avo" panose="02040603050506020204" pitchFamily="18" charset="0"/>
              </a:rPr>
              <a:t> </a:t>
            </a:r>
            <a:r>
              <a:rPr lang="en-US" sz="1800" i="1" dirty="0" err="1">
                <a:solidFill>
                  <a:schemeClr val="accent3"/>
                </a:solidFill>
                <a:latin typeface="UTM Avo" panose="02040603050506020204" pitchFamily="18" charset="0"/>
              </a:rPr>
              <a:t>rồi</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khi</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nghe</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thấy</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cỏ</a:t>
            </a:r>
            <a:r>
              <a:rPr lang="en-US" sz="1800" dirty="0">
                <a:solidFill>
                  <a:schemeClr val="accent3"/>
                </a:solidFill>
                <a:latin typeface="UTM Avo" panose="02040603050506020204" pitchFamily="18" charset="0"/>
              </a:rPr>
              <a:t> non </a:t>
            </a:r>
            <a:r>
              <a:rPr lang="en-US" sz="1800" dirty="0" err="1">
                <a:solidFill>
                  <a:schemeClr val="accent3"/>
                </a:solidFill>
                <a:latin typeface="UTM Avo" panose="02040603050506020204" pitchFamily="18" charset="0"/>
              </a:rPr>
              <a:t>khóc</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em</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sẽ</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nói</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gì</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với</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cỏ</a:t>
            </a:r>
            <a:r>
              <a:rPr lang="en-US" sz="1800" dirty="0">
                <a:solidFill>
                  <a:schemeClr val="accent3"/>
                </a:solidFill>
                <a:latin typeface="UTM Avo" panose="02040603050506020204" pitchFamily="18" charset="0"/>
              </a:rPr>
              <a:t> non?</a:t>
            </a:r>
          </a:p>
          <a:p>
            <a:pPr>
              <a:lnSpc>
                <a:spcPct val="150000"/>
              </a:lnSpc>
            </a:pPr>
            <a:endParaRPr lang="en-US" sz="1800" dirty="0">
              <a:latin typeface="UTM Avo" panose="02040603050506020204" pitchFamily="18" charset="0"/>
            </a:endParaRPr>
          </a:p>
        </p:txBody>
      </p:sp>
    </p:spTree>
    <p:extLst>
      <p:ext uri="{BB962C8B-B14F-4D97-AF65-F5344CB8AC3E}">
        <p14:creationId xmlns:p14="http://schemas.microsoft.com/office/powerpoint/2010/main" val="4145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478475" y="722591"/>
            <a:ext cx="6076623" cy="1295868"/>
          </a:xfrm>
          <a:prstGeom prst="rect">
            <a:avLst/>
          </a:prstGeom>
          <a:noFill/>
        </p:spPr>
        <p:txBody>
          <a:bodyPr wrap="square" rtlCol="0">
            <a:spAutoFit/>
          </a:bodyPr>
          <a:lstStyle/>
          <a:p>
            <a:pPr marL="342900" indent="-342900" algn="just">
              <a:buAutoNum type="arabicPeriod"/>
            </a:pPr>
            <a:r>
              <a:rPr lang="en-US" sz="1800" dirty="0">
                <a:latin typeface="UTM Avo" panose="02040603050506020204" pitchFamily="18" charset="0"/>
              </a:rPr>
              <a:t>Nói </a:t>
            </a:r>
            <a:r>
              <a:rPr lang="en-US" sz="1800" dirty="0" err="1">
                <a:latin typeface="UTM Avo" panose="02040603050506020204" pitchFamily="18" charset="0"/>
              </a:rPr>
              <a:t>lời</a:t>
            </a:r>
            <a:r>
              <a:rPr lang="en-US" sz="1800" dirty="0">
                <a:latin typeface="UTM Avo" panose="02040603050506020204" pitchFamily="18" charset="0"/>
              </a:rPr>
              <a:t> </a:t>
            </a:r>
            <a:r>
              <a:rPr lang="en-US" sz="1800" dirty="0" err="1">
                <a:latin typeface="UTM Avo" panose="02040603050506020204" pitchFamily="18" charset="0"/>
              </a:rPr>
              <a:t>xin</a:t>
            </a:r>
            <a:r>
              <a:rPr lang="en-US" sz="1800" dirty="0">
                <a:latin typeface="UTM Avo" panose="02040603050506020204" pitchFamily="18" charset="0"/>
              </a:rPr>
              <a:t> </a:t>
            </a:r>
            <a:r>
              <a:rPr lang="en-US" sz="1800" dirty="0" err="1">
                <a:latin typeface="UTM Avo" panose="02040603050506020204" pitchFamily="18" charset="0"/>
              </a:rPr>
              <a:t>lỗi</a:t>
            </a:r>
            <a:endParaRPr lang="en-US" sz="1800" dirty="0">
              <a:latin typeface="UTM Avo" panose="02040603050506020204" pitchFamily="18" charset="0"/>
            </a:endParaRPr>
          </a:p>
          <a:p>
            <a:pPr algn="just"/>
            <a:r>
              <a:rPr lang="en-US" sz="1800" dirty="0">
                <a:solidFill>
                  <a:schemeClr val="accent3"/>
                </a:solidFill>
                <a:latin typeface="UTM Avo" panose="02040603050506020204" pitchFamily="18" charset="0"/>
              </a:rPr>
              <a:t>a. </a:t>
            </a:r>
            <a:r>
              <a:rPr lang="en-US" sz="1800" dirty="0" err="1">
                <a:solidFill>
                  <a:schemeClr val="accent3"/>
                </a:solidFill>
                <a:latin typeface="UTM Avo" panose="02040603050506020204" pitchFamily="18" charset="0"/>
              </a:rPr>
              <a:t>Nếu</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em</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là</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cô</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bé</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trong</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chuyện</a:t>
            </a:r>
            <a:r>
              <a:rPr lang="en-US" sz="1800" dirty="0">
                <a:solidFill>
                  <a:schemeClr val="accent3"/>
                </a:solidFill>
                <a:latin typeface="UTM Avo" panose="02040603050506020204" pitchFamily="18" charset="0"/>
              </a:rPr>
              <a:t> </a:t>
            </a:r>
            <a:r>
              <a:rPr lang="en-US" sz="1800" i="1" dirty="0">
                <a:solidFill>
                  <a:schemeClr val="accent3"/>
                </a:solidFill>
                <a:latin typeface="UTM Avo" panose="02040603050506020204" pitchFamily="18" charset="0"/>
              </a:rPr>
              <a:t>Cho </a:t>
            </a:r>
            <a:r>
              <a:rPr lang="en-US" sz="1800" i="1" dirty="0" err="1">
                <a:solidFill>
                  <a:schemeClr val="accent3"/>
                </a:solidFill>
                <a:latin typeface="UTM Avo" panose="02040603050506020204" pitchFamily="18" charset="0"/>
              </a:rPr>
              <a:t>hoa</a:t>
            </a:r>
            <a:r>
              <a:rPr lang="en-US" sz="1800" i="1" dirty="0">
                <a:solidFill>
                  <a:schemeClr val="accent3"/>
                </a:solidFill>
                <a:latin typeface="UTM Avo" panose="02040603050506020204" pitchFamily="18" charset="0"/>
              </a:rPr>
              <a:t> </a:t>
            </a:r>
            <a:r>
              <a:rPr lang="en-US" sz="1800" i="1" dirty="0" err="1">
                <a:solidFill>
                  <a:schemeClr val="accent3"/>
                </a:solidFill>
                <a:latin typeface="UTM Avo" panose="02040603050506020204" pitchFamily="18" charset="0"/>
              </a:rPr>
              <a:t>khoe</a:t>
            </a:r>
            <a:r>
              <a:rPr lang="en-US" sz="1800" i="1" dirty="0">
                <a:solidFill>
                  <a:schemeClr val="accent3"/>
                </a:solidFill>
                <a:latin typeface="UTM Avo" panose="02040603050506020204" pitchFamily="18" charset="0"/>
              </a:rPr>
              <a:t> </a:t>
            </a:r>
            <a:r>
              <a:rPr lang="en-US" sz="1800" i="1" dirty="0" err="1">
                <a:solidFill>
                  <a:schemeClr val="accent3"/>
                </a:solidFill>
                <a:latin typeface="UTM Avo" panose="02040603050506020204" pitchFamily="18" charset="0"/>
              </a:rPr>
              <a:t>sắc</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em</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sẽ</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nói</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lời</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xin</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lỗi</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bông</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hồng</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như</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thế</a:t>
            </a:r>
            <a:r>
              <a:rPr lang="en-US" sz="1800" dirty="0">
                <a:solidFill>
                  <a:schemeClr val="accent3"/>
                </a:solidFill>
                <a:latin typeface="UTM Avo" panose="02040603050506020204" pitchFamily="18" charset="0"/>
              </a:rPr>
              <a:t> </a:t>
            </a:r>
            <a:r>
              <a:rPr lang="en-US" sz="1800" dirty="0" err="1">
                <a:solidFill>
                  <a:schemeClr val="accent3"/>
                </a:solidFill>
                <a:latin typeface="UTM Avo" panose="02040603050506020204" pitchFamily="18" charset="0"/>
              </a:rPr>
              <a:t>nào</a:t>
            </a:r>
            <a:r>
              <a:rPr lang="en-US" sz="1800" dirty="0">
                <a:solidFill>
                  <a:schemeClr val="accent3"/>
                </a:solidFill>
                <a:latin typeface="UTM Avo" panose="02040603050506020204" pitchFamily="18" charset="0"/>
              </a:rPr>
              <a:t>?</a:t>
            </a:r>
          </a:p>
          <a:p>
            <a:pPr marL="342900" indent="-342900" algn="just">
              <a:lnSpc>
                <a:spcPct val="150000"/>
              </a:lnSpc>
              <a:buAutoNum type="arabicPeriod"/>
            </a:pPr>
            <a:endParaRPr lang="vi-VN" sz="1800" dirty="0">
              <a:latin typeface="UTM Avo" panose="02040603050506020204" pitchFamily="18" charset="0"/>
            </a:endParaRPr>
          </a:p>
        </p:txBody>
      </p:sp>
      <p:sp>
        <p:nvSpPr>
          <p:cNvPr id="15" name="TextBox 14">
            <a:extLst>
              <a:ext uri="{FF2B5EF4-FFF2-40B4-BE49-F238E27FC236}">
                <a16:creationId xmlns:a16="http://schemas.microsoft.com/office/drawing/2014/main" id="{7BF6BCDF-9F5D-43EF-8D2F-74DA0EBB0C5C}"/>
              </a:ext>
            </a:extLst>
          </p:cNvPr>
          <p:cNvSpPr txBox="1"/>
          <p:nvPr/>
        </p:nvSpPr>
        <p:spPr>
          <a:xfrm>
            <a:off x="488001" y="2169984"/>
            <a:ext cx="6076623" cy="2308324"/>
          </a:xfrm>
          <a:prstGeom prst="rect">
            <a:avLst/>
          </a:prstGeom>
          <a:noFill/>
        </p:spPr>
        <p:txBody>
          <a:bodyPr wrap="square" rtlCol="0">
            <a:spAutoFit/>
          </a:bodyPr>
          <a:lstStyle/>
          <a:p>
            <a:pPr algn="ctr"/>
            <a:r>
              <a:rPr lang="en-US" sz="1800" dirty="0">
                <a:solidFill>
                  <a:srgbClr val="FF0000"/>
                </a:solidFill>
                <a:latin typeface="UTM Avo" panose="02040603050506020204" pitchFamily="18" charset="0"/>
              </a:rPr>
              <a:t>Cho </a:t>
            </a:r>
            <a:r>
              <a:rPr lang="en-US" sz="1800" dirty="0" err="1">
                <a:solidFill>
                  <a:srgbClr val="FF0000"/>
                </a:solidFill>
                <a:latin typeface="UTM Avo" panose="02040603050506020204" pitchFamily="18" charset="0"/>
              </a:rPr>
              <a:t>hoa</a:t>
            </a:r>
            <a:r>
              <a:rPr lang="en-US" sz="1800" dirty="0">
                <a:solidFill>
                  <a:srgbClr val="FF0000"/>
                </a:solidFill>
                <a:latin typeface="UTM Avo" panose="02040603050506020204" pitchFamily="18" charset="0"/>
              </a:rPr>
              <a:t> </a:t>
            </a:r>
            <a:r>
              <a:rPr lang="en-US" sz="1800" dirty="0" err="1">
                <a:solidFill>
                  <a:srgbClr val="FF0000"/>
                </a:solidFill>
                <a:latin typeface="UTM Avo" panose="02040603050506020204" pitchFamily="18" charset="0"/>
              </a:rPr>
              <a:t>khoe</a:t>
            </a:r>
            <a:r>
              <a:rPr lang="en-US" sz="1800" dirty="0">
                <a:solidFill>
                  <a:srgbClr val="FF0000"/>
                </a:solidFill>
                <a:latin typeface="UTM Avo" panose="02040603050506020204" pitchFamily="18" charset="0"/>
              </a:rPr>
              <a:t> </a:t>
            </a:r>
            <a:r>
              <a:rPr lang="en-US" sz="1800" dirty="0" err="1">
                <a:solidFill>
                  <a:srgbClr val="FF0000"/>
                </a:solidFill>
                <a:latin typeface="UTM Avo" panose="02040603050506020204" pitchFamily="18" charset="0"/>
              </a:rPr>
              <a:t>sắc</a:t>
            </a:r>
            <a:endParaRPr lang="en-US" sz="1800" dirty="0">
              <a:solidFill>
                <a:srgbClr val="FF0000"/>
              </a:solidFill>
              <a:latin typeface="UTM Avo" panose="02040603050506020204" pitchFamily="18" charset="0"/>
            </a:endParaRPr>
          </a:p>
          <a:p>
            <a:pPr algn="just"/>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Buổi</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sáng</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bước</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ra</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vườn</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hồng</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nhìn</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thấy</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bông</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hồng</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đỏ</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thắm</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bé</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vui</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sướng</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reo</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lên</a:t>
            </a:r>
            <a:r>
              <a:rPr lang="en-US" sz="1800" dirty="0">
                <a:solidFill>
                  <a:schemeClr val="bg1">
                    <a:lumMod val="25000"/>
                  </a:schemeClr>
                </a:solidFill>
                <a:latin typeface="UTM Avo" panose="02040603050506020204" pitchFamily="18" charset="0"/>
              </a:rPr>
              <a:t>:</a:t>
            </a:r>
          </a:p>
          <a:p>
            <a:pPr algn="just"/>
            <a:r>
              <a:rPr lang="en-US" sz="1800" dirty="0">
                <a:solidFill>
                  <a:schemeClr val="bg1">
                    <a:lumMod val="25000"/>
                  </a:schemeClr>
                </a:solidFill>
                <a:latin typeface="UTM Avo" panose="02040603050506020204" pitchFamily="18" charset="0"/>
              </a:rPr>
              <a:t>        - </a:t>
            </a:r>
            <a:r>
              <a:rPr lang="en-US" sz="1800" dirty="0" err="1">
                <a:solidFill>
                  <a:schemeClr val="bg1">
                    <a:lumMod val="25000"/>
                  </a:schemeClr>
                </a:solidFill>
                <a:latin typeface="UTM Avo" panose="02040603050506020204" pitchFamily="18" charset="0"/>
              </a:rPr>
              <a:t>Bạn</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xinh</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đẹp</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đáng</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yêu</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làm</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sao</a:t>
            </a:r>
            <a:r>
              <a:rPr lang="en-US" sz="1800" dirty="0">
                <a:solidFill>
                  <a:schemeClr val="bg1">
                    <a:lumMod val="25000"/>
                  </a:schemeClr>
                </a:solidFill>
                <a:latin typeface="UTM Avo" panose="02040603050506020204" pitchFamily="18" charset="0"/>
              </a:rPr>
              <a:t>!</a:t>
            </a:r>
          </a:p>
          <a:p>
            <a:pPr algn="just"/>
            <a:r>
              <a:rPr lang="en-US" sz="1800" dirty="0">
                <a:solidFill>
                  <a:schemeClr val="bg1">
                    <a:lumMod val="25000"/>
                  </a:schemeClr>
                </a:solidFill>
                <a:latin typeface="UTM Avo" panose="02040603050506020204" pitchFamily="18" charset="0"/>
              </a:rPr>
              <a:t>        Nói </a:t>
            </a:r>
            <a:r>
              <a:rPr lang="en-US" sz="1800" dirty="0" err="1">
                <a:solidFill>
                  <a:schemeClr val="bg1">
                    <a:lumMod val="25000"/>
                  </a:schemeClr>
                </a:solidFill>
                <a:latin typeface="UTM Avo" panose="02040603050506020204" pitchFamily="18" charset="0"/>
              </a:rPr>
              <a:t>rồi</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bé</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định</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giơ</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tay</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hái</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bông</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hoa</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Bỗng</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có</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tiếng</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thì</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thầm</a:t>
            </a:r>
            <a:r>
              <a:rPr lang="en-US" sz="1800" dirty="0">
                <a:solidFill>
                  <a:schemeClr val="bg1">
                    <a:lumMod val="25000"/>
                  </a:schemeClr>
                </a:solidFill>
                <a:latin typeface="UTM Avo" panose="02040603050506020204" pitchFamily="18" charset="0"/>
              </a:rPr>
              <a:t>:</a:t>
            </a:r>
          </a:p>
          <a:p>
            <a:pPr algn="just"/>
            <a:r>
              <a:rPr lang="en-US" sz="1800" dirty="0">
                <a:solidFill>
                  <a:schemeClr val="bg1">
                    <a:lumMod val="25000"/>
                  </a:schemeClr>
                </a:solidFill>
                <a:latin typeface="UTM Avo" panose="02040603050506020204" pitchFamily="18" charset="0"/>
              </a:rPr>
              <a:t>        - Xin </a:t>
            </a:r>
            <a:r>
              <a:rPr lang="en-US" sz="1800" dirty="0" err="1">
                <a:solidFill>
                  <a:schemeClr val="bg1">
                    <a:lumMod val="25000"/>
                  </a:schemeClr>
                </a:solidFill>
                <a:latin typeface="UTM Avo" panose="02040603050506020204" pitchFamily="18" charset="0"/>
              </a:rPr>
              <a:t>đừng</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hái</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tôi</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Tôi</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sẽ</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rất</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buồn</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nếu</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không</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được</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khoe</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sắc</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cùng</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các</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bạn</a:t>
            </a:r>
            <a:r>
              <a:rPr lang="en-US" sz="1800" dirty="0">
                <a:solidFill>
                  <a:schemeClr val="bg1">
                    <a:lumMod val="25000"/>
                  </a:schemeClr>
                </a:solidFill>
                <a:latin typeface="UTM Avo" panose="02040603050506020204" pitchFamily="18" charset="0"/>
              </a:rPr>
              <a:t> </a:t>
            </a:r>
            <a:r>
              <a:rPr lang="en-US" sz="1800" dirty="0" err="1">
                <a:solidFill>
                  <a:schemeClr val="bg1">
                    <a:lumMod val="25000"/>
                  </a:schemeClr>
                </a:solidFill>
                <a:latin typeface="UTM Avo" panose="02040603050506020204" pitchFamily="18" charset="0"/>
              </a:rPr>
              <a:t>hoa</a:t>
            </a:r>
            <a:r>
              <a:rPr lang="en-US" sz="1800" dirty="0">
                <a:solidFill>
                  <a:schemeClr val="bg1">
                    <a:lumMod val="25000"/>
                  </a:schemeClr>
                </a:solidFill>
                <a:latin typeface="UTM Avo" panose="02040603050506020204" pitchFamily="18" charset="0"/>
              </a:rPr>
              <a:t>.</a:t>
            </a:r>
            <a:endParaRPr lang="vi-VN" sz="1800" dirty="0">
              <a:solidFill>
                <a:schemeClr val="bg1">
                  <a:lumMod val="25000"/>
                </a:schemeClr>
              </a:solidFill>
              <a:latin typeface="UTM Avo" panose="02040603050506020204" pitchFamily="18" charset="0"/>
            </a:endParaRPr>
          </a:p>
        </p:txBody>
      </p:sp>
    </p:spTree>
    <p:extLst>
      <p:ext uri="{BB962C8B-B14F-4D97-AF65-F5344CB8AC3E}">
        <p14:creationId xmlns:p14="http://schemas.microsoft.com/office/powerpoint/2010/main" val="184285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fade">
                                      <p:cBhvr>
                                        <p:cTn id="20" dur="500"/>
                                        <p:tgtEl>
                                          <p:spTgt spid="15">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animEffect transition="in" filter="fade">
                                      <p:cBhvr>
                                        <p:cTn id="23" dur="500"/>
                                        <p:tgtEl>
                                          <p:spTgt spid="15">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3" end="3"/>
                                            </p:txEl>
                                          </p:spTgt>
                                        </p:tgtEl>
                                        <p:attrNameLst>
                                          <p:attrName>style.visibility</p:attrName>
                                        </p:attrNameLst>
                                      </p:cBhvr>
                                      <p:to>
                                        <p:strVal val="visible"/>
                                      </p:to>
                                    </p:set>
                                    <p:animEffect transition="in" filter="fade">
                                      <p:cBhvr>
                                        <p:cTn id="26" dur="500"/>
                                        <p:tgtEl>
                                          <p:spTgt spid="15">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xEl>
                                              <p:pRg st="4" end="4"/>
                                            </p:txEl>
                                          </p:spTgt>
                                        </p:tgtEl>
                                        <p:attrNameLst>
                                          <p:attrName>style.visibility</p:attrName>
                                        </p:attrNameLst>
                                      </p:cBhvr>
                                      <p:to>
                                        <p:strVal val="visible"/>
                                      </p:to>
                                    </p:set>
                                    <p:animEffect transition="in" filter="fade">
                                      <p:cBhvr>
                                        <p:cTn id="29"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BF11E-DECA-EA95-E730-A14CF4B08B1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C396980-5974-AEEE-1E06-0AE9B4AEDA31}"/>
              </a:ext>
            </a:extLst>
          </p:cNvPr>
          <p:cNvSpPr txBox="1"/>
          <p:nvPr/>
        </p:nvSpPr>
        <p:spPr>
          <a:xfrm>
            <a:off x="454537" y="478219"/>
            <a:ext cx="6016932" cy="1338828"/>
          </a:xfrm>
          <a:prstGeom prst="rect">
            <a:avLst/>
          </a:prstGeom>
          <a:noFill/>
        </p:spPr>
        <p:txBody>
          <a:bodyPr wrap="square" rtlCol="0">
            <a:spAutoFit/>
          </a:bodyPr>
          <a:lstStyle/>
          <a:p>
            <a:pPr>
              <a:lnSpc>
                <a:spcPct val="150000"/>
              </a:lnSpc>
            </a:pPr>
            <a:r>
              <a:rPr lang="en-US" sz="1800" b="1" dirty="0">
                <a:latin typeface="UTM Avo" panose="02040603050506020204" pitchFamily="18" charset="0"/>
              </a:rPr>
              <a:t>1</a:t>
            </a:r>
            <a:r>
              <a:rPr lang="en-US" sz="1800" dirty="0">
                <a:latin typeface="UTM Avo" panose="02040603050506020204" pitchFamily="18" charset="0"/>
              </a:rPr>
              <a:t>. </a:t>
            </a:r>
            <a:r>
              <a:rPr lang="en-US" sz="1800" dirty="0" err="1">
                <a:latin typeface="UTM Avo" panose="02040603050506020204" pitchFamily="18" charset="0"/>
              </a:rPr>
              <a:t>Nói</a:t>
            </a:r>
            <a:r>
              <a:rPr lang="en-US" sz="1800" dirty="0">
                <a:latin typeface="UTM Avo" panose="02040603050506020204" pitchFamily="18" charset="0"/>
              </a:rPr>
              <a:t> </a:t>
            </a:r>
            <a:r>
              <a:rPr lang="en-US" sz="1800" dirty="0" err="1">
                <a:latin typeface="UTM Avo" panose="02040603050506020204" pitchFamily="18" charset="0"/>
              </a:rPr>
              <a:t>lời</a:t>
            </a:r>
            <a:r>
              <a:rPr lang="en-US" sz="1800" dirty="0">
                <a:latin typeface="UTM Avo" panose="02040603050506020204" pitchFamily="18" charset="0"/>
              </a:rPr>
              <a:t> </a:t>
            </a:r>
            <a:r>
              <a:rPr lang="en-US" sz="1800" dirty="0" err="1">
                <a:latin typeface="UTM Avo" panose="02040603050506020204" pitchFamily="18" charset="0"/>
              </a:rPr>
              <a:t>xin</a:t>
            </a:r>
            <a:r>
              <a:rPr lang="en-US" sz="1800" dirty="0">
                <a:latin typeface="UTM Avo" panose="02040603050506020204" pitchFamily="18" charset="0"/>
              </a:rPr>
              <a:t> </a:t>
            </a:r>
            <a:r>
              <a:rPr lang="en-US" sz="1800" dirty="0" err="1">
                <a:latin typeface="UTM Avo" panose="02040603050506020204" pitchFamily="18" charset="0"/>
              </a:rPr>
              <a:t>lỗi</a:t>
            </a:r>
            <a:r>
              <a:rPr lang="en-US" sz="1800" dirty="0">
                <a:latin typeface="UTM Avo" panose="02040603050506020204" pitchFamily="18" charset="0"/>
              </a:rPr>
              <a:t>.</a:t>
            </a:r>
          </a:p>
          <a:p>
            <a:pPr>
              <a:lnSpc>
                <a:spcPct val="150000"/>
              </a:lnSpc>
            </a:pPr>
            <a:r>
              <a:rPr lang="en-US" sz="1800" dirty="0">
                <a:latin typeface="UTM Avo" panose="02040603050506020204" pitchFamily="18" charset="0"/>
              </a:rPr>
              <a:t>a. </a:t>
            </a:r>
            <a:r>
              <a:rPr lang="en-US" sz="1800" dirty="0" err="1">
                <a:latin typeface="UTM Avo" panose="02040603050506020204" pitchFamily="18" charset="0"/>
              </a:rPr>
              <a:t>Nếu</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là</a:t>
            </a:r>
            <a:r>
              <a:rPr lang="en-US" sz="1800" dirty="0">
                <a:latin typeface="UTM Avo" panose="02040603050506020204" pitchFamily="18" charset="0"/>
              </a:rPr>
              <a:t> </a:t>
            </a:r>
            <a:r>
              <a:rPr lang="en-US" sz="1800" dirty="0" err="1">
                <a:latin typeface="UTM Avo" panose="02040603050506020204" pitchFamily="18" charset="0"/>
              </a:rPr>
              <a:t>cô</a:t>
            </a:r>
            <a:r>
              <a:rPr lang="en-US" sz="1800" dirty="0">
                <a:latin typeface="UTM Avo" panose="02040603050506020204" pitchFamily="18" charset="0"/>
              </a:rPr>
              <a:t> </a:t>
            </a:r>
            <a:r>
              <a:rPr lang="en-US" sz="1800" dirty="0" err="1">
                <a:latin typeface="UTM Avo" panose="02040603050506020204" pitchFamily="18" charset="0"/>
              </a:rPr>
              <a:t>bé</a:t>
            </a: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chuyện</a:t>
            </a:r>
            <a:r>
              <a:rPr lang="en-US" sz="1800" dirty="0">
                <a:latin typeface="UTM Avo" panose="02040603050506020204" pitchFamily="18" charset="0"/>
              </a:rPr>
              <a:t> </a:t>
            </a:r>
            <a:r>
              <a:rPr lang="en-US" sz="1800" i="1" dirty="0">
                <a:latin typeface="UTM Avo" panose="02040603050506020204" pitchFamily="18" charset="0"/>
              </a:rPr>
              <a:t>Cho </a:t>
            </a:r>
            <a:r>
              <a:rPr lang="en-US" sz="1800" i="1" dirty="0" err="1">
                <a:latin typeface="UTM Avo" panose="02040603050506020204" pitchFamily="18" charset="0"/>
              </a:rPr>
              <a:t>hoa</a:t>
            </a:r>
            <a:r>
              <a:rPr lang="en-US" sz="1800" i="1" dirty="0">
                <a:latin typeface="UTM Avo" panose="02040603050506020204" pitchFamily="18" charset="0"/>
              </a:rPr>
              <a:t> </a:t>
            </a:r>
            <a:r>
              <a:rPr lang="en-US" sz="1800" i="1" dirty="0" err="1">
                <a:latin typeface="UTM Avo" panose="02040603050506020204" pitchFamily="18" charset="0"/>
              </a:rPr>
              <a:t>khoe</a:t>
            </a:r>
            <a:r>
              <a:rPr lang="en-US" sz="1800" i="1" dirty="0">
                <a:latin typeface="UTM Avo" panose="02040603050506020204" pitchFamily="18" charset="0"/>
              </a:rPr>
              <a:t> </a:t>
            </a:r>
            <a:r>
              <a:rPr lang="en-US" sz="1800" i="1" dirty="0" err="1">
                <a:latin typeface="UTM Avo" panose="02040603050506020204" pitchFamily="18" charset="0"/>
              </a:rPr>
              <a:t>sắc</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sẽ</a:t>
            </a:r>
            <a:r>
              <a:rPr lang="en-US" sz="1800" dirty="0">
                <a:latin typeface="UTM Avo" panose="02040603050506020204" pitchFamily="18" charset="0"/>
              </a:rPr>
              <a:t> </a:t>
            </a:r>
            <a:r>
              <a:rPr lang="en-US" sz="1800" dirty="0" err="1">
                <a:latin typeface="UTM Avo" panose="02040603050506020204" pitchFamily="18" charset="0"/>
              </a:rPr>
              <a:t>nói</a:t>
            </a:r>
            <a:r>
              <a:rPr lang="en-US" sz="1800" dirty="0">
                <a:latin typeface="UTM Avo" panose="02040603050506020204" pitchFamily="18" charset="0"/>
              </a:rPr>
              <a:t> </a:t>
            </a:r>
            <a:r>
              <a:rPr lang="en-US" sz="1800" dirty="0" err="1">
                <a:latin typeface="UTM Avo" panose="02040603050506020204" pitchFamily="18" charset="0"/>
              </a:rPr>
              <a:t>lời</a:t>
            </a:r>
            <a:r>
              <a:rPr lang="en-US" sz="1800" dirty="0">
                <a:latin typeface="UTM Avo" panose="02040603050506020204" pitchFamily="18" charset="0"/>
              </a:rPr>
              <a:t> </a:t>
            </a:r>
            <a:r>
              <a:rPr lang="en-US" sz="1800" dirty="0" err="1">
                <a:latin typeface="UTM Avo" panose="02040603050506020204" pitchFamily="18" charset="0"/>
              </a:rPr>
              <a:t>xin</a:t>
            </a:r>
            <a:r>
              <a:rPr lang="en-US" sz="1800" dirty="0">
                <a:latin typeface="UTM Avo" panose="02040603050506020204" pitchFamily="18" charset="0"/>
              </a:rPr>
              <a:t> </a:t>
            </a:r>
            <a:r>
              <a:rPr lang="en-US" sz="1800" dirty="0" err="1">
                <a:latin typeface="UTM Avo" panose="02040603050506020204" pitchFamily="18" charset="0"/>
              </a:rPr>
              <a:t>lỗi</a:t>
            </a:r>
            <a:r>
              <a:rPr lang="en-US" sz="1800" dirty="0">
                <a:latin typeface="UTM Avo" panose="02040603050506020204" pitchFamily="18" charset="0"/>
              </a:rPr>
              <a:t> </a:t>
            </a:r>
            <a:r>
              <a:rPr lang="en-US" sz="1800" dirty="0" err="1">
                <a:latin typeface="UTM Avo" panose="02040603050506020204" pitchFamily="18" charset="0"/>
              </a:rPr>
              <a:t>bông</a:t>
            </a:r>
            <a:r>
              <a:rPr lang="en-US" sz="1800" dirty="0">
                <a:latin typeface="UTM Avo" panose="02040603050506020204" pitchFamily="18" charset="0"/>
              </a:rPr>
              <a:t> </a:t>
            </a:r>
            <a:r>
              <a:rPr lang="en-US" sz="1800" dirty="0" err="1">
                <a:latin typeface="UTM Avo" panose="02040603050506020204" pitchFamily="18" charset="0"/>
              </a:rPr>
              <a:t>hồng</a:t>
            </a:r>
            <a:r>
              <a:rPr lang="en-US" sz="1800" dirty="0">
                <a:latin typeface="UTM Avo" panose="02040603050506020204" pitchFamily="18" charset="0"/>
              </a:rPr>
              <a:t> </a:t>
            </a:r>
            <a:r>
              <a:rPr lang="en-US" sz="1800" dirty="0" err="1">
                <a:latin typeface="UTM Avo" panose="02040603050506020204" pitchFamily="18" charset="0"/>
              </a:rPr>
              <a:t>như</a:t>
            </a:r>
            <a:r>
              <a:rPr lang="en-US" sz="1800" dirty="0">
                <a:latin typeface="UTM Avo" panose="02040603050506020204" pitchFamily="18" charset="0"/>
              </a:rPr>
              <a:t> </a:t>
            </a:r>
            <a:r>
              <a:rPr lang="en-US" sz="1800" dirty="0" err="1">
                <a:latin typeface="UTM Avo" panose="02040603050506020204" pitchFamily="18" charset="0"/>
              </a:rPr>
              <a:t>thế</a:t>
            </a:r>
            <a:r>
              <a:rPr lang="en-US" sz="1800" dirty="0">
                <a:latin typeface="UTM Avo" panose="02040603050506020204" pitchFamily="18" charset="0"/>
              </a:rPr>
              <a:t> </a:t>
            </a:r>
            <a:r>
              <a:rPr lang="en-US" sz="1800" dirty="0" err="1">
                <a:latin typeface="UTM Avo" panose="02040603050506020204" pitchFamily="18" charset="0"/>
              </a:rPr>
              <a:t>nào</a:t>
            </a:r>
            <a:r>
              <a:rPr lang="en-US" sz="1800" dirty="0">
                <a:latin typeface="UTM Avo" panose="02040603050506020204" pitchFamily="18" charset="0"/>
              </a:rPr>
              <a:t>?</a:t>
            </a:r>
          </a:p>
        </p:txBody>
      </p:sp>
      <p:pic>
        <p:nvPicPr>
          <p:cNvPr id="1030" name="Picture 6" descr="Beautiful Red Rose Flower Ivy Plant Cartoon Stock Illustration - Download  Image Now - iStock">
            <a:extLst>
              <a:ext uri="{FF2B5EF4-FFF2-40B4-BE49-F238E27FC236}">
                <a16:creationId xmlns:a16="http://schemas.microsoft.com/office/drawing/2014/main" id="{CCFDCD32-F073-584D-72A8-7C41BABB3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6997" y="2203056"/>
            <a:ext cx="2104472" cy="2538728"/>
          </a:xfrm>
          <a:prstGeom prst="roundRect">
            <a:avLst>
              <a:gd name="adj" fmla="val 37487"/>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938E082-5320-8110-0398-9A9490D4CC4C}"/>
              </a:ext>
            </a:extLst>
          </p:cNvPr>
          <p:cNvGrpSpPr/>
          <p:nvPr/>
        </p:nvGrpSpPr>
        <p:grpSpPr>
          <a:xfrm>
            <a:off x="490690" y="1978295"/>
            <a:ext cx="1519084" cy="2149343"/>
            <a:chOff x="789776" y="2592441"/>
            <a:chExt cx="1519084" cy="2149343"/>
          </a:xfrm>
        </p:grpSpPr>
        <p:pic>
          <p:nvPicPr>
            <p:cNvPr id="1026" name="Picture 2" descr="Polite little girl apologizing to young guy Vector Image">
              <a:extLst>
                <a:ext uri="{FF2B5EF4-FFF2-40B4-BE49-F238E27FC236}">
                  <a16:creationId xmlns:a16="http://schemas.microsoft.com/office/drawing/2014/main" id="{B00D1A96-FEF4-22DD-50C1-1B2A5787FD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37" t="39966" r="54253" b="21898"/>
            <a:stretch/>
          </p:blipFill>
          <p:spPr bwMode="auto">
            <a:xfrm>
              <a:off x="789776" y="2592441"/>
              <a:ext cx="1519084" cy="2149343"/>
            </a:xfrm>
            <a:prstGeom prst="roundRect">
              <a:avLst>
                <a:gd name="adj" fmla="val 364"/>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6E2176F-B45A-6201-22B6-3ED65F8EB592}"/>
                </a:ext>
              </a:extLst>
            </p:cNvPr>
            <p:cNvSpPr/>
            <p:nvPr/>
          </p:nvSpPr>
          <p:spPr>
            <a:xfrm>
              <a:off x="1733550" y="4438650"/>
              <a:ext cx="552450" cy="3031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ounded Rectangular Callout 7">
            <a:extLst>
              <a:ext uri="{FF2B5EF4-FFF2-40B4-BE49-F238E27FC236}">
                <a16:creationId xmlns:a16="http://schemas.microsoft.com/office/drawing/2014/main" id="{AC8B43B8-0F04-EB86-FE62-492F2D01C2EE}"/>
              </a:ext>
            </a:extLst>
          </p:cNvPr>
          <p:cNvSpPr/>
          <p:nvPr/>
        </p:nvSpPr>
        <p:spPr>
          <a:xfrm>
            <a:off x="1449457" y="1908409"/>
            <a:ext cx="3393668" cy="491490"/>
          </a:xfrm>
          <a:prstGeom prst="wedgeRoundRectCallout">
            <a:avLst>
              <a:gd name="adj1" fmla="val -49374"/>
              <a:gd name="adj2" fmla="val 86466"/>
              <a:gd name="adj3" fmla="val 16667"/>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Mình</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xin</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lỗi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cậu</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vì</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đã</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có</a:t>
            </a:r>
            <a:r>
              <a:rPr lang="en-US" sz="1600" dirty="0">
                <a:solidFill>
                  <a:srgbClr val="000000"/>
                </a:solidFill>
                <a:latin typeface="UTM Avo" panose="02040603050506020204" pitchFamily="18" charset="0"/>
              </a:rPr>
              <a:t> ý </a:t>
            </a:r>
            <a:r>
              <a:rPr lang="en-US" sz="1600" dirty="0" err="1">
                <a:solidFill>
                  <a:srgbClr val="000000"/>
                </a:solidFill>
                <a:latin typeface="UTM Avo" panose="02040603050506020204" pitchFamily="18" charset="0"/>
              </a:rPr>
              <a:t>định</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hái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cậu</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ra</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khỏi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khu</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vườn</a:t>
            </a:r>
            <a:r>
              <a:rPr lang="en-US" sz="1600" dirty="0">
                <a:solidFill>
                  <a:srgbClr val="000000"/>
                </a:solidFill>
                <a:latin typeface="UTM Avo" panose="02040603050506020204" pitchFamily="18" charset="0"/>
              </a:rPr>
              <a:t>.</a:t>
            </a:r>
          </a:p>
        </p:txBody>
      </p:sp>
    </p:spTree>
    <p:extLst>
      <p:ext uri="{BB962C8B-B14F-4D97-AF65-F5344CB8AC3E}">
        <p14:creationId xmlns:p14="http://schemas.microsoft.com/office/powerpoint/2010/main" val="68664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537" y="532581"/>
            <a:ext cx="6016932" cy="1754326"/>
          </a:xfrm>
          <a:prstGeom prst="rect">
            <a:avLst/>
          </a:prstGeom>
          <a:noFill/>
        </p:spPr>
        <p:txBody>
          <a:bodyPr wrap="square" rtlCol="0">
            <a:spAutoFit/>
          </a:bodyPr>
          <a:lstStyle/>
          <a:p>
            <a:pPr>
              <a:lnSpc>
                <a:spcPct val="150000"/>
              </a:lnSpc>
            </a:pPr>
            <a:r>
              <a:rPr lang="en-US" sz="1800" b="1" dirty="0">
                <a:latin typeface="UTM Avo" panose="02040603050506020204" pitchFamily="18" charset="0"/>
              </a:rPr>
              <a:t>1</a:t>
            </a:r>
            <a:r>
              <a:rPr lang="en-US" sz="1800" dirty="0">
                <a:latin typeface="UTM Avo" panose="02040603050506020204" pitchFamily="18" charset="0"/>
              </a:rPr>
              <a:t>. </a:t>
            </a:r>
            <a:r>
              <a:rPr lang="en-US" sz="1800" dirty="0" err="1">
                <a:latin typeface="UTM Avo" panose="02040603050506020204" pitchFamily="18" charset="0"/>
              </a:rPr>
              <a:t>Nói</a:t>
            </a:r>
            <a:r>
              <a:rPr lang="en-US" sz="1800" dirty="0">
                <a:latin typeface="UTM Avo" panose="02040603050506020204" pitchFamily="18" charset="0"/>
              </a:rPr>
              <a:t> </a:t>
            </a:r>
            <a:r>
              <a:rPr lang="en-US" sz="1800" dirty="0" err="1">
                <a:latin typeface="UTM Avo" panose="02040603050506020204" pitchFamily="18" charset="0"/>
              </a:rPr>
              <a:t>lời</a:t>
            </a:r>
            <a:r>
              <a:rPr lang="en-US" sz="1800" dirty="0">
                <a:latin typeface="UTM Avo" panose="02040603050506020204" pitchFamily="18" charset="0"/>
              </a:rPr>
              <a:t> </a:t>
            </a:r>
            <a:r>
              <a:rPr lang="en-US" sz="1800" dirty="0" err="1">
                <a:latin typeface="UTM Avo" panose="02040603050506020204" pitchFamily="18" charset="0"/>
              </a:rPr>
              <a:t>xin</a:t>
            </a:r>
            <a:r>
              <a:rPr lang="en-US" sz="1800" dirty="0">
                <a:latin typeface="UTM Avo" panose="02040603050506020204" pitchFamily="18" charset="0"/>
              </a:rPr>
              <a:t> </a:t>
            </a:r>
            <a:r>
              <a:rPr lang="en-US" sz="1800" dirty="0" err="1">
                <a:latin typeface="UTM Avo" panose="02040603050506020204" pitchFamily="18" charset="0"/>
              </a:rPr>
              <a:t>lỗi</a:t>
            </a:r>
            <a:r>
              <a:rPr lang="en-US" sz="1800" dirty="0">
                <a:latin typeface="UTM Avo" panose="02040603050506020204" pitchFamily="18" charset="0"/>
              </a:rPr>
              <a:t>.</a:t>
            </a:r>
          </a:p>
          <a:p>
            <a:pPr>
              <a:lnSpc>
                <a:spcPct val="150000"/>
              </a:lnSpc>
            </a:pPr>
            <a:r>
              <a:rPr lang="en-US" sz="1800" dirty="0">
                <a:latin typeface="UTM Avo" panose="02040603050506020204" pitchFamily="18" charset="0"/>
              </a:rPr>
              <a:t>b. </a:t>
            </a:r>
            <a:r>
              <a:rPr lang="en-US" sz="1800" dirty="0" err="1">
                <a:latin typeface="UTM Avo" panose="02040603050506020204" pitchFamily="18" charset="0"/>
              </a:rPr>
              <a:t>Nếu</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là</a:t>
            </a:r>
            <a:r>
              <a:rPr lang="en-US" sz="1800" dirty="0">
                <a:latin typeface="UTM Avo" panose="02040603050506020204" pitchFamily="18" charset="0"/>
              </a:rPr>
              <a:t> </a:t>
            </a:r>
            <a:r>
              <a:rPr lang="en-US" sz="1800" dirty="0" err="1">
                <a:latin typeface="UTM Avo" panose="02040603050506020204" pitchFamily="18" charset="0"/>
              </a:rPr>
              <a:t>bạn</a:t>
            </a:r>
            <a:r>
              <a:rPr lang="en-US" sz="1800" dirty="0">
                <a:latin typeface="UTM Avo" panose="02040603050506020204" pitchFamily="18" charset="0"/>
              </a:rPr>
              <a:t> </a:t>
            </a:r>
            <a:r>
              <a:rPr lang="en-US" sz="1800" dirty="0" err="1">
                <a:latin typeface="UTM Avo" panose="02040603050506020204" pitchFamily="18" charset="0"/>
              </a:rPr>
              <a:t>nhỏ</a:t>
            </a: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câu</a:t>
            </a:r>
            <a:r>
              <a:rPr lang="en-US" sz="1800" dirty="0">
                <a:latin typeface="UTM Avo" panose="02040603050506020204" pitchFamily="18" charset="0"/>
              </a:rPr>
              <a:t> </a:t>
            </a:r>
            <a:r>
              <a:rPr lang="en-US" sz="1800" dirty="0" err="1">
                <a:latin typeface="UTM Avo" panose="02040603050506020204" pitchFamily="18" charset="0"/>
              </a:rPr>
              <a:t>chuyện</a:t>
            </a:r>
            <a:r>
              <a:rPr lang="en-US" sz="1800" dirty="0">
                <a:latin typeface="UTM Avo" panose="02040603050506020204" pitchFamily="18" charset="0"/>
              </a:rPr>
              <a:t> </a:t>
            </a:r>
            <a:r>
              <a:rPr lang="en-US" sz="1800" i="1" dirty="0" err="1">
                <a:latin typeface="UTM Avo" panose="02040603050506020204" pitchFamily="18" charset="0"/>
              </a:rPr>
              <a:t>Cỏ</a:t>
            </a:r>
            <a:r>
              <a:rPr lang="en-US" sz="1800" i="1" dirty="0">
                <a:latin typeface="UTM Avo" panose="02040603050506020204" pitchFamily="18" charset="0"/>
              </a:rPr>
              <a:t> non </a:t>
            </a:r>
            <a:r>
              <a:rPr lang="en-US" sz="1800" i="1" dirty="0" err="1">
                <a:latin typeface="UTM Avo" panose="02040603050506020204" pitchFamily="18" charset="0"/>
              </a:rPr>
              <a:t>cười</a:t>
            </a:r>
            <a:r>
              <a:rPr lang="en-US" sz="1800" i="1" dirty="0">
                <a:latin typeface="UTM Avo" panose="02040603050506020204" pitchFamily="18" charset="0"/>
              </a:rPr>
              <a:t> </a:t>
            </a:r>
            <a:r>
              <a:rPr lang="en-US" sz="1800" i="1" dirty="0" err="1">
                <a:latin typeface="UTM Avo" panose="02040603050506020204" pitchFamily="18" charset="0"/>
              </a:rPr>
              <a:t>rồi</a:t>
            </a:r>
            <a:r>
              <a:rPr lang="en-US" sz="1800" dirty="0">
                <a:latin typeface="UTM Avo" panose="02040603050506020204" pitchFamily="18" charset="0"/>
              </a:rPr>
              <a:t>, </a:t>
            </a:r>
            <a:r>
              <a:rPr lang="en-US" sz="1800" dirty="0" err="1">
                <a:latin typeface="UTM Avo" panose="02040603050506020204" pitchFamily="18" charset="0"/>
              </a:rPr>
              <a:t>khi</a:t>
            </a:r>
            <a:r>
              <a:rPr lang="en-US" sz="1800" dirty="0">
                <a:latin typeface="UTM Avo" panose="02040603050506020204" pitchFamily="18" charset="0"/>
              </a:rPr>
              <a:t> </a:t>
            </a:r>
            <a:r>
              <a:rPr lang="en-US" sz="1800" dirty="0" err="1">
                <a:latin typeface="UTM Avo" panose="02040603050506020204" pitchFamily="18" charset="0"/>
              </a:rPr>
              <a:t>nghe</a:t>
            </a:r>
            <a:r>
              <a:rPr lang="en-US" sz="1800" dirty="0">
                <a:latin typeface="UTM Avo" panose="02040603050506020204" pitchFamily="18" charset="0"/>
              </a:rPr>
              <a:t> </a:t>
            </a:r>
            <a:r>
              <a:rPr lang="en-US" sz="1800" dirty="0" err="1">
                <a:latin typeface="UTM Avo" panose="02040603050506020204" pitchFamily="18" charset="0"/>
              </a:rPr>
              <a:t>thấy</a:t>
            </a:r>
            <a:r>
              <a:rPr lang="en-US" sz="1800" dirty="0">
                <a:latin typeface="UTM Avo" panose="02040603050506020204" pitchFamily="18" charset="0"/>
              </a:rPr>
              <a:t> </a:t>
            </a:r>
            <a:r>
              <a:rPr lang="en-US" sz="1800" dirty="0" err="1">
                <a:latin typeface="UTM Avo" panose="02040603050506020204" pitchFamily="18" charset="0"/>
              </a:rPr>
              <a:t>cỏ</a:t>
            </a:r>
            <a:r>
              <a:rPr lang="en-US" sz="1800" dirty="0">
                <a:latin typeface="UTM Avo" panose="02040603050506020204" pitchFamily="18" charset="0"/>
              </a:rPr>
              <a:t> non </a:t>
            </a:r>
            <a:r>
              <a:rPr lang="en-US" sz="1800" dirty="0" err="1">
                <a:latin typeface="UTM Avo" panose="02040603050506020204" pitchFamily="18" charset="0"/>
              </a:rPr>
              <a:t>khóc</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sẽ</a:t>
            </a:r>
            <a:r>
              <a:rPr lang="en-US" sz="1800" dirty="0">
                <a:latin typeface="UTM Avo" panose="02040603050506020204" pitchFamily="18" charset="0"/>
              </a:rPr>
              <a:t> </a:t>
            </a:r>
            <a:r>
              <a:rPr lang="en-US" sz="1800" dirty="0" err="1">
                <a:latin typeface="UTM Avo" panose="02040603050506020204" pitchFamily="18" charset="0"/>
              </a:rPr>
              <a:t>nói</a:t>
            </a:r>
            <a:r>
              <a:rPr lang="en-US" sz="1800" dirty="0">
                <a:latin typeface="UTM Avo" panose="02040603050506020204" pitchFamily="18" charset="0"/>
              </a:rPr>
              <a:t> </a:t>
            </a:r>
            <a:r>
              <a:rPr lang="en-US" sz="1800" dirty="0" err="1">
                <a:latin typeface="UTM Avo" panose="02040603050506020204" pitchFamily="18" charset="0"/>
              </a:rPr>
              <a:t>gì</a:t>
            </a:r>
            <a:r>
              <a:rPr lang="en-US" sz="1800" dirty="0">
                <a:latin typeface="UTM Avo" panose="02040603050506020204" pitchFamily="18" charset="0"/>
              </a:rPr>
              <a:t> </a:t>
            </a:r>
            <a:r>
              <a:rPr lang="en-US" sz="1800" dirty="0" err="1">
                <a:latin typeface="UTM Avo" panose="02040603050506020204" pitchFamily="18" charset="0"/>
              </a:rPr>
              <a:t>với</a:t>
            </a:r>
            <a:r>
              <a:rPr lang="en-US" sz="1800" dirty="0">
                <a:latin typeface="UTM Avo" panose="02040603050506020204" pitchFamily="18" charset="0"/>
              </a:rPr>
              <a:t> </a:t>
            </a:r>
            <a:r>
              <a:rPr lang="en-US" sz="1800" dirty="0" err="1">
                <a:latin typeface="UTM Avo" panose="02040603050506020204" pitchFamily="18" charset="0"/>
              </a:rPr>
              <a:t>cỏ</a:t>
            </a:r>
            <a:r>
              <a:rPr lang="en-US" sz="1800" dirty="0">
                <a:latin typeface="UTM Avo" panose="02040603050506020204" pitchFamily="18" charset="0"/>
              </a:rPr>
              <a:t> non?</a:t>
            </a:r>
          </a:p>
        </p:txBody>
      </p:sp>
      <p:pic>
        <p:nvPicPr>
          <p:cNvPr id="3" name="Picture 2"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56561"/>
          <a:stretch/>
        </p:blipFill>
        <p:spPr>
          <a:xfrm>
            <a:off x="876508" y="2518252"/>
            <a:ext cx="1035516" cy="2178862"/>
          </a:xfrm>
          <a:prstGeom prst="rect">
            <a:avLst/>
          </a:prstGeom>
        </p:spPr>
      </p:pic>
      <p:pic>
        <p:nvPicPr>
          <p:cNvPr id="4" name="Picture 3"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0021" r="6540"/>
          <a:stretch/>
        </p:blipFill>
        <p:spPr>
          <a:xfrm>
            <a:off x="4462517" y="2655994"/>
            <a:ext cx="1035516" cy="2178862"/>
          </a:xfrm>
          <a:prstGeom prst="rect">
            <a:avLst/>
          </a:prstGeom>
        </p:spPr>
      </p:pic>
      <p:sp>
        <p:nvSpPr>
          <p:cNvPr id="5" name="Rounded Rectangular Callout 4"/>
          <p:cNvSpPr/>
          <p:nvPr/>
        </p:nvSpPr>
        <p:spPr>
          <a:xfrm>
            <a:off x="1677860" y="1835048"/>
            <a:ext cx="3364230" cy="705274"/>
          </a:xfrm>
          <a:prstGeom prst="wedgeRoundRectCallout">
            <a:avLst>
              <a:gd name="adj1" fmla="val -49374"/>
              <a:gd name="adj2" fmla="val 86466"/>
              <a:gd name="adj3" fmla="val 16667"/>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Mình</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xin</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lỗi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cậu</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vì</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đã</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giẫm</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lên</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người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cậu</a:t>
            </a:r>
            <a:r>
              <a:rPr lang="en-US" sz="1600" dirty="0">
                <a:solidFill>
                  <a:srgbClr val="000000"/>
                </a:solidFill>
                <a:latin typeface="UTM Avo" panose="02040603050506020204" pitchFamily="18" charset="0"/>
              </a:rPr>
              <a:t>. Sau </a:t>
            </a:r>
            <a:r>
              <a:rPr lang="en-US" sz="1600" dirty="0" err="1">
                <a:solidFill>
                  <a:srgbClr val="000000"/>
                </a:solidFill>
                <a:latin typeface="UTM Avo" panose="02040603050506020204" pitchFamily="18" charset="0"/>
              </a:rPr>
              <a:t>này</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mình</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sẽ</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bảo</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vệ</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cậu</a:t>
            </a:r>
            <a:r>
              <a:rPr lang="en-US" sz="1600" dirty="0">
                <a:solidFill>
                  <a:srgbClr val="000000"/>
                </a:solidFill>
                <a:latin typeface="UTM Avo" panose="02040603050506020204" pitchFamily="18" charset="0"/>
              </a:rPr>
              <a:t>.</a:t>
            </a:r>
          </a:p>
        </p:txBody>
      </p:sp>
    </p:spTree>
    <p:extLst>
      <p:ext uri="{BB962C8B-B14F-4D97-AF65-F5344CB8AC3E}">
        <p14:creationId xmlns:p14="http://schemas.microsoft.com/office/powerpoint/2010/main" val="50114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8100" y="518621"/>
            <a:ext cx="6016932" cy="1246495"/>
          </a:xfrm>
          <a:prstGeom prst="rect">
            <a:avLst/>
          </a:prstGeom>
          <a:noFill/>
        </p:spPr>
        <p:txBody>
          <a:bodyPr wrap="square" rtlCol="0">
            <a:spAutoFit/>
          </a:bodyPr>
          <a:lstStyle/>
          <a:p>
            <a:r>
              <a:rPr lang="en-US" sz="1800" b="1" dirty="0">
                <a:latin typeface="UTM Avo" panose="02040603050506020204" pitchFamily="18" charset="0"/>
              </a:rPr>
              <a:t>2</a:t>
            </a:r>
            <a:r>
              <a:rPr lang="en-US" sz="1800">
                <a:latin typeface="UTM Avo" panose="02040603050506020204" pitchFamily="18" charset="0"/>
              </a:rPr>
              <a:t>. </a:t>
            </a:r>
            <a:r>
              <a:rPr lang="en-US" sz="2500">
                <a:latin typeface="UTM Avo" panose="02040603050506020204" pitchFamily="18" charset="0"/>
                <a:ea typeface="+mn-ea"/>
                <a:cs typeface="+mn-cs"/>
              </a:rPr>
              <a:t>Viết lời xin lỗi trong tình huống sau:</a:t>
            </a:r>
          </a:p>
          <a:p>
            <a:r>
              <a:rPr lang="en-US" sz="2500">
                <a:latin typeface="UTM Avo" panose="02040603050506020204" pitchFamily="18" charset="0"/>
                <a:ea typeface="+mn-ea"/>
                <a:cs typeface="+mn-cs"/>
              </a:rPr>
              <a:t>Em làm việc riêng trong giờ học, bị cô giáo nhắc nhở.</a:t>
            </a:r>
          </a:p>
        </p:txBody>
      </p:sp>
      <p:sp>
        <p:nvSpPr>
          <p:cNvPr id="6" name="Rounded Rectangular Callout 5"/>
          <p:cNvSpPr/>
          <p:nvPr/>
        </p:nvSpPr>
        <p:spPr>
          <a:xfrm>
            <a:off x="258267" y="2005963"/>
            <a:ext cx="6310058" cy="1993664"/>
          </a:xfrm>
          <a:prstGeom prst="wedgeRoundRectCallout">
            <a:avLst>
              <a:gd name="adj1" fmla="val -49374"/>
              <a:gd name="adj2" fmla="val 86466"/>
              <a:gd name="adj3" fmla="val 16667"/>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b="1">
                <a:solidFill>
                  <a:srgbClr val="FF0000"/>
                </a:solidFill>
                <a:latin typeface="UTM Avo" panose="02040603050506020204" pitchFamily="18" charset="0"/>
              </a:rPr>
              <a:t>      Em </a:t>
            </a:r>
            <a:r>
              <a:rPr lang="en-US" sz="2500" b="1" dirty="0" err="1">
                <a:solidFill>
                  <a:srgbClr val="FF0000"/>
                </a:solidFill>
                <a:latin typeface="UTM Avo" panose="02040603050506020204" pitchFamily="18" charset="0"/>
              </a:rPr>
              <a:t>xin</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lỗi</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cô</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vì</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đã</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làm</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việc</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riêng</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trong</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giờ</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học</a:t>
            </a:r>
            <a:r>
              <a:rPr lang="en-US" sz="2500" b="1" dirty="0">
                <a:solidFill>
                  <a:srgbClr val="FF0000"/>
                </a:solidFill>
                <a:latin typeface="UTM Avo" panose="02040603050506020204" pitchFamily="18" charset="0"/>
              </a:rPr>
              <a:t>. Em </a:t>
            </a:r>
            <a:r>
              <a:rPr lang="en-US" sz="2500" b="1" dirty="0" err="1">
                <a:solidFill>
                  <a:srgbClr val="FF0000"/>
                </a:solidFill>
                <a:latin typeface="UTM Avo" panose="02040603050506020204" pitchFamily="18" charset="0"/>
              </a:rPr>
              <a:t>xin</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hứa</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lần</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sau</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sẽ</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chú</a:t>
            </a:r>
            <a:r>
              <a:rPr lang="en-US" sz="2500" b="1" dirty="0">
                <a:solidFill>
                  <a:srgbClr val="FF0000"/>
                </a:solidFill>
                <a:latin typeface="UTM Avo" panose="02040603050506020204" pitchFamily="18" charset="0"/>
              </a:rPr>
              <a:t> ý </a:t>
            </a:r>
            <a:r>
              <a:rPr lang="en-US" sz="2500" b="1" dirty="0" err="1">
                <a:solidFill>
                  <a:srgbClr val="FF0000"/>
                </a:solidFill>
                <a:latin typeface="UTM Avo" panose="02040603050506020204" pitchFamily="18" charset="0"/>
              </a:rPr>
              <a:t>nghe</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giảng</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và</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không</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làm</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việc</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riêng</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trong</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giờ</a:t>
            </a:r>
            <a:r>
              <a:rPr lang="en-US" sz="2500" b="1" dirty="0">
                <a:solidFill>
                  <a:srgbClr val="FF0000"/>
                </a:solidFill>
                <a:latin typeface="UTM Avo" panose="02040603050506020204" pitchFamily="18" charset="0"/>
              </a:rPr>
              <a:t> </a:t>
            </a:r>
            <a:r>
              <a:rPr lang="en-US" sz="2500" b="1" dirty="0" err="1">
                <a:solidFill>
                  <a:srgbClr val="FF0000"/>
                </a:solidFill>
                <a:latin typeface="UTM Avo" panose="02040603050506020204" pitchFamily="18" charset="0"/>
              </a:rPr>
              <a:t>nữa</a:t>
            </a:r>
            <a:r>
              <a:rPr lang="en-US" sz="2500" b="1" dirty="0">
                <a:solidFill>
                  <a:srgbClr val="FF0000"/>
                </a:solidFill>
                <a:latin typeface="UTM Avo" panose="02040603050506020204" pitchFamily="18" charset="0"/>
              </a:rPr>
              <a:t> ạ!</a:t>
            </a:r>
          </a:p>
        </p:txBody>
      </p:sp>
    </p:spTree>
    <p:extLst>
      <p:ext uri="{BB962C8B-B14F-4D97-AF65-F5344CB8AC3E}">
        <p14:creationId xmlns:p14="http://schemas.microsoft.com/office/powerpoint/2010/main" val="13617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themeOverride>
</file>

<file path=docProps/app.xml><?xml version="1.0" encoding="utf-8"?>
<Properties xmlns="http://schemas.openxmlformats.org/officeDocument/2006/extended-properties" xmlns:vt="http://schemas.openxmlformats.org/officeDocument/2006/docPropsVTypes">
  <Template/>
  <TotalTime>2060</TotalTime>
  <Words>801</Words>
  <Application>Microsoft Office PowerPoint</Application>
  <PresentationFormat>Custom</PresentationFormat>
  <Paragraphs>57</Paragraphs>
  <Slides>13</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Kalam</vt:lpstr>
      <vt:lpstr>UTM Avo</vt:lpstr>
      <vt:lpstr>Calibri</vt:lpstr>
      <vt:lpstr>UTM Cookies</vt:lpstr>
      <vt:lpstr>Montserrat</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FPT</cp:lastModifiedBy>
  <cp:revision>165</cp:revision>
  <dcterms:modified xsi:type="dcterms:W3CDTF">2025-03-13T05:32:30Z</dcterms:modified>
</cp:coreProperties>
</file>