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Lst>
  <p:sldIdLst>
    <p:sldId id="264" r:id="rId4"/>
    <p:sldId id="281" r:id="rId5"/>
    <p:sldId id="268" r:id="rId6"/>
    <p:sldId id="262" r:id="rId7"/>
    <p:sldId id="442" r:id="rId8"/>
    <p:sldId id="267" r:id="rId9"/>
    <p:sldId id="323" r:id="rId10"/>
    <p:sldId id="269" r:id="rId11"/>
    <p:sldId id="326" r:id="rId12"/>
    <p:sldId id="327" r:id="rId13"/>
    <p:sldId id="328" r:id="rId14"/>
    <p:sldId id="324" r:id="rId15"/>
    <p:sldId id="325" r:id="rId16"/>
    <p:sldId id="272" r:id="rId17"/>
    <p:sldId id="273" r:id="rId18"/>
    <p:sldId id="329" r:id="rId19"/>
    <p:sldId id="330" r:id="rId20"/>
    <p:sldId id="331" r:id="rId21"/>
    <p:sldId id="332" r:id="rId22"/>
    <p:sldId id="321" r:id="rId23"/>
    <p:sldId id="407" r:id="rId24"/>
    <p:sldId id="441" r:id="rId25"/>
    <p:sldId id="283" r:id="rId26"/>
    <p:sldId id="333" r:id="rId27"/>
    <p:sldId id="2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974"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990C8-945C-EB23-8B5C-8C9346351D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3D2D1E-077A-DFC2-C116-C30C9B83E2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EC69FF-391A-4B99-CD35-F097AD65A927}"/>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19/1/2025</a:t>
            </a:fld>
            <a:endParaRPr lang="en-US"/>
          </a:p>
        </p:txBody>
      </p:sp>
      <p:sp>
        <p:nvSpPr>
          <p:cNvPr id="5" name="Footer Placeholder 4">
            <a:extLst>
              <a:ext uri="{FF2B5EF4-FFF2-40B4-BE49-F238E27FC236}">
                <a16:creationId xmlns:a16="http://schemas.microsoft.com/office/drawing/2014/main" id="{A1646C92-9392-DF81-177F-EE04B8A25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37406-1BC0-73B5-4C64-A745CCDF8602}"/>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34423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95CB-F012-2039-28A2-525A3FDF0A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1E2748-7849-8633-9FAC-7A78D8D3F4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5F09-32D5-A0AB-25F2-1A0E6CD1449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19/1/2025</a:t>
            </a:fld>
            <a:endParaRPr lang="en-US"/>
          </a:p>
        </p:txBody>
      </p:sp>
      <p:sp>
        <p:nvSpPr>
          <p:cNvPr id="5" name="Footer Placeholder 4">
            <a:extLst>
              <a:ext uri="{FF2B5EF4-FFF2-40B4-BE49-F238E27FC236}">
                <a16:creationId xmlns:a16="http://schemas.microsoft.com/office/drawing/2014/main" id="{11FBB7DD-F21C-0FD7-7D48-FAB34E4DD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2C7473-B82A-6129-2BD2-BD866810E93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58813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F497D-5256-EBA1-A67E-03BB6AEE3FC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C4617E-636E-C5F2-F73B-37ACBD4CC2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9344D-BE98-B013-A49D-BC7368A2C85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19/1/2025</a:t>
            </a:fld>
            <a:endParaRPr lang="en-US"/>
          </a:p>
        </p:txBody>
      </p:sp>
      <p:sp>
        <p:nvSpPr>
          <p:cNvPr id="5" name="Footer Placeholder 4">
            <a:extLst>
              <a:ext uri="{FF2B5EF4-FFF2-40B4-BE49-F238E27FC236}">
                <a16:creationId xmlns:a16="http://schemas.microsoft.com/office/drawing/2014/main" id="{821E10E0-6BBA-0D29-E98F-02432C42F4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938EEE-CE37-57A4-F92B-976996245C7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30871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02499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476159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19/1/2025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393661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4326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258091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26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19/1/2025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85862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19/1/2025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23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1960-3511-FB42-2C8B-06F614F0B1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88E33F-1486-9DE0-E9FF-510F17F174A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DB6DF-BBFB-4317-D77A-5CFAB4CBADD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19/1/2025</a:t>
            </a:fld>
            <a:endParaRPr lang="en-US"/>
          </a:p>
        </p:txBody>
      </p:sp>
      <p:sp>
        <p:nvSpPr>
          <p:cNvPr id="5" name="Footer Placeholder 4">
            <a:extLst>
              <a:ext uri="{FF2B5EF4-FFF2-40B4-BE49-F238E27FC236}">
                <a16:creationId xmlns:a16="http://schemas.microsoft.com/office/drawing/2014/main" id="{B1AB7B72-7E22-B8A2-DDE8-5B0C2559D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69B73-54E7-4D0F-BEFF-EA64DA4F64F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77953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19/1/2025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40528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19/1/2025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350803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19/1/2025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37049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19/1/2025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258132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57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467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19/1/2025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09550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19/1/2025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06500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19/1/2025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67672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19/1/2025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65935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72D4-1FF9-60D9-ED36-9167F8CE4C5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0F95-7BE4-1F3F-F5DC-15271943BA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2C902-8BE7-4611-2935-4E7F1618C15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19/1/2025</a:t>
            </a:fld>
            <a:endParaRPr lang="en-US"/>
          </a:p>
        </p:txBody>
      </p:sp>
      <p:sp>
        <p:nvSpPr>
          <p:cNvPr id="5" name="Footer Placeholder 4">
            <a:extLst>
              <a:ext uri="{FF2B5EF4-FFF2-40B4-BE49-F238E27FC236}">
                <a16:creationId xmlns:a16="http://schemas.microsoft.com/office/drawing/2014/main" id="{D52F578E-DAAB-2328-C607-C5F2D0235F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A2217F-47E9-FF2D-4175-1AB3FCE9D4CA}"/>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207972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19/1/2025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3415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40FA-C66D-DA66-B83D-AB440F0B1A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763C00-EAA2-4BC2-37FE-8C51A4A1464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AB2BAF-ED39-5EC8-FA9D-84B5FB8D6DE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B894B8-ECC2-021E-CE18-803700981960}"/>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19/1/2025</a:t>
            </a:fld>
            <a:endParaRPr lang="en-US"/>
          </a:p>
        </p:txBody>
      </p:sp>
      <p:sp>
        <p:nvSpPr>
          <p:cNvPr id="6" name="Footer Placeholder 5">
            <a:extLst>
              <a:ext uri="{FF2B5EF4-FFF2-40B4-BE49-F238E27FC236}">
                <a16:creationId xmlns:a16="http://schemas.microsoft.com/office/drawing/2014/main" id="{CD2FD271-E624-7BDB-598C-0C5AEDCA8B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563A04-8955-CAF2-F66A-6DED43792028}"/>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72029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6A89-1D35-8C29-7AD7-7C2F5B5754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378878-845C-B768-AA44-BC05226C602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55C37-65E6-5EE6-6CFB-C20AC158DE7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6CC3F3-8316-4099-5721-8ACCB0280F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BFE99C-1752-E962-EE5E-E43CA03E4A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128792-7366-5A20-F2AB-F549FAE1F50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19/1/2025</a:t>
            </a:fld>
            <a:endParaRPr lang="en-US"/>
          </a:p>
        </p:txBody>
      </p:sp>
      <p:sp>
        <p:nvSpPr>
          <p:cNvPr id="8" name="Footer Placeholder 7">
            <a:extLst>
              <a:ext uri="{FF2B5EF4-FFF2-40B4-BE49-F238E27FC236}">
                <a16:creationId xmlns:a16="http://schemas.microsoft.com/office/drawing/2014/main" id="{A7B585A6-E1B0-49F9-7E7F-07E78F8691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09B9A5-2FD8-FBA0-BD7E-40B8649CC22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429132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9997-EEBA-F9F1-AB7B-82B00DF55D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29739C3-2FA9-C531-8836-98D9C878752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19/1/2025</a:t>
            </a:fld>
            <a:endParaRPr lang="en-US"/>
          </a:p>
        </p:txBody>
      </p:sp>
      <p:sp>
        <p:nvSpPr>
          <p:cNvPr id="4" name="Footer Placeholder 3">
            <a:extLst>
              <a:ext uri="{FF2B5EF4-FFF2-40B4-BE49-F238E27FC236}">
                <a16:creationId xmlns:a16="http://schemas.microsoft.com/office/drawing/2014/main" id="{30BC77EF-298C-A6A4-9A39-9D6DC7DB49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AA97F75-3816-45B1-D328-2DA564D2E10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92673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020A25-E6AB-D913-9C25-05B07635B2C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19/1/2025</a:t>
            </a:fld>
            <a:endParaRPr lang="en-US"/>
          </a:p>
        </p:txBody>
      </p:sp>
      <p:sp>
        <p:nvSpPr>
          <p:cNvPr id="3" name="Footer Placeholder 2">
            <a:extLst>
              <a:ext uri="{FF2B5EF4-FFF2-40B4-BE49-F238E27FC236}">
                <a16:creationId xmlns:a16="http://schemas.microsoft.com/office/drawing/2014/main" id="{9E651A47-B608-8AA9-700C-936EB308AE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0245C2-C76F-3F3C-CAB1-5B532C1E9207}"/>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67090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1F11-7066-FD41-E94A-FA9ABD7E335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517226-0CAE-E085-2C0E-BEB6E023D2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7AD93C-0B68-214D-CC6E-E7B728D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4C400-F4DB-7042-92FC-5A56A1E82C7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19/1/2025</a:t>
            </a:fld>
            <a:endParaRPr lang="en-US"/>
          </a:p>
        </p:txBody>
      </p:sp>
      <p:sp>
        <p:nvSpPr>
          <p:cNvPr id="6" name="Footer Placeholder 5">
            <a:extLst>
              <a:ext uri="{FF2B5EF4-FFF2-40B4-BE49-F238E27FC236}">
                <a16:creationId xmlns:a16="http://schemas.microsoft.com/office/drawing/2014/main" id="{85EDE886-0034-19D3-8355-DE0F7F2679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4F9927-6D14-5B08-7104-35A8FC86676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4810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CC87-5C64-2713-A285-2216A37D93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5EE00C-AF88-43DE-4364-8A4BD3F2D1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44F0EA-7B85-54AF-EAEB-C13793DC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E3F6B-CE58-AB1E-C20D-654116D62CF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19/1/2025</a:t>
            </a:fld>
            <a:endParaRPr lang="en-US"/>
          </a:p>
        </p:txBody>
      </p:sp>
      <p:sp>
        <p:nvSpPr>
          <p:cNvPr id="6" name="Footer Placeholder 5">
            <a:extLst>
              <a:ext uri="{FF2B5EF4-FFF2-40B4-BE49-F238E27FC236}">
                <a16:creationId xmlns:a16="http://schemas.microsoft.com/office/drawing/2014/main" id="{2A836BA4-941D-85E2-F23A-B8A85DD2DB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AD4CAE-EB0D-0B50-1073-2A5AE72E4A0F}"/>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1867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EC89A897-3446-4CD9-A664-CD41BB78B6B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662753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05E81C0-8F25-0D0E-D879-D5877954960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245730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011791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19.svg"/><Relationship Id="rId12" Type="http://schemas.openxmlformats.org/officeDocument/2006/relationships/image" Target="../media/image27.png"/><Relationship Id="rId2" Type="http://schemas.openxmlformats.org/officeDocument/2006/relationships/image" Target="../media/image19.jpeg"/><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17.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19.svg"/><Relationship Id="rId12" Type="http://schemas.openxmlformats.org/officeDocument/2006/relationships/image" Target="../media/image27.png"/><Relationship Id="rId2" Type="http://schemas.openxmlformats.org/officeDocument/2006/relationships/image" Target="../media/image19.jpeg"/><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17.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6.svg"/><Relationship Id="rId18" Type="http://schemas.openxmlformats.org/officeDocument/2006/relationships/image" Target="../media/image51.svg"/><Relationship Id="rId3" Type="http://schemas.openxmlformats.org/officeDocument/2006/relationships/image" Target="../media/image35.png"/><Relationship Id="rId21" Type="http://schemas.openxmlformats.org/officeDocument/2006/relationships/image" Target="../media/image45.png"/><Relationship Id="rId7" Type="http://schemas.openxmlformats.org/officeDocument/2006/relationships/image" Target="../media/image40.svg"/><Relationship Id="rId12" Type="http://schemas.openxmlformats.org/officeDocument/2006/relationships/image" Target="../media/image40.png"/><Relationship Id="rId17" Type="http://schemas.openxmlformats.org/officeDocument/2006/relationships/image" Target="../media/image43.png"/><Relationship Id="rId2" Type="http://schemas.openxmlformats.org/officeDocument/2006/relationships/image" Target="../media/image34.png"/><Relationship Id="rId16" Type="http://schemas.openxmlformats.org/officeDocument/2006/relationships/image" Target="../media/image42.png"/><Relationship Id="rId20" Type="http://schemas.openxmlformats.org/officeDocument/2006/relationships/image" Target="../media/image53.svg"/><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23" Type="http://schemas.openxmlformats.org/officeDocument/2006/relationships/image" Target="../media/image46.png"/><Relationship Id="rId10" Type="http://schemas.openxmlformats.org/officeDocument/2006/relationships/image" Target="../media/image39.png"/><Relationship Id="rId19" Type="http://schemas.openxmlformats.org/officeDocument/2006/relationships/image" Target="../media/image44.png"/><Relationship Id="rId4" Type="http://schemas.openxmlformats.org/officeDocument/2006/relationships/image" Target="../media/image36.png"/><Relationship Id="rId9" Type="http://schemas.openxmlformats.org/officeDocument/2006/relationships/image" Target="../media/image42.svg"/><Relationship Id="rId14" Type="http://schemas.openxmlformats.org/officeDocument/2006/relationships/image" Target="../media/image41.png"/><Relationship Id="rId22" Type="http://schemas.openxmlformats.org/officeDocument/2006/relationships/image" Target="../media/image55.sv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6.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55.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CCED63-C5A7-08A5-9222-1D01FE71F579}"/>
              </a:ext>
            </a:extLst>
          </p:cNvPr>
          <p:cNvPicPr>
            <a:picLocks noChangeAspect="1"/>
          </p:cNvPicPr>
          <p:nvPr/>
        </p:nvPicPr>
        <p:blipFill>
          <a:blip r:embed="rId2"/>
          <a:stretch>
            <a:fillRect/>
          </a:stretch>
        </p:blipFill>
        <p:spPr>
          <a:xfrm>
            <a:off x="3203197" y="822734"/>
            <a:ext cx="5785605"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80078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Tranh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giành</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754326"/>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Dụng cụ đan bằng tre, nứa, đáy phẳng, có thành, dùng để vận chuyển đất đã, phân trâu bò,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074" name="Picture 2" descr="Huế] Giới thiệu về Làng nghề đan lát Bao La">
            <a:extLst>
              <a:ext uri="{FF2B5EF4-FFF2-40B4-BE49-F238E27FC236}">
                <a16:creationId xmlns:a16="http://schemas.microsoft.com/office/drawing/2014/main" id="{7D9A7BBD-383E-C5D1-DB66-E0AC8B588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99" y="4267198"/>
            <a:ext cx="3984171" cy="2492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fade">
                                      <p:cBhvr>
                                        <p:cTn id="3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321816"/>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614" y="-645940"/>
            <a:ext cx="3776016" cy="3159485"/>
          </a:xfrm>
          <a:prstGeom prst="rect">
            <a:avLst/>
          </a:prstGeom>
        </p:spPr>
      </p:pic>
      <p:sp>
        <p:nvSpPr>
          <p:cNvPr id="7" name="TextBox 3"/>
          <p:cNvSpPr txBox="1"/>
          <p:nvPr/>
        </p:nvSpPr>
        <p:spPr>
          <a:xfrm>
            <a:off x="4216368" y="225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Tiền</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tuyến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tuyến trước, nơi trực tiếp chiến đấu với giặc.</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5639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95D17E85-FADA-BD25-00E1-0CA86101B272}"/>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sz="1600">
              <a:latin typeface="Cambria" panose="02040503050406030204" pitchFamily="18" charset="0"/>
              <a:ea typeface="Cambria" panose="02040503050406030204" pitchFamily="18" charset="0"/>
            </a:endParaRPr>
          </a:p>
        </p:txBody>
      </p:sp>
      <p:sp>
        <p:nvSpPr>
          <p:cNvPr id="3" name="Freeform 23">
            <a:extLst>
              <a:ext uri="{FF2B5EF4-FFF2-40B4-BE49-F238E27FC236}">
                <a16:creationId xmlns:a16="http://schemas.microsoft.com/office/drawing/2014/main" id="{20F2674F-033A-937F-CFF7-783B56A0B0B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sz="1600">
              <a:latin typeface="Cambria" panose="02040503050406030204" pitchFamily="18" charset="0"/>
              <a:ea typeface="Cambria" panose="02040503050406030204" pitchFamily="18" charset="0"/>
            </a:endParaRPr>
          </a:p>
        </p:txBody>
      </p:sp>
      <p:pic>
        <p:nvPicPr>
          <p:cNvPr id="4" name="Picture 5">
            <a:extLst>
              <a:ext uri="{FF2B5EF4-FFF2-40B4-BE49-F238E27FC236}">
                <a16:creationId xmlns:a16="http://schemas.microsoft.com/office/drawing/2014/main" id="{FF9248C9-9B80-BEFA-5198-2070EB639A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6655" y="113992"/>
            <a:ext cx="2881258" cy="2164545"/>
          </a:xfrm>
          <a:prstGeom prst="rect">
            <a:avLst/>
          </a:prstGeom>
        </p:spPr>
      </p:pic>
      <p:pic>
        <p:nvPicPr>
          <p:cNvPr id="5" name="Picture 10">
            <a:extLst>
              <a:ext uri="{FF2B5EF4-FFF2-40B4-BE49-F238E27FC236}">
                <a16:creationId xmlns:a16="http://schemas.microsoft.com/office/drawing/2014/main" id="{412CDE7E-D38B-9163-0D54-83EF1E87E36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9784" y="1105469"/>
            <a:ext cx="3875000" cy="2346136"/>
          </a:xfrm>
          <a:prstGeom prst="rect">
            <a:avLst/>
          </a:prstGeom>
        </p:spPr>
      </p:pic>
      <p:pic>
        <p:nvPicPr>
          <p:cNvPr id="6" name="Picture 10">
            <a:extLst>
              <a:ext uri="{FF2B5EF4-FFF2-40B4-BE49-F238E27FC236}">
                <a16:creationId xmlns:a16="http://schemas.microsoft.com/office/drawing/2014/main" id="{CAD1BFAD-77EE-8001-8EBA-D06E9687125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3003" y="0"/>
            <a:ext cx="2654297" cy="1607056"/>
          </a:xfrm>
          <a:prstGeom prst="rect">
            <a:avLst/>
          </a:prstGeom>
        </p:spPr>
      </p:pic>
      <p:pic>
        <p:nvPicPr>
          <p:cNvPr id="7" name="Picture 10">
            <a:extLst>
              <a:ext uri="{FF2B5EF4-FFF2-40B4-BE49-F238E27FC236}">
                <a16:creationId xmlns:a16="http://schemas.microsoft.com/office/drawing/2014/main" id="{C941D434-6C7D-93C3-9EFF-8C99338B131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12558" y="1607056"/>
            <a:ext cx="3480189" cy="2107096"/>
          </a:xfrm>
          <a:prstGeom prst="rect">
            <a:avLst/>
          </a:prstGeom>
        </p:spPr>
      </p:pic>
      <p:pic>
        <p:nvPicPr>
          <p:cNvPr id="8" name="Picture 7" descr="A group of paper planes&#10;&#10;Description automatically generated">
            <a:extLst>
              <a:ext uri="{FF2B5EF4-FFF2-40B4-BE49-F238E27FC236}">
                <a16:creationId xmlns:a16="http://schemas.microsoft.com/office/drawing/2014/main" id="{53FA28E5-F688-33DF-93D3-3EDEF5B790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nvGrpSpPr>
          <p:cNvPr id="15" name="Group 14">
            <a:extLst>
              <a:ext uri="{FF2B5EF4-FFF2-40B4-BE49-F238E27FC236}">
                <a16:creationId xmlns:a16="http://schemas.microsoft.com/office/drawing/2014/main" id="{38E0BDB8-BEB1-C2FE-85F5-B16877E26558}"/>
              </a:ext>
            </a:extLst>
          </p:cNvPr>
          <p:cNvGrpSpPr/>
          <p:nvPr/>
        </p:nvGrpSpPr>
        <p:grpSpPr>
          <a:xfrm>
            <a:off x="6136626" y="3653086"/>
            <a:ext cx="5697544" cy="2709729"/>
            <a:chOff x="6096000" y="3244032"/>
            <a:chExt cx="5697544" cy="2709729"/>
          </a:xfrm>
        </p:grpSpPr>
        <p:sp>
          <p:nvSpPr>
            <p:cNvPr id="16" name="Rectangle: Rounded Corners 15">
              <a:extLst>
                <a:ext uri="{FF2B5EF4-FFF2-40B4-BE49-F238E27FC236}">
                  <a16:creationId xmlns:a16="http://schemas.microsoft.com/office/drawing/2014/main" id="{90065788-C579-4BD2-BB72-0BB954503DDB}"/>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D156E7B-B494-B90C-B9CE-12CD463AAAB3}"/>
                </a:ext>
              </a:extLst>
            </p:cNvPr>
            <p:cNvGrpSpPr/>
            <p:nvPr/>
          </p:nvGrpSpPr>
          <p:grpSpPr>
            <a:xfrm>
              <a:off x="8502958" y="4127438"/>
              <a:ext cx="1583311" cy="469963"/>
              <a:chOff x="3331922" y="4319925"/>
              <a:chExt cx="1583311" cy="469963"/>
            </a:xfrm>
          </p:grpSpPr>
          <p:pic>
            <p:nvPicPr>
              <p:cNvPr id="27" name="Picture 26">
                <a:extLst>
                  <a:ext uri="{FF2B5EF4-FFF2-40B4-BE49-F238E27FC236}">
                    <a16:creationId xmlns:a16="http://schemas.microsoft.com/office/drawing/2014/main" id="{57780CDD-901F-2AD0-E0EB-5144EFD21685}"/>
                  </a:ext>
                </a:extLst>
              </p:cNvPr>
              <p:cNvPicPr>
                <a:picLocks noChangeAspect="1"/>
              </p:cNvPicPr>
              <p:nvPr/>
            </p:nvPicPr>
            <p:blipFill>
              <a:blip r:embed="rId10"/>
              <a:stretch>
                <a:fillRect/>
              </a:stretch>
            </p:blipFill>
            <p:spPr>
              <a:xfrm>
                <a:off x="3888596" y="4319925"/>
                <a:ext cx="469963" cy="469963"/>
              </a:xfrm>
              <a:prstGeom prst="rect">
                <a:avLst/>
              </a:prstGeom>
            </p:spPr>
          </p:pic>
          <p:pic>
            <p:nvPicPr>
              <p:cNvPr id="28" name="Picture 27">
                <a:extLst>
                  <a:ext uri="{FF2B5EF4-FFF2-40B4-BE49-F238E27FC236}">
                    <a16:creationId xmlns:a16="http://schemas.microsoft.com/office/drawing/2014/main" id="{45DE275C-371E-D55C-8CA0-8A3D9E11D638}"/>
                  </a:ext>
                </a:extLst>
              </p:cNvPr>
              <p:cNvPicPr>
                <a:picLocks noChangeAspect="1"/>
              </p:cNvPicPr>
              <p:nvPr/>
            </p:nvPicPr>
            <p:blipFill>
              <a:blip r:embed="rId11"/>
              <a:stretch>
                <a:fillRect/>
              </a:stretch>
            </p:blipFill>
            <p:spPr>
              <a:xfrm>
                <a:off x="3331922" y="4319925"/>
                <a:ext cx="469963" cy="469963"/>
              </a:xfrm>
              <a:prstGeom prst="rect">
                <a:avLst/>
              </a:prstGeom>
            </p:spPr>
          </p:pic>
          <p:pic>
            <p:nvPicPr>
              <p:cNvPr id="29" name="Picture 28">
                <a:extLst>
                  <a:ext uri="{FF2B5EF4-FFF2-40B4-BE49-F238E27FC236}">
                    <a16:creationId xmlns:a16="http://schemas.microsoft.com/office/drawing/2014/main" id="{A2FBCABB-5C28-BC3D-3CDA-F1268AC51F39}"/>
                  </a:ext>
                </a:extLst>
              </p:cNvPr>
              <p:cNvPicPr>
                <a:picLocks noChangeAspect="1"/>
              </p:cNvPicPr>
              <p:nvPr/>
            </p:nvPicPr>
            <p:blipFill>
              <a:blip r:embed="rId12"/>
              <a:stretch>
                <a:fillRect/>
              </a:stretch>
            </p:blipFill>
            <p:spPr>
              <a:xfrm>
                <a:off x="4445270" y="4319925"/>
                <a:ext cx="469963" cy="469963"/>
              </a:xfrm>
              <a:prstGeom prst="rect">
                <a:avLst/>
              </a:prstGeom>
            </p:spPr>
          </p:pic>
        </p:grpSp>
        <p:grpSp>
          <p:nvGrpSpPr>
            <p:cNvPr id="18" name="Group 17">
              <a:extLst>
                <a:ext uri="{FF2B5EF4-FFF2-40B4-BE49-F238E27FC236}">
                  <a16:creationId xmlns:a16="http://schemas.microsoft.com/office/drawing/2014/main" id="{24F1D9DF-F691-4DA0-9971-441B849A4D6A}"/>
                </a:ext>
              </a:extLst>
            </p:cNvPr>
            <p:cNvGrpSpPr/>
            <p:nvPr/>
          </p:nvGrpSpPr>
          <p:grpSpPr>
            <a:xfrm>
              <a:off x="8468135" y="4692277"/>
              <a:ext cx="1583311" cy="469963"/>
              <a:chOff x="3190408" y="4309039"/>
              <a:chExt cx="1583311" cy="469963"/>
            </a:xfrm>
          </p:grpSpPr>
          <p:pic>
            <p:nvPicPr>
              <p:cNvPr id="24" name="Picture 23">
                <a:extLst>
                  <a:ext uri="{FF2B5EF4-FFF2-40B4-BE49-F238E27FC236}">
                    <a16:creationId xmlns:a16="http://schemas.microsoft.com/office/drawing/2014/main" id="{09FFD751-E5AB-C83E-97F3-42499E510B05}"/>
                  </a:ext>
                </a:extLst>
              </p:cNvPr>
              <p:cNvPicPr>
                <a:picLocks noChangeAspect="1"/>
              </p:cNvPicPr>
              <p:nvPr/>
            </p:nvPicPr>
            <p:blipFill>
              <a:blip r:embed="rId10"/>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B700BE08-8123-A220-D61D-2D642761BC52}"/>
                  </a:ext>
                </a:extLst>
              </p:cNvPr>
              <p:cNvPicPr>
                <a:picLocks noChangeAspect="1"/>
              </p:cNvPicPr>
              <p:nvPr/>
            </p:nvPicPr>
            <p:blipFill>
              <a:blip r:embed="rId11"/>
              <a:stretch>
                <a:fillRect/>
              </a:stretch>
            </p:blipFill>
            <p:spPr>
              <a:xfrm>
                <a:off x="3190408" y="4309039"/>
                <a:ext cx="469963" cy="469963"/>
              </a:xfrm>
              <a:prstGeom prst="rect">
                <a:avLst/>
              </a:prstGeom>
            </p:spPr>
          </p:pic>
          <p:pic>
            <p:nvPicPr>
              <p:cNvPr id="26" name="Picture 25">
                <a:extLst>
                  <a:ext uri="{FF2B5EF4-FFF2-40B4-BE49-F238E27FC236}">
                    <a16:creationId xmlns:a16="http://schemas.microsoft.com/office/drawing/2014/main" id="{C853F35E-621A-3F79-328A-CC316E2F4461}"/>
                  </a:ext>
                </a:extLst>
              </p:cNvPr>
              <p:cNvPicPr>
                <a:picLocks noChangeAspect="1"/>
              </p:cNvPicPr>
              <p:nvPr/>
            </p:nvPicPr>
            <p:blipFill>
              <a:blip r:embed="rId12"/>
              <a:stretch>
                <a:fillRect/>
              </a:stretch>
            </p:blipFill>
            <p:spPr>
              <a:xfrm>
                <a:off x="4303756" y="4309039"/>
                <a:ext cx="469963" cy="469963"/>
              </a:xfrm>
              <a:prstGeom prst="rect">
                <a:avLst/>
              </a:prstGeom>
            </p:spPr>
          </p:pic>
        </p:grpSp>
        <p:grpSp>
          <p:nvGrpSpPr>
            <p:cNvPr id="19" name="Group 18">
              <a:extLst>
                <a:ext uri="{FF2B5EF4-FFF2-40B4-BE49-F238E27FC236}">
                  <a16:creationId xmlns:a16="http://schemas.microsoft.com/office/drawing/2014/main" id="{CD4B8062-8264-907A-B71A-C78DBD4A6A89}"/>
                </a:ext>
              </a:extLst>
            </p:cNvPr>
            <p:cNvGrpSpPr/>
            <p:nvPr/>
          </p:nvGrpSpPr>
          <p:grpSpPr>
            <a:xfrm>
              <a:off x="10210233" y="5201962"/>
              <a:ext cx="1583311" cy="469963"/>
              <a:chOff x="3408122" y="4232839"/>
              <a:chExt cx="1583311" cy="469963"/>
            </a:xfrm>
          </p:grpSpPr>
          <p:pic>
            <p:nvPicPr>
              <p:cNvPr id="21" name="Picture 20">
                <a:extLst>
                  <a:ext uri="{FF2B5EF4-FFF2-40B4-BE49-F238E27FC236}">
                    <a16:creationId xmlns:a16="http://schemas.microsoft.com/office/drawing/2014/main" id="{F0C6C887-DC41-F645-0BBD-95A684A12006}"/>
                  </a:ext>
                </a:extLst>
              </p:cNvPr>
              <p:cNvPicPr>
                <a:picLocks noChangeAspect="1"/>
              </p:cNvPicPr>
              <p:nvPr/>
            </p:nvPicPr>
            <p:blipFill>
              <a:blip r:embed="rId10"/>
              <a:stretch>
                <a:fillRect/>
              </a:stretch>
            </p:blipFill>
            <p:spPr>
              <a:xfrm>
                <a:off x="3964796" y="4232839"/>
                <a:ext cx="469963" cy="469963"/>
              </a:xfrm>
              <a:prstGeom prst="rect">
                <a:avLst/>
              </a:prstGeom>
            </p:spPr>
          </p:pic>
          <p:pic>
            <p:nvPicPr>
              <p:cNvPr id="22" name="Picture 21">
                <a:extLst>
                  <a:ext uri="{FF2B5EF4-FFF2-40B4-BE49-F238E27FC236}">
                    <a16:creationId xmlns:a16="http://schemas.microsoft.com/office/drawing/2014/main" id="{65F26FB8-D43F-7D59-F226-EE520A24C51D}"/>
                  </a:ext>
                </a:extLst>
              </p:cNvPr>
              <p:cNvPicPr>
                <a:picLocks noChangeAspect="1"/>
              </p:cNvPicPr>
              <p:nvPr/>
            </p:nvPicPr>
            <p:blipFill>
              <a:blip r:embed="rId11"/>
              <a:stretch>
                <a:fillRect/>
              </a:stretch>
            </p:blipFill>
            <p:spPr>
              <a:xfrm>
                <a:off x="3408122" y="4232839"/>
                <a:ext cx="469963" cy="469963"/>
              </a:xfrm>
              <a:prstGeom prst="rect">
                <a:avLst/>
              </a:prstGeom>
            </p:spPr>
          </p:pic>
          <p:pic>
            <p:nvPicPr>
              <p:cNvPr id="23" name="Picture 22">
                <a:extLst>
                  <a:ext uri="{FF2B5EF4-FFF2-40B4-BE49-F238E27FC236}">
                    <a16:creationId xmlns:a16="http://schemas.microsoft.com/office/drawing/2014/main" id="{8CB1433D-3765-3E24-CDDB-688380734ECC}"/>
                  </a:ext>
                </a:extLst>
              </p:cNvPr>
              <p:cNvPicPr>
                <a:picLocks noChangeAspect="1"/>
              </p:cNvPicPr>
              <p:nvPr/>
            </p:nvPicPr>
            <p:blipFill>
              <a:blip r:embed="rId12"/>
              <a:stretch>
                <a:fillRect/>
              </a:stretch>
            </p:blipFill>
            <p:spPr>
              <a:xfrm>
                <a:off x="4521470" y="4232839"/>
                <a:ext cx="469963" cy="469963"/>
              </a:xfrm>
              <a:prstGeom prst="rect">
                <a:avLst/>
              </a:prstGeom>
            </p:spPr>
          </p:pic>
        </p:grpSp>
        <p:sp>
          <p:nvSpPr>
            <p:cNvPr id="20" name="Rectangle: Rounded Corners 19">
              <a:extLst>
                <a:ext uri="{FF2B5EF4-FFF2-40B4-BE49-F238E27FC236}">
                  <a16:creationId xmlns:a16="http://schemas.microsoft.com/office/drawing/2014/main" id="{86C0FC6B-1971-DDA1-B724-C1AB64E64E16}"/>
                </a:ext>
              </a:extLst>
            </p:cNvPr>
            <p:cNvSpPr/>
            <p:nvPr/>
          </p:nvSpPr>
          <p:spPr>
            <a:xfrm>
              <a:off x="6470488" y="3244032"/>
              <a:ext cx="491888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chí đánh giá</a:t>
              </a:r>
              <a:endParaRPr kumimoji="0" lang="en-US" sz="4400" b="1" i="0" u="none" strike="noStrike" kern="1200" cap="none" spc="0" normalizeH="0" baseline="0" noProof="0" dirty="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E7160021-039F-6E0A-CC33-15D7ECD043E3}"/>
              </a:ext>
            </a:extLst>
          </p:cNvPr>
          <p:cNvGrpSpPr/>
          <p:nvPr/>
        </p:nvGrpSpPr>
        <p:grpSpPr>
          <a:xfrm>
            <a:off x="308078" y="3578282"/>
            <a:ext cx="5561110" cy="2784533"/>
            <a:chOff x="226098" y="3169228"/>
            <a:chExt cx="5561110" cy="2784533"/>
          </a:xfrm>
        </p:grpSpPr>
        <p:sp>
          <p:nvSpPr>
            <p:cNvPr id="31" name="Rectangle: Rounded Corners 30">
              <a:extLst>
                <a:ext uri="{FF2B5EF4-FFF2-40B4-BE49-F238E27FC236}">
                  <a16:creationId xmlns:a16="http://schemas.microsoft.com/office/drawing/2014/main" id="{2DF910AE-BCBD-C263-0074-B98E61CF738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id="{460F1014-69C5-FB91-BCD6-297058CD03AA}"/>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pic>
          <p:nvPicPr>
            <p:cNvPr id="33" name="Picture 32">
              <a:extLst>
                <a:ext uri="{FF2B5EF4-FFF2-40B4-BE49-F238E27FC236}">
                  <a16:creationId xmlns:a16="http://schemas.microsoft.com/office/drawing/2014/main" id="{703A07EE-E87E-284A-9D7B-80F033E2D2C1}"/>
                </a:ext>
              </a:extLst>
            </p:cNvPr>
            <p:cNvPicPr>
              <a:picLocks noChangeAspect="1"/>
            </p:cNvPicPr>
            <p:nvPr/>
          </p:nvPicPr>
          <p:blipFill>
            <a:blip r:embed="rId13"/>
            <a:stretch>
              <a:fillRect/>
            </a:stretch>
          </p:blipFill>
          <p:spPr>
            <a:xfrm flipH="1">
              <a:off x="324528" y="3950336"/>
              <a:ext cx="609091" cy="609091"/>
            </a:xfrm>
            <a:prstGeom prst="rect">
              <a:avLst/>
            </a:prstGeom>
          </p:spPr>
        </p:pic>
        <p:pic>
          <p:nvPicPr>
            <p:cNvPr id="34" name="Picture 33">
              <a:extLst>
                <a:ext uri="{FF2B5EF4-FFF2-40B4-BE49-F238E27FC236}">
                  <a16:creationId xmlns:a16="http://schemas.microsoft.com/office/drawing/2014/main" id="{34CB8096-0C2C-EDC7-BCE9-AC6B5510BF45}"/>
                </a:ext>
              </a:extLst>
            </p:cNvPr>
            <p:cNvPicPr>
              <a:picLocks noChangeAspect="1"/>
            </p:cNvPicPr>
            <p:nvPr/>
          </p:nvPicPr>
          <p:blipFill>
            <a:blip r:embed="rId13"/>
            <a:stretch>
              <a:fillRect/>
            </a:stretch>
          </p:blipFill>
          <p:spPr>
            <a:xfrm flipH="1">
              <a:off x="324528" y="4544021"/>
              <a:ext cx="609091" cy="609091"/>
            </a:xfrm>
            <a:prstGeom prst="rect">
              <a:avLst/>
            </a:prstGeom>
          </p:spPr>
        </p:pic>
        <p:pic>
          <p:nvPicPr>
            <p:cNvPr id="35" name="Picture 34">
              <a:extLst>
                <a:ext uri="{FF2B5EF4-FFF2-40B4-BE49-F238E27FC236}">
                  <a16:creationId xmlns:a16="http://schemas.microsoft.com/office/drawing/2014/main" id="{D0F0F420-C370-5E09-2DA0-D421E084772B}"/>
                </a:ext>
              </a:extLst>
            </p:cNvPr>
            <p:cNvPicPr>
              <a:picLocks noChangeAspect="1"/>
            </p:cNvPicPr>
            <p:nvPr/>
          </p:nvPicPr>
          <p:blipFill>
            <a:blip r:embed="rId13"/>
            <a:stretch>
              <a:fillRect/>
            </a:stretch>
          </p:blipFill>
          <p:spPr>
            <a:xfrm flipH="1">
              <a:off x="324528" y="5242918"/>
              <a:ext cx="609091" cy="609091"/>
            </a:xfrm>
            <a:prstGeom prst="rect">
              <a:avLst/>
            </a:prstGeom>
          </p:spPr>
        </p:pic>
      </p:grpSp>
      <p:pic>
        <p:nvPicPr>
          <p:cNvPr id="36" name="Picture 35">
            <a:extLst>
              <a:ext uri="{FF2B5EF4-FFF2-40B4-BE49-F238E27FC236}">
                <a16:creationId xmlns:a16="http://schemas.microsoft.com/office/drawing/2014/main" id="{F9D6BD67-AA7C-7814-687E-4F432D0FF7DB}"/>
              </a:ext>
            </a:extLst>
          </p:cNvPr>
          <p:cNvPicPr>
            <a:picLocks noChangeAspect="1"/>
          </p:cNvPicPr>
          <p:nvPr/>
        </p:nvPicPr>
        <p:blipFill>
          <a:blip r:embed="rId14"/>
          <a:stretch>
            <a:fillRect/>
          </a:stretch>
        </p:blipFill>
        <p:spPr>
          <a:xfrm>
            <a:off x="480190" y="1087598"/>
            <a:ext cx="12058933" cy="2353260"/>
          </a:xfrm>
          <a:prstGeom prst="rect">
            <a:avLst/>
          </a:prstGeom>
        </p:spPr>
      </p:pic>
    </p:spTree>
    <p:extLst>
      <p:ext uri="{BB962C8B-B14F-4D97-AF65-F5344CB8AC3E}">
        <p14:creationId xmlns:p14="http://schemas.microsoft.com/office/powerpoint/2010/main" val="26985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60621C-FBC1-64E5-FAA0-D16B54CAA2E2}"/>
              </a:ext>
            </a:extLst>
          </p:cNvPr>
          <p:cNvGrpSpPr/>
          <p:nvPr/>
        </p:nvGrpSpPr>
        <p:grpSpPr>
          <a:xfrm>
            <a:off x="0" y="0"/>
            <a:ext cx="12192000" cy="6858000"/>
            <a:chOff x="0" y="0"/>
            <a:chExt cx="12192000" cy="6858000"/>
          </a:xfrm>
        </p:grpSpPr>
        <p:sp>
          <p:nvSpPr>
            <p:cNvPr id="3" name="Freeform 7">
              <a:extLst>
                <a:ext uri="{FF2B5EF4-FFF2-40B4-BE49-F238E27FC236}">
                  <a16:creationId xmlns:a16="http://schemas.microsoft.com/office/drawing/2014/main" id="{553EBE7C-C91A-C40D-AC7F-B5BE4873C444}"/>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23">
              <a:extLst>
                <a:ext uri="{FF2B5EF4-FFF2-40B4-BE49-F238E27FC236}">
                  <a16:creationId xmlns:a16="http://schemas.microsoft.com/office/drawing/2014/main" id="{C9F3EA69-224B-0709-5894-948B814951A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5" name="Picture 5">
              <a:extLst>
                <a:ext uri="{FF2B5EF4-FFF2-40B4-BE49-F238E27FC236}">
                  <a16:creationId xmlns:a16="http://schemas.microsoft.com/office/drawing/2014/main" id="{78443566-E6D7-9924-7753-0F74D702CD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6655" y="113992"/>
              <a:ext cx="2881258" cy="2164545"/>
            </a:xfrm>
            <a:prstGeom prst="rect">
              <a:avLst/>
            </a:prstGeom>
          </p:spPr>
        </p:pic>
        <p:pic>
          <p:nvPicPr>
            <p:cNvPr id="6" name="Picture 10">
              <a:extLst>
                <a:ext uri="{FF2B5EF4-FFF2-40B4-BE49-F238E27FC236}">
                  <a16:creationId xmlns:a16="http://schemas.microsoft.com/office/drawing/2014/main" id="{72E6A831-2D38-6BD3-C6EB-FF4E4118845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9784" y="1105469"/>
              <a:ext cx="3875000" cy="2346136"/>
            </a:xfrm>
            <a:prstGeom prst="rect">
              <a:avLst/>
            </a:prstGeom>
          </p:spPr>
        </p:pic>
        <p:pic>
          <p:nvPicPr>
            <p:cNvPr id="7" name="Picture 10">
              <a:extLst>
                <a:ext uri="{FF2B5EF4-FFF2-40B4-BE49-F238E27FC236}">
                  <a16:creationId xmlns:a16="http://schemas.microsoft.com/office/drawing/2014/main" id="{9ABC5BEE-CB65-DAED-A567-12B42154704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3003" y="0"/>
              <a:ext cx="2654297" cy="1607056"/>
            </a:xfrm>
            <a:prstGeom prst="rect">
              <a:avLst/>
            </a:prstGeom>
          </p:spPr>
        </p:pic>
        <p:pic>
          <p:nvPicPr>
            <p:cNvPr id="8" name="Picture 10">
              <a:extLst>
                <a:ext uri="{FF2B5EF4-FFF2-40B4-BE49-F238E27FC236}">
                  <a16:creationId xmlns:a16="http://schemas.microsoft.com/office/drawing/2014/main" id="{389F5D3E-0616-9970-043D-5C163A4C882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12558" y="1607056"/>
              <a:ext cx="3480189" cy="2107096"/>
            </a:xfrm>
            <a:prstGeom prst="rect">
              <a:avLst/>
            </a:prstGeom>
          </p:spPr>
        </p:pic>
        <p:pic>
          <p:nvPicPr>
            <p:cNvPr id="9" name="Picture 8" descr="A group of paper planes&#10;&#10;Description automatically generated">
              <a:extLst>
                <a:ext uri="{FF2B5EF4-FFF2-40B4-BE49-F238E27FC236}">
                  <a16:creationId xmlns:a16="http://schemas.microsoft.com/office/drawing/2014/main" id="{E84FA300-F2AC-767A-AD83-D1FF5A0847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grpSp>
        <p:nvGrpSpPr>
          <p:cNvPr id="16" name="Group 15">
            <a:extLst>
              <a:ext uri="{FF2B5EF4-FFF2-40B4-BE49-F238E27FC236}">
                <a16:creationId xmlns:a16="http://schemas.microsoft.com/office/drawing/2014/main" id="{DAE4E18E-873E-3418-9D8F-2413D10C9103}"/>
              </a:ext>
            </a:extLst>
          </p:cNvPr>
          <p:cNvGrpSpPr/>
          <p:nvPr/>
        </p:nvGrpSpPr>
        <p:grpSpPr>
          <a:xfrm>
            <a:off x="2302688" y="2649240"/>
            <a:ext cx="7586625" cy="3682646"/>
            <a:chOff x="4841104" y="3804755"/>
            <a:chExt cx="5882697" cy="2855537"/>
          </a:xfrm>
        </p:grpSpPr>
        <p:grpSp>
          <p:nvGrpSpPr>
            <p:cNvPr id="17" name="Group 16">
              <a:extLst>
                <a:ext uri="{FF2B5EF4-FFF2-40B4-BE49-F238E27FC236}">
                  <a16:creationId xmlns:a16="http://schemas.microsoft.com/office/drawing/2014/main" id="{10DFECB6-F4CD-D2CE-017B-F4B9B30CB73C}"/>
                </a:ext>
              </a:extLst>
            </p:cNvPr>
            <p:cNvGrpSpPr/>
            <p:nvPr/>
          </p:nvGrpSpPr>
          <p:grpSpPr>
            <a:xfrm>
              <a:off x="4841104" y="3804755"/>
              <a:ext cx="5882697" cy="2855537"/>
              <a:chOff x="2975204" y="1242806"/>
              <a:chExt cx="5882697" cy="2855537"/>
            </a:xfrm>
          </p:grpSpPr>
          <p:sp>
            <p:nvSpPr>
              <p:cNvPr id="27" name="Rectangle: Rounded Corners 12">
                <a:extLst>
                  <a:ext uri="{FF2B5EF4-FFF2-40B4-BE49-F238E27FC236}">
                    <a16:creationId xmlns:a16="http://schemas.microsoft.com/office/drawing/2014/main" id="{78669463-CEB1-9B89-CF21-317F78CE9877}"/>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B23A4926-18FD-9F57-E48F-C4465888E16F}"/>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8" name="Picture 17">
              <a:extLst>
                <a:ext uri="{FF2B5EF4-FFF2-40B4-BE49-F238E27FC236}">
                  <a16:creationId xmlns:a16="http://schemas.microsoft.com/office/drawing/2014/main" id="{F949B7FA-4008-EF70-4284-9686B37C6029}"/>
                </a:ext>
              </a:extLst>
            </p:cNvPr>
            <p:cNvPicPr>
              <a:picLocks noChangeAspect="1"/>
            </p:cNvPicPr>
            <p:nvPr/>
          </p:nvPicPr>
          <p:blipFill>
            <a:blip r:embed="rId10"/>
            <a:stretch>
              <a:fillRect/>
            </a:stretch>
          </p:blipFill>
          <p:spPr>
            <a:xfrm>
              <a:off x="7844232" y="5059032"/>
              <a:ext cx="469963" cy="469963"/>
            </a:xfrm>
            <a:prstGeom prst="rect">
              <a:avLst/>
            </a:prstGeom>
          </p:spPr>
        </p:pic>
        <p:pic>
          <p:nvPicPr>
            <p:cNvPr id="19" name="Picture 18">
              <a:extLst>
                <a:ext uri="{FF2B5EF4-FFF2-40B4-BE49-F238E27FC236}">
                  <a16:creationId xmlns:a16="http://schemas.microsoft.com/office/drawing/2014/main" id="{49EFF05A-AA92-4F2F-AC3A-17FED3EB00A4}"/>
                </a:ext>
              </a:extLst>
            </p:cNvPr>
            <p:cNvPicPr>
              <a:picLocks noChangeAspect="1"/>
            </p:cNvPicPr>
            <p:nvPr/>
          </p:nvPicPr>
          <p:blipFill>
            <a:blip r:embed="rId11"/>
            <a:stretch>
              <a:fillRect/>
            </a:stretch>
          </p:blipFill>
          <p:spPr>
            <a:xfrm>
              <a:off x="7287558" y="5059032"/>
              <a:ext cx="469963" cy="469963"/>
            </a:xfrm>
            <a:prstGeom prst="rect">
              <a:avLst/>
            </a:prstGeom>
          </p:spPr>
        </p:pic>
        <p:pic>
          <p:nvPicPr>
            <p:cNvPr id="20" name="Picture 19">
              <a:extLst>
                <a:ext uri="{FF2B5EF4-FFF2-40B4-BE49-F238E27FC236}">
                  <a16:creationId xmlns:a16="http://schemas.microsoft.com/office/drawing/2014/main" id="{2847A8F3-7C85-F783-9B6C-51436D1CAD93}"/>
                </a:ext>
              </a:extLst>
            </p:cNvPr>
            <p:cNvPicPr>
              <a:picLocks noChangeAspect="1"/>
            </p:cNvPicPr>
            <p:nvPr/>
          </p:nvPicPr>
          <p:blipFill>
            <a:blip r:embed="rId12"/>
            <a:stretch>
              <a:fillRect/>
            </a:stretch>
          </p:blipFill>
          <p:spPr>
            <a:xfrm>
              <a:off x="8400906" y="5059032"/>
              <a:ext cx="469963" cy="469963"/>
            </a:xfrm>
            <a:prstGeom prst="rect">
              <a:avLst/>
            </a:prstGeom>
          </p:spPr>
        </p:pic>
        <p:pic>
          <p:nvPicPr>
            <p:cNvPr id="21" name="Picture 20">
              <a:extLst>
                <a:ext uri="{FF2B5EF4-FFF2-40B4-BE49-F238E27FC236}">
                  <a16:creationId xmlns:a16="http://schemas.microsoft.com/office/drawing/2014/main" id="{5CB6EA80-B3FF-24DA-41D0-F16FE06302C1}"/>
                </a:ext>
              </a:extLst>
            </p:cNvPr>
            <p:cNvPicPr>
              <a:picLocks noChangeAspect="1"/>
            </p:cNvPicPr>
            <p:nvPr/>
          </p:nvPicPr>
          <p:blipFill>
            <a:blip r:embed="rId10"/>
            <a:stretch>
              <a:fillRect/>
            </a:stretch>
          </p:blipFill>
          <p:spPr>
            <a:xfrm>
              <a:off x="7738984" y="5636672"/>
              <a:ext cx="469963" cy="469963"/>
            </a:xfrm>
            <a:prstGeom prst="rect">
              <a:avLst/>
            </a:prstGeom>
          </p:spPr>
        </p:pic>
        <p:pic>
          <p:nvPicPr>
            <p:cNvPr id="22" name="Picture 21">
              <a:extLst>
                <a:ext uri="{FF2B5EF4-FFF2-40B4-BE49-F238E27FC236}">
                  <a16:creationId xmlns:a16="http://schemas.microsoft.com/office/drawing/2014/main" id="{970F5290-A320-B3C6-2F9B-4D5D81214B11}"/>
                </a:ext>
              </a:extLst>
            </p:cNvPr>
            <p:cNvPicPr>
              <a:picLocks noChangeAspect="1"/>
            </p:cNvPicPr>
            <p:nvPr/>
          </p:nvPicPr>
          <p:blipFill>
            <a:blip r:embed="rId11"/>
            <a:stretch>
              <a:fillRect/>
            </a:stretch>
          </p:blipFill>
          <p:spPr>
            <a:xfrm>
              <a:off x="7182308" y="5636672"/>
              <a:ext cx="469963" cy="469963"/>
            </a:xfrm>
            <a:prstGeom prst="rect">
              <a:avLst/>
            </a:prstGeom>
          </p:spPr>
        </p:pic>
        <p:pic>
          <p:nvPicPr>
            <p:cNvPr id="23" name="Picture 22">
              <a:extLst>
                <a:ext uri="{FF2B5EF4-FFF2-40B4-BE49-F238E27FC236}">
                  <a16:creationId xmlns:a16="http://schemas.microsoft.com/office/drawing/2014/main" id="{77AA7530-48D2-B6A5-0146-6679186BF912}"/>
                </a:ext>
              </a:extLst>
            </p:cNvPr>
            <p:cNvPicPr>
              <a:picLocks noChangeAspect="1"/>
            </p:cNvPicPr>
            <p:nvPr/>
          </p:nvPicPr>
          <p:blipFill>
            <a:blip r:embed="rId12"/>
            <a:stretch>
              <a:fillRect/>
            </a:stretch>
          </p:blipFill>
          <p:spPr>
            <a:xfrm>
              <a:off x="8295658" y="5636672"/>
              <a:ext cx="469963" cy="469963"/>
            </a:xfrm>
            <a:prstGeom prst="rect">
              <a:avLst/>
            </a:prstGeom>
          </p:spPr>
        </p:pic>
        <p:pic>
          <p:nvPicPr>
            <p:cNvPr id="24" name="Picture 23">
              <a:extLst>
                <a:ext uri="{FF2B5EF4-FFF2-40B4-BE49-F238E27FC236}">
                  <a16:creationId xmlns:a16="http://schemas.microsoft.com/office/drawing/2014/main" id="{660FBDFE-011C-9111-6C85-B103CE163278}"/>
                </a:ext>
              </a:extLst>
            </p:cNvPr>
            <p:cNvPicPr>
              <a:picLocks noChangeAspect="1"/>
            </p:cNvPicPr>
            <p:nvPr/>
          </p:nvPicPr>
          <p:blipFill>
            <a:blip r:embed="rId10"/>
            <a:stretch>
              <a:fillRect/>
            </a:stretch>
          </p:blipFill>
          <p:spPr>
            <a:xfrm>
              <a:off x="9422140" y="6106278"/>
              <a:ext cx="469963" cy="469963"/>
            </a:xfrm>
            <a:prstGeom prst="rect">
              <a:avLst/>
            </a:prstGeom>
          </p:spPr>
        </p:pic>
        <p:pic>
          <p:nvPicPr>
            <p:cNvPr id="25" name="Picture 24">
              <a:extLst>
                <a:ext uri="{FF2B5EF4-FFF2-40B4-BE49-F238E27FC236}">
                  <a16:creationId xmlns:a16="http://schemas.microsoft.com/office/drawing/2014/main" id="{00AD3D22-D479-3DB3-3525-F22C09BEBDD2}"/>
                </a:ext>
              </a:extLst>
            </p:cNvPr>
            <p:cNvPicPr>
              <a:picLocks noChangeAspect="1"/>
            </p:cNvPicPr>
            <p:nvPr/>
          </p:nvPicPr>
          <p:blipFill>
            <a:blip r:embed="rId11"/>
            <a:stretch>
              <a:fillRect/>
            </a:stretch>
          </p:blipFill>
          <p:spPr>
            <a:xfrm>
              <a:off x="8865466" y="6106278"/>
              <a:ext cx="469963" cy="469963"/>
            </a:xfrm>
            <a:prstGeom prst="rect">
              <a:avLst/>
            </a:prstGeom>
          </p:spPr>
        </p:pic>
        <p:pic>
          <p:nvPicPr>
            <p:cNvPr id="26" name="Picture 25">
              <a:extLst>
                <a:ext uri="{FF2B5EF4-FFF2-40B4-BE49-F238E27FC236}">
                  <a16:creationId xmlns:a16="http://schemas.microsoft.com/office/drawing/2014/main" id="{C91C834E-3A0E-BBD3-E4C9-A9547307B19E}"/>
                </a:ext>
              </a:extLst>
            </p:cNvPr>
            <p:cNvPicPr>
              <a:picLocks noChangeAspect="1"/>
            </p:cNvPicPr>
            <p:nvPr/>
          </p:nvPicPr>
          <p:blipFill>
            <a:blip r:embed="rId12"/>
            <a:stretch>
              <a:fillRect/>
            </a:stretch>
          </p:blipFill>
          <p:spPr>
            <a:xfrm>
              <a:off x="9978815" y="6106278"/>
              <a:ext cx="469963" cy="469963"/>
            </a:xfrm>
            <a:prstGeom prst="rect">
              <a:avLst/>
            </a:prstGeom>
          </p:spPr>
        </p:pic>
      </p:grpSp>
      <p:pic>
        <p:nvPicPr>
          <p:cNvPr id="29" name="Picture 28" descr="A bunch of balloons with swirls and butterflies&#10;&#10;Description automatically generated">
            <a:extLst>
              <a:ext uri="{FF2B5EF4-FFF2-40B4-BE49-F238E27FC236}">
                <a16:creationId xmlns:a16="http://schemas.microsoft.com/office/drawing/2014/main" id="{F51DA816-8BA4-BFD1-4B7A-090864F8532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843698" y="2302197"/>
            <a:ext cx="3840073" cy="4208760"/>
          </a:xfrm>
          <a:prstGeom prst="rect">
            <a:avLst/>
          </a:prstGeom>
        </p:spPr>
      </p:pic>
      <p:pic>
        <p:nvPicPr>
          <p:cNvPr id="30" name="Picture 29">
            <a:extLst>
              <a:ext uri="{FF2B5EF4-FFF2-40B4-BE49-F238E27FC236}">
                <a16:creationId xmlns:a16="http://schemas.microsoft.com/office/drawing/2014/main" id="{AFB92DE5-3D4B-1364-DF23-1BFF094D8CE2}"/>
              </a:ext>
            </a:extLst>
          </p:cNvPr>
          <p:cNvPicPr>
            <a:picLocks noChangeAspect="1"/>
          </p:cNvPicPr>
          <p:nvPr/>
        </p:nvPicPr>
        <p:blipFill>
          <a:blip r:embed="rId14"/>
          <a:stretch>
            <a:fillRect/>
          </a:stretch>
        </p:blipFill>
        <p:spPr>
          <a:xfrm>
            <a:off x="480190" y="1049758"/>
            <a:ext cx="12058933" cy="1383912"/>
          </a:xfrm>
          <a:prstGeom prst="rect">
            <a:avLst/>
          </a:prstGeom>
        </p:spPr>
      </p:pic>
    </p:spTree>
    <p:extLst>
      <p:ext uri="{BB962C8B-B14F-4D97-AF65-F5344CB8AC3E}">
        <p14:creationId xmlns:p14="http://schemas.microsoft.com/office/powerpoint/2010/main" val="8715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63D61-49C5-46CC-2FE3-7F20BBD41F76}"/>
              </a:ext>
            </a:extLst>
          </p:cNvPr>
          <p:cNvPicPr>
            <a:picLocks noChangeAspect="1"/>
          </p:cNvPicPr>
          <p:nvPr/>
        </p:nvPicPr>
        <p:blipFill>
          <a:blip r:embed="rId2"/>
          <a:stretch>
            <a:fillRect/>
          </a:stretch>
        </p:blipFill>
        <p:spPr>
          <a:xfrm>
            <a:off x="1179150" y="1682344"/>
            <a:ext cx="9833700" cy="3493311"/>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27056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Ở khổ thơ thứ nhất, chi tiết nào cho thấy hạt gạo được kết tinh từ những tinh tuý của thiên nhiên?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42457" y="3516086"/>
            <a:ext cx="8360229"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Chi tiết cho thấy hạt gạo được kết tinh từ những tinh tuý của thiên nhiên là: phù sa của sông Kinh Thầy, hương sen thơm trong hồ nước đầy.</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17259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thơ cho thấy nét đẹp gì của người nông dân trong quá trình làm ra hạt gạo? Nét đẹp ấy được thể hiện qua những hình ảnh nào?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609600" y="3259949"/>
            <a:ext cx="11440886" cy="3412994"/>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794657" y="3516086"/>
            <a:ext cx="10940143"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 </a:t>
            </a:r>
          </a:p>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Nét đẹp ấy được thể hiện qua các hình ảnh: </a:t>
            </a:r>
            <a:r>
              <a:rPr lang="vi-VN" sz="2800" b="1" i="1" dirty="0">
                <a:solidFill>
                  <a:prstClr val="black"/>
                </a:solidFill>
                <a:latin typeface="Cambria" panose="02040503050406030204" pitchFamily="18" charset="0"/>
                <a:ea typeface="Cambria" panose="02040503050406030204" pitchFamily="18" charset="0"/>
              </a:rPr>
              <a:t>bão tháng Bảy, mưa tháng Ba, giọt mồ hôi sa, nước như ai nấu, chêt cả cá cờ, cua ngoi lên bờ, mẹ em xuống cấy.</a:t>
            </a:r>
          </a:p>
        </p:txBody>
      </p:sp>
    </p:spTree>
    <p:extLst>
      <p:ext uri="{BB962C8B-B14F-4D97-AF65-F5344CB8AC3E}">
        <p14:creationId xmlns:p14="http://schemas.microsoft.com/office/powerpoint/2010/main" val="13059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1933105"/>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80643" y="461127"/>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dòng thơ “Bát cơm mùa gặt/ Thơm hào giao thông” gợi cho em suy nghĩ gì? Em chọn ý nào dưới đây? Vì sao?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7" name="Picture 6">
            <a:extLst>
              <a:ext uri="{FF2B5EF4-FFF2-40B4-BE49-F238E27FC236}">
                <a16:creationId xmlns:a16="http://schemas.microsoft.com/office/drawing/2014/main" id="{EAC31194-46D7-73C5-FDD3-CC69DB749D6B}"/>
              </a:ext>
            </a:extLst>
          </p:cNvPr>
          <p:cNvPicPr>
            <a:picLocks noChangeAspect="1"/>
          </p:cNvPicPr>
          <p:nvPr/>
        </p:nvPicPr>
        <p:blipFill>
          <a:blip r:embed="rId2"/>
          <a:stretch>
            <a:fillRect/>
          </a:stretch>
        </p:blipFill>
        <p:spPr>
          <a:xfrm>
            <a:off x="651101" y="3480026"/>
            <a:ext cx="11226779" cy="2387374"/>
          </a:xfrm>
          <a:prstGeom prst="rect">
            <a:avLst/>
          </a:prstGeom>
        </p:spPr>
      </p:pic>
      <p:sp>
        <p:nvSpPr>
          <p:cNvPr id="10" name="Oval 9">
            <a:extLst>
              <a:ext uri="{FF2B5EF4-FFF2-40B4-BE49-F238E27FC236}">
                <a16:creationId xmlns:a16="http://schemas.microsoft.com/office/drawing/2014/main" id="{ED33079C-9DF4-D50C-BACF-0E5E25ACD403}"/>
              </a:ext>
            </a:extLst>
          </p:cNvPr>
          <p:cNvSpPr/>
          <p:nvPr/>
        </p:nvSpPr>
        <p:spPr>
          <a:xfrm>
            <a:off x="979714" y="3657600"/>
            <a:ext cx="468086" cy="5442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35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10"/>
            <a:ext cx="10040589" cy="1922220"/>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nhỏ đã đóng góp những gì để làm ra hạt gạo?</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53342" y="3298372"/>
            <a:ext cx="8360229" cy="2554545"/>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Bất kể thời gian nào trong ngày (sớm, trưa, chiều), các bạn nhỏ cùng người lớn tham gia chống hạn, tát nước, bắt sâu, gánh phân bón cho lúa.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25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7476" cy="5884619"/>
            <a:chOff x="1467786" y="422571"/>
            <a:chExt cx="10047476"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613300" y="547865"/>
              <a:ext cx="9901962" cy="19594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bài thơ, vì sao hạt gạo được gọi là “hạt vàng" (ý nói quý như vàng)?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Vì hạt gạo nuôi sống con người từ bao đời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Vì hạt gạo kết tinh từ những tinh tuý của đất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Vì hạt gạo chứa đựng bao mồ hôi, công sức của người nông dân.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oup 4">
            <a:extLst>
              <a:ext uri="{FF2B5EF4-FFF2-40B4-BE49-F238E27FC236}">
                <a16:creationId xmlns:a16="http://schemas.microsoft.com/office/drawing/2014/main" id="{52D676D8-CC0D-88FB-5219-CCC06789236B}"/>
              </a:ext>
            </a:extLst>
          </p:cNvPr>
          <p:cNvGrpSpPr/>
          <p:nvPr/>
        </p:nvGrpSpPr>
        <p:grpSpPr>
          <a:xfrm>
            <a:off x="1771824" y="3259949"/>
            <a:ext cx="9353376" cy="2814279"/>
            <a:chOff x="3531683" y="3225616"/>
            <a:chExt cx="3004457" cy="888274"/>
          </a:xfrm>
        </p:grpSpPr>
        <p:sp>
          <p:nvSpPr>
            <p:cNvPr id="7" name="Rounded Rectangle 13">
              <a:extLst>
                <a:ext uri="{FF2B5EF4-FFF2-40B4-BE49-F238E27FC236}">
                  <a16:creationId xmlns:a16="http://schemas.microsoft.com/office/drawing/2014/main" id="{95FEBB80-8E69-87A0-2061-3940DE9F917A}"/>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E4966AF-B908-E43F-756C-CA79723157D3}"/>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1" name="TextBox 10">
            <a:extLst>
              <a:ext uri="{FF2B5EF4-FFF2-40B4-BE49-F238E27FC236}">
                <a16:creationId xmlns:a16="http://schemas.microsoft.com/office/drawing/2014/main" id="{5ACE8321-57F7-1C18-C7AA-B7D70A239B47}"/>
              </a:ext>
            </a:extLst>
          </p:cNvPr>
          <p:cNvSpPr txBox="1"/>
          <p:nvPr/>
        </p:nvSpPr>
        <p:spPr>
          <a:xfrm>
            <a:off x="2253342" y="3298372"/>
            <a:ext cx="8360229" cy="2862322"/>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Ví dụ chọn đáp án C: Hạt gạo được gọi là “hạt vàng” là vì hạt gạo rất quý, con người phải bỏ biết bao công sức, vượt qua bao gian nan, vất vả, một nắng hai sương, chăm chỉ, cần cù mới làm ra hạt gạo.</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16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Trao đổi với bạn những điều em biết về công việc của người nông dân.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2"/>
          <p:cNvSpPr/>
          <p:nvPr/>
        </p:nvSpPr>
        <p:spPr>
          <a:xfrm>
            <a:off x="762000" y="1634247"/>
            <a:ext cx="10700657" cy="48971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Rectangle 1"/>
          <p:cNvSpPr/>
          <p:nvPr/>
        </p:nvSpPr>
        <p:spPr>
          <a:xfrm>
            <a:off x="925286" y="2316062"/>
            <a:ext cx="10210800" cy="2062103"/>
          </a:xfrm>
          <a:prstGeom prst="rect">
            <a:avLst/>
          </a:prstGeom>
        </p:spPr>
        <p:txBody>
          <a:bodyPr wrap="square">
            <a:spAutoFit/>
          </a:bodyPr>
          <a:lstStyle/>
          <a:p>
            <a:pPr lvl="0" algn="just">
              <a:defRPr/>
            </a:pPr>
            <a:r>
              <a:rPr lang="vi-VN" sz="3200" b="1" dirty="0">
                <a:solidFill>
                  <a:srgbClr val="FF0000"/>
                </a:solidFill>
              </a:rPr>
              <a:t>Bài thơ ca ngợi tinh thần vượt lên khó khăn, vất vả, ca ngợi phẩm chất cần cù, chịu khó của người nông dân trong việc sản xuất ra lúa gạo, nuôi sống con người. </a:t>
            </a:r>
            <a:endParaRPr kumimoji="0" lang="en-US" sz="32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50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55454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cần biết nhấn giọng ở những từ ngữ nêu giá trị của hạt gạo và những khó khăn, vất vả mà người nông dân phải trải qua trong quá trìmh sản xuất lúa gạo.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688657" y="1406784"/>
            <a:ext cx="8093128" cy="4475003"/>
          </a:xfrm>
          <a:prstGeom prst="rect">
            <a:avLst/>
          </a:prstGeom>
        </p:spPr>
      </p:pic>
      <p:pic>
        <p:nvPicPr>
          <p:cNvPr id="2" name="Picture 1">
            <a:extLst>
              <a:ext uri="{FF2B5EF4-FFF2-40B4-BE49-F238E27FC236}">
                <a16:creationId xmlns:a16="http://schemas.microsoft.com/office/drawing/2014/main" id="{13FECDB9-A4B0-0D82-8479-E123E54F6E8E}"/>
              </a:ext>
            </a:extLst>
          </p:cNvPr>
          <p:cNvPicPr>
            <a:picLocks noChangeAspect="1"/>
          </p:cNvPicPr>
          <p:nvPr/>
        </p:nvPicPr>
        <p:blipFill>
          <a:blip r:embed="rId3"/>
          <a:stretch>
            <a:fillRect/>
          </a:stretch>
        </p:blipFill>
        <p:spPr>
          <a:xfrm>
            <a:off x="3072089" y="1616577"/>
            <a:ext cx="6809822" cy="3907875"/>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a:t>
            </a: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iết vài câu cảm nhận của em về tình cảm của em với những người làm ra hạt thóc, hạt gạo.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441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hq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sp>
        <p:nvSpPr>
          <p:cNvPr id="10" name="TextBox 9"/>
          <p:cNvSpPr txBox="1"/>
          <p:nvPr/>
        </p:nvSpPr>
        <p:spPr>
          <a:xfrm>
            <a:off x="4228657" y="1595106"/>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Chúc em </a:t>
            </a:r>
          </a:p>
        </p:txBody>
      </p:sp>
      <p:sp>
        <p:nvSpPr>
          <p:cNvPr id="11" name="TextBox 10"/>
          <p:cNvSpPr txBox="1"/>
          <p:nvPr/>
        </p:nvSpPr>
        <p:spPr>
          <a:xfrm>
            <a:off x="4742302" y="331462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 học tốt !</a:t>
            </a: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38131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0607D9B2-2DD0-0AFC-CD6B-BE2AE864953E}"/>
              </a:ext>
            </a:extLst>
          </p:cNvPr>
          <p:cNvPicPr>
            <a:picLocks noChangeAspect="1"/>
          </p:cNvPicPr>
          <p:nvPr/>
        </p:nvPicPr>
        <p:blipFill>
          <a:blip r:embed="rId2"/>
          <a:stretch>
            <a:fillRect/>
          </a:stretch>
        </p:blipFill>
        <p:spPr>
          <a:xfrm>
            <a:off x="653143" y="555171"/>
            <a:ext cx="6248400" cy="5181600"/>
          </a:xfrm>
          <a:prstGeom prst="rect">
            <a:avLst/>
          </a:prstGeom>
        </p:spPr>
      </p:pic>
      <p:sp>
        <p:nvSpPr>
          <p:cNvPr id="6" name="圆角矩形 53">
            <a:extLst>
              <a:ext uri="{FF2B5EF4-FFF2-40B4-BE49-F238E27FC236}">
                <a16:creationId xmlns:a16="http://schemas.microsoft.com/office/drawing/2014/main" id="{63AD2B91-1F99-3A56-14E7-DD9A49076644}"/>
              </a:ext>
            </a:extLst>
          </p:cNvPr>
          <p:cNvSpPr/>
          <p:nvPr/>
        </p:nvSpPr>
        <p:spPr>
          <a:xfrm>
            <a:off x="7151914" y="1290753"/>
            <a:ext cx="4477935" cy="393438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C</a:t>
            </a:r>
            <a:r>
              <a:rPr lang="vi-VN"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ông việc của người nông dân: </a:t>
            </a:r>
            <a:r>
              <a:rPr lang="vi-VN" altLang="zh-CN" sz="3200" dirty="0">
                <a:solidFill>
                  <a:srgbClr val="FF0000"/>
                </a:solidFill>
                <a:latin typeface="Cambria" panose="02040503050406030204" pitchFamily="18" charset="0"/>
                <a:ea typeface="Cambria" panose="02040503050406030204" pitchFamily="18" charset="0"/>
                <a:sym typeface="inpin heiti" panose="00000500000000000000" pitchFamily="2" charset="-122"/>
              </a:rPr>
              <a:t>cày đất, gieo mầm, bón phân, gặt hái, thu hoạch nông sản, phun thuốc trừ sâu, bắt sâu, tỉa lá hỏng, thụ phấn hoa,…</a:t>
            </a:r>
            <a:endParaRPr kumimoji="0" lang="zh-CN" altLang="en-US" sz="3200" b="0" i="0" u="none" strike="noStrike" kern="1200" cap="none" spc="0" normalizeH="0" baseline="0" noProof="0" dirty="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335" y="-1671"/>
            <a:ext cx="2417680" cy="1378077"/>
          </a:xfrm>
          <a:prstGeom prst="rect">
            <a:avLst/>
          </a:prstGeom>
        </p:spPr>
      </p:pic>
      <p:pic>
        <p:nvPicPr>
          <p:cNvPr id="15" name="Picture 14">
            <a:extLst>
              <a:ext uri="{FF2B5EF4-FFF2-40B4-BE49-F238E27FC236}">
                <a16:creationId xmlns:a16="http://schemas.microsoft.com/office/drawing/2014/main" id="{7101C9C1-A638-4329-F85F-B8AB1B0461CD}"/>
              </a:ext>
            </a:extLst>
          </p:cNvPr>
          <p:cNvPicPr>
            <a:picLocks noChangeAspect="1"/>
          </p:cNvPicPr>
          <p:nvPr/>
        </p:nvPicPr>
        <p:blipFill>
          <a:blip r:embed="rId5"/>
          <a:stretch>
            <a:fillRect/>
          </a:stretch>
        </p:blipFill>
        <p:spPr>
          <a:xfrm>
            <a:off x="711017" y="682160"/>
            <a:ext cx="10900593" cy="3621338"/>
          </a:xfrm>
          <a:prstGeom prst="rect">
            <a:avLst/>
          </a:prstGeom>
        </p:spPr>
      </p:pic>
      <p:pic>
        <p:nvPicPr>
          <p:cNvPr id="16" name="Picture 15"/>
          <p:cNvPicPr>
            <a:picLocks noChangeAspect="1"/>
          </p:cNvPicPr>
          <p:nvPr/>
        </p:nvPicPr>
        <p:blipFill>
          <a:blip r:embed="rId6"/>
          <a:stretch>
            <a:fillRect/>
          </a:stretch>
        </p:blipFill>
        <p:spPr>
          <a:xfrm>
            <a:off x="1613345" y="106722"/>
            <a:ext cx="3392819" cy="2539368"/>
          </a:xfrm>
          <a:prstGeom prst="rect">
            <a:avLst/>
          </a:prstGeom>
        </p:spPr>
      </p:pic>
      <p:pic>
        <p:nvPicPr>
          <p:cNvPr id="19" name="Picture 18">
            <a:extLst>
              <a:ext uri="{FF2B5EF4-FFF2-40B4-BE49-F238E27FC236}">
                <a16:creationId xmlns:a16="http://schemas.microsoft.com/office/drawing/2014/main" id="{53E52C69-D667-E3CD-CD89-7E822DA247A8}"/>
              </a:ext>
            </a:extLst>
          </p:cNvPr>
          <p:cNvPicPr>
            <a:picLocks noChangeAspect="1"/>
          </p:cNvPicPr>
          <p:nvPr/>
        </p:nvPicPr>
        <p:blipFill>
          <a:blip r:embed="rId7"/>
          <a:stretch>
            <a:fillRect/>
          </a:stretch>
        </p:blipFill>
        <p:spPr>
          <a:xfrm>
            <a:off x="8145844" y="4089934"/>
            <a:ext cx="3542083" cy="1072989"/>
          </a:xfrm>
          <a:prstGeom prst="rect">
            <a:avLst/>
          </a:prstGeom>
        </p:spPr>
      </p:pic>
      <p:pic>
        <p:nvPicPr>
          <p:cNvPr id="20" name="Picture 19" descr="A round pink label with white text and a black background&#10;&#10;Description automatically generated">
            <a:extLst>
              <a:ext uri="{FF2B5EF4-FFF2-40B4-BE49-F238E27FC236}">
                <a16:creationId xmlns:a16="http://schemas.microsoft.com/office/drawing/2014/main" id="{D5989414-C4C6-2677-D2C9-58D4D2922B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23634"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6" name="TextBox 5">
            <a:extLst>
              <a:ext uri="{FF2B5EF4-FFF2-40B4-BE49-F238E27FC236}">
                <a16:creationId xmlns:a16="http://schemas.microsoft.com/office/drawing/2014/main" id="{263BF851-995D-376E-190C-35969FEAD35E}"/>
              </a:ext>
            </a:extLst>
          </p:cNvPr>
          <p:cNvSpPr txBox="1"/>
          <p:nvPr/>
        </p:nvSpPr>
        <p:spPr>
          <a:xfrm>
            <a:off x="5095309" y="991268"/>
            <a:ext cx="6623631" cy="2677656"/>
          </a:xfrm>
          <a:prstGeom prst="rect">
            <a:avLst/>
          </a:prstGeom>
          <a:noFill/>
        </p:spPr>
        <p:txBody>
          <a:bodyPr wrap="square" rtlCol="0">
            <a:spAutoFit/>
          </a:bodyPr>
          <a:lstStyle/>
          <a:p>
            <a:pPr lvl="0" algn="just">
              <a:defRPr/>
            </a:pPr>
            <a:r>
              <a:rPr lang="en-US" sz="2400" dirty="0" smtClean="0"/>
              <a:t>       </a:t>
            </a:r>
            <a:r>
              <a:rPr lang="vi-VN" sz="2400" dirty="0" smtClean="0"/>
              <a:t>Nhà </a:t>
            </a:r>
            <a:r>
              <a:rPr lang="vi-VN" sz="2400" dirty="0"/>
              <a:t>thơ Trần Đăng Khoa sinh ngày 24-4-1958 tại Tỉnh Hải Dương, nước Việt Nam. </a:t>
            </a:r>
            <a:r>
              <a:rPr lang="vi-VN" sz="2400" dirty="0" smtClean="0"/>
              <a:t>Trần </a:t>
            </a:r>
            <a:r>
              <a:rPr lang="vi-VN" sz="2400" dirty="0"/>
              <a:t>Đăng Khoa xếp hạng nổi tiếng thứ 48143 trên thế giới và thứ 226 trong danh sách Nhà thơ nổi tiếng</a:t>
            </a:r>
            <a:r>
              <a:rPr lang="vi-VN" sz="2400" dirty="0" smtClean="0"/>
              <a:t>.</a:t>
            </a:r>
            <a:r>
              <a:rPr lang="en-US" sz="2400" dirty="0" smtClean="0"/>
              <a:t> </a:t>
            </a:r>
            <a:r>
              <a:rPr lang="vi-VN" sz="2400" dirty="0"/>
              <a:t>Trần Đăng Khoa là một nhà thơ nổi tiếng được mệnh danh là "Thần đồng thơ trẻ". Ông cũng là một nhà văn và một nhà báo</a:t>
            </a:r>
            <a:r>
              <a:rPr lang="vi-VN" sz="2400" dirty="0" smtClean="0"/>
              <a:t>.</a:t>
            </a:r>
            <a:endParaRPr lang="en-US" sz="2400" dirty="0" smtClean="0"/>
          </a:p>
        </p:txBody>
      </p:sp>
      <p:pic>
        <p:nvPicPr>
          <p:cNvPr id="8" name="Picture 7"/>
          <p:cNvPicPr>
            <a:picLocks noChangeAspect="1"/>
          </p:cNvPicPr>
          <p:nvPr/>
        </p:nvPicPr>
        <p:blipFill>
          <a:blip r:embed="rId3"/>
          <a:stretch>
            <a:fillRect/>
          </a:stretch>
        </p:blipFill>
        <p:spPr>
          <a:xfrm>
            <a:off x="0" y="71162"/>
            <a:ext cx="4971675" cy="3346294"/>
          </a:xfrm>
          <a:prstGeom prst="rect">
            <a:avLst/>
          </a:prstGeom>
        </p:spPr>
      </p:pic>
      <p:sp>
        <p:nvSpPr>
          <p:cNvPr id="13" name="TextBox 12">
            <a:extLst>
              <a:ext uri="{FF2B5EF4-FFF2-40B4-BE49-F238E27FC236}">
                <a16:creationId xmlns:a16="http://schemas.microsoft.com/office/drawing/2014/main" id="{263BF851-995D-376E-190C-35969FEAD35E}"/>
              </a:ext>
            </a:extLst>
          </p:cNvPr>
          <p:cNvSpPr txBox="1"/>
          <p:nvPr/>
        </p:nvSpPr>
        <p:spPr>
          <a:xfrm>
            <a:off x="292725" y="3594181"/>
            <a:ext cx="11522891" cy="3046988"/>
          </a:xfrm>
          <a:prstGeom prst="rect">
            <a:avLst/>
          </a:prstGeom>
          <a:noFill/>
        </p:spPr>
        <p:txBody>
          <a:bodyPr wrap="square" rtlCol="0">
            <a:spAutoFit/>
          </a:bodyPr>
          <a:lstStyle/>
          <a:p>
            <a:pPr lvl="0" algn="just">
              <a:defRPr/>
            </a:pPr>
            <a:r>
              <a:rPr lang="en-US" sz="2400" dirty="0" smtClean="0"/>
              <a:t>      </a:t>
            </a:r>
            <a:r>
              <a:rPr lang="vi-VN" sz="2400" dirty="0" smtClean="0"/>
              <a:t>Nhà </a:t>
            </a:r>
            <a:r>
              <a:rPr lang="vi-VN" sz="2400" dirty="0"/>
              <a:t>thơ Trần Đăng Khoa bắt đầu sáng tác từ rất sơm, năm 8 tuổi ông đã có một số sáng tác được in trên báo. Năm 10 tuổi, ông đã cho xuất bản tập thơ đầu tiên với nhan đề "Từ góc sân nhà em "(1968). Cũng trong năm 1968, ông đã cho ra mắt tập thơ thứ hai là "Góc sân và khoảng trời" do nhà xuất bản Kim Đồng ấn hành. Trong đó, bài thơ "Hạt gạo làng ta" sáng tác năm 1968, là bài thơ phổ biến nhất của nhà thơ Trần Đăng Khoa. Bài Thơ này đã được nhạc sĩ Trần Viết Bính phổ nhạc năm 1971, bài hát được rất nhiều người yêu thích, nhất là lứa tuổi thiếu niên, nhi đồng.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134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6718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14" name="Text Box 3"/>
          <p:cNvSpPr txBox="1"/>
          <p:nvPr/>
        </p:nvSpPr>
        <p:spPr>
          <a:xfrm>
            <a:off x="2638549" y="121529"/>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Hạt</a:t>
            </a:r>
            <a:r>
              <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gạo</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làng</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ta</a:t>
            </a:r>
            <a:endPar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p:cNvSpPr txBox="1"/>
          <p:nvPr/>
        </p:nvSpPr>
        <p:spPr>
          <a:xfrm>
            <a:off x="625268" y="902449"/>
            <a:ext cx="2923476" cy="2462213"/>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vị phù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Của sông Kinh Thầy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hương sen thơm</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hồ nước đầy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lời mẹ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Ngọt bùi đắng cay...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B4E893E-C8A8-B083-947A-DE0945990628}"/>
              </a:ext>
            </a:extLst>
          </p:cNvPr>
          <p:cNvSpPr txBox="1"/>
          <p:nvPr/>
        </p:nvSpPr>
        <p:spPr>
          <a:xfrm>
            <a:off x="701467" y="3612991"/>
            <a:ext cx="3086761"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bão tháng Bảy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mưa tháng Ba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Giọt mồ hôi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trưa tháng Sáu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Nước như ai nấu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Chết cả cá cờ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Cua ngoi lên bờ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Mẹ em xuống cấy...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63BF851-995D-376E-190C-35969FEAD35E}"/>
              </a:ext>
            </a:extLst>
          </p:cNvPr>
          <p:cNvSpPr txBox="1"/>
          <p:nvPr/>
        </p:nvSpPr>
        <p:spPr>
          <a:xfrm>
            <a:off x="4021611" y="1196363"/>
            <a:ext cx="2923476"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bom Mỹ</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Trút trên mái nhà</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cây súng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người đi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băng đạn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Vàng như lúa đồng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Bát cơm mùa gặt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Thơm hào giao thông...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7BBBF6A-B6EF-584B-C57A-BA16BCC43239}"/>
              </a:ext>
            </a:extLst>
          </p:cNvPr>
          <p:cNvSpPr txBox="1"/>
          <p:nvPr/>
        </p:nvSpPr>
        <p:spPr>
          <a:xfrm>
            <a:off x="7581240" y="1174591"/>
            <a:ext cx="2923476" cy="2800767"/>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công các bạn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Sớm nào chống hạn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Vục mẻ miệng gàu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Trưa nào bắt sâu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Lúa cao rát mặt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Chiều nào gánh phân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Quang trành quết đất</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913BD8D-05F9-9A1A-0029-F3FC58E8187A}"/>
              </a:ext>
            </a:extLst>
          </p:cNvPr>
          <p:cNvSpPr txBox="1"/>
          <p:nvPr/>
        </p:nvSpPr>
        <p:spPr>
          <a:xfrm>
            <a:off x="7733640" y="4057233"/>
            <a:ext cx="2923476" cy="2123658"/>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ra tiền tuyến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về phương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Em vui em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vàng làng ta.</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lvl="0" algn="r">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Đăng</a:t>
            </a:r>
            <a:r>
              <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Khoa)</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2" grpId="0"/>
      <p:bldP spid="6"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118210" cy="1265354"/>
            <a:chOff x="3173073" y="565468"/>
            <a:chExt cx="5793611"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523107" y="670975"/>
              <a:ext cx="544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nhịp</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BFAFAF54-46DF-7A4A-7E88-62DAC0F58E40}"/>
              </a:ext>
            </a:extLst>
          </p:cNvPr>
          <p:cNvSpPr/>
          <p:nvPr/>
        </p:nvSpPr>
        <p:spPr>
          <a:xfrm>
            <a:off x="3679371" y="2324896"/>
            <a:ext cx="5279571" cy="4250075"/>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Hạt gạo làng ta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vị phù sa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Của sông Kinh Thầy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hương sen thơm</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Trong hồ nước đầy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lời mẹ hát</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Ngọt bùi đắng cay…//</a:t>
            </a:r>
          </a:p>
        </p:txBody>
      </p:sp>
    </p:spTree>
    <p:extLst>
      <p:ext uri="{BB962C8B-B14F-4D97-AF65-F5344CB8AC3E}">
        <p14:creationId xmlns:p14="http://schemas.microsoft.com/office/powerpoint/2010/main" val="22181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53019"/>
            <a:ext cx="3267590" cy="1275981"/>
            <a:chOff x="215735" y="2153019"/>
            <a:chExt cx="3267590" cy="1275981"/>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3"/>
            <p:cNvSpPr txBox="1"/>
            <p:nvPr/>
          </p:nvSpPr>
          <p:spPr>
            <a:xfrm>
              <a:off x="402771" y="2153019"/>
              <a:ext cx="292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Kinh</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Thầy</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549597"/>
            <a:ext cx="7560702" cy="646331"/>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con sông ở tỉnh Hải Dương.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Sông Kinh Thầy – ngọt ngào như “Hạt gạo làng ta”">
            <a:extLst>
              <a:ext uri="{FF2B5EF4-FFF2-40B4-BE49-F238E27FC236}">
                <a16:creationId xmlns:a16="http://schemas.microsoft.com/office/drawing/2014/main" id="{4AAB32AF-B7F2-1BCB-6192-2A6E2114A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292" y="3503840"/>
            <a:ext cx="47625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0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Hào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giao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thông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đường đào sâu dưới đất để đi lại được an toàn trong chiến tranh.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Giao thông hào trên đồi A1 - Picture of Dien Bien Phu, Dien Bien Province -  Tripadvisor">
            <a:extLst>
              <a:ext uri="{FF2B5EF4-FFF2-40B4-BE49-F238E27FC236}">
                <a16:creationId xmlns:a16="http://schemas.microsoft.com/office/drawing/2014/main" id="{8ECD83AA-0BB3-0EA3-E9D6-3C5525103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085" y="3660408"/>
            <a:ext cx="4818289" cy="319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3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1153</Words>
  <Application>Microsoft Office PowerPoint</Application>
  <PresentationFormat>Widescreen</PresentationFormat>
  <Paragraphs>99</Paragraphs>
  <Slides>25</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25</vt:i4>
      </vt:variant>
    </vt:vector>
  </HeadingPairs>
  <TitlesOfParts>
    <vt:vector size="40" baseType="lpstr">
      <vt:lpstr>微软雅黑</vt:lpstr>
      <vt:lpstr>#9Slide07 HoneyCream</vt:lpstr>
      <vt:lpstr>Arial</vt:lpstr>
      <vt:lpstr>Arial-Rounded</vt:lpstr>
      <vt:lpstr>Calibri</vt:lpstr>
      <vt:lpstr>Calibri Light</vt:lpstr>
      <vt:lpstr>Cambria</vt:lpstr>
      <vt:lpstr>等线</vt:lpstr>
      <vt:lpstr>inpin heiti</vt:lpstr>
      <vt:lpstr>Times New Roman</vt:lpstr>
      <vt:lpstr>UTM Avo</vt:lpstr>
      <vt:lpstr>UTM Wedding K&amp;T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36</cp:revision>
  <dcterms:created xsi:type="dcterms:W3CDTF">2023-02-05T01:02:29Z</dcterms:created>
  <dcterms:modified xsi:type="dcterms:W3CDTF">2025-01-19T15:05:36Z</dcterms:modified>
</cp:coreProperties>
</file>