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7" r:id="rId2"/>
    <p:sldId id="268" r:id="rId3"/>
    <p:sldId id="269" r:id="rId4"/>
    <p:sldId id="270" r:id="rId5"/>
    <p:sldId id="256" r:id="rId6"/>
    <p:sldId id="271" r:id="rId7"/>
    <p:sldId id="259" r:id="rId8"/>
    <p:sldId id="272" r:id="rId9"/>
    <p:sldId id="274" r:id="rId10"/>
    <p:sldId id="275" r:id="rId11"/>
    <p:sldId id="276" r:id="rId12"/>
    <p:sldId id="277" r:id="rId13"/>
    <p:sldId id="258" r:id="rId14"/>
    <p:sldId id="278" r:id="rId15"/>
    <p:sldId id="279" r:id="rId16"/>
    <p:sldId id="280" r:id="rId17"/>
    <p:sldId id="281" r:id="rId18"/>
    <p:sldId id="266" r:id="rId19"/>
    <p:sldId id="282" r:id="rId20"/>
    <p:sldId id="283" r:id="rId21"/>
    <p:sldId id="267" r:id="rId2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26" autoAdjust="0"/>
    <p:restoredTop sz="94622" autoAdjust="0"/>
  </p:normalViewPr>
  <p:slideViewPr>
    <p:cSldViewPr>
      <p:cViewPr varScale="1">
        <p:scale>
          <a:sx n="56" d="100"/>
          <a:sy n="56" d="100"/>
        </p:scale>
        <p:origin x="970"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50B23C-A550-4125-BD3B-D4B5ECFD77C9}"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572949-67E3-4EB6-983C-F38C9924093A}" type="slidenum">
              <a:rPr lang="en-US" smtClean="0"/>
              <a:t>‹#›</a:t>
            </a:fld>
            <a:endParaRPr lang="en-US"/>
          </a:p>
        </p:txBody>
      </p:sp>
    </p:spTree>
    <p:extLst>
      <p:ext uri="{BB962C8B-B14F-4D97-AF65-F5344CB8AC3E}">
        <p14:creationId xmlns:p14="http://schemas.microsoft.com/office/powerpoint/2010/main" val="2597487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a:effectLst/>
                <a:latin typeface="Times New Roman" panose="02020603050405020304" pitchFamily="18" charset="0"/>
                <a:ea typeface="Calibri" panose="020F0502020204030204" pitchFamily="34" charset="0"/>
              </a:rPr>
              <a:t>Trong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hát</a:t>
            </a:r>
            <a:r>
              <a:rPr lang="en-US" sz="1800" i="1" dirty="0">
                <a:effectLst/>
                <a:latin typeface="Times New Roman" panose="02020603050405020304" pitchFamily="18" charset="0"/>
                <a:ea typeface="Calibri" panose="020F0502020204030204" pitchFamily="34" charset="0"/>
              </a:rPr>
              <a:t> “ </a:t>
            </a:r>
            <a:r>
              <a:rPr lang="en-US" sz="1800" i="1" dirty="0" err="1">
                <a:effectLst/>
                <a:latin typeface="Times New Roman" panose="02020603050405020304" pitchFamily="18" charset="0"/>
                <a:ea typeface="Calibri" panose="020F0502020204030204" pitchFamily="34" charset="0"/>
              </a:rPr>
              <a:t>Trái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đất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này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chúng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mình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thấy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rất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nhiều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trẻ</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ở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châu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lục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với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màu</a:t>
            </a:r>
            <a:r>
              <a:rPr lang="en-US" sz="1800" i="1" dirty="0">
                <a:effectLst/>
                <a:latin typeface="Times New Roman" panose="02020603050405020304" pitchFamily="18" charset="0"/>
                <a:ea typeface="Calibri" panose="020F0502020204030204" pitchFamily="34" charset="0"/>
              </a:rPr>
              <a:t> da </a:t>
            </a:r>
            <a:r>
              <a:rPr lang="en-US" sz="1800" i="1" dirty="0" err="1">
                <a:effectLst/>
                <a:latin typeface="Times New Roman" panose="02020603050405020304" pitchFamily="18" charset="0"/>
                <a:ea typeface="Calibri" panose="020F0502020204030204" pitchFamily="34" charset="0"/>
              </a:rPr>
              <a:t>khác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nhau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nhưng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không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hề</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sự</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phân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biệt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về</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ngoại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hình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tất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cả</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bạn</a:t>
            </a:r>
            <a:r>
              <a:rPr lang="en-US" sz="1800" i="1" dirty="0">
                <a:effectLst/>
                <a:latin typeface="Times New Roman" panose="02020603050405020304" pitchFamily="18" charset="0"/>
                <a:ea typeface="Calibri" panose="020F0502020204030204" pitchFamily="34" charset="0"/>
              </a:rPr>
              <a:t> nhỏ </a:t>
            </a:r>
            <a:r>
              <a:rPr lang="en-US" sz="1800" i="1" dirty="0" err="1">
                <a:effectLst/>
                <a:latin typeface="Times New Roman" panose="02020603050405020304" pitchFamily="18" charset="0"/>
                <a:ea typeface="Calibri" panose="020F0502020204030204" pitchFamily="34" charset="0"/>
              </a:rPr>
              <a:t>đều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rất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đáng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yêu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đáng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quý</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ạ, </a:t>
            </a:r>
            <a:r>
              <a:rPr lang="en-US" sz="1800" i="1" dirty="0" err="1">
                <a:effectLst/>
                <a:latin typeface="Times New Roman" panose="02020603050405020304" pitchFamily="18" charset="0"/>
                <a:ea typeface="Calibri" panose="020F0502020204030204" pitchFamily="34" charset="0"/>
              </a:rPr>
              <a:t>khi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sinh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mỗi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chúng</a:t>
            </a:r>
            <a:r>
              <a:rPr lang="en-US" sz="1800" i="1" dirty="0">
                <a:effectLst/>
                <a:latin typeface="Times New Roman" panose="02020603050405020304" pitchFamily="18" charset="0"/>
                <a:ea typeface="Calibri" panose="020F0502020204030204" pitchFamily="34" charset="0"/>
              </a:rPr>
              <a:t> ta </a:t>
            </a:r>
            <a:r>
              <a:rPr lang="en-US" sz="1800" i="1" dirty="0" err="1">
                <a:effectLst/>
                <a:latin typeface="Times New Roman" panose="02020603050405020304" pitchFamily="18" charset="0"/>
                <a:ea typeface="Calibri" panose="020F0502020204030204" pitchFamily="34" charset="0"/>
              </a:rPr>
              <a:t>đều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đã</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đặc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điểm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ngoại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hình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nhau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riêng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biệt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học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hôm</a:t>
            </a:r>
            <a:r>
              <a:rPr lang="en-US" sz="1800" i="1" dirty="0">
                <a:effectLst/>
                <a:latin typeface="Times New Roman" panose="02020603050405020304" pitchFamily="18" charset="0"/>
                <a:ea typeface="Calibri" panose="020F0502020204030204" pitchFamily="34" charset="0"/>
              </a:rPr>
              <a:t> nay </a:t>
            </a:r>
            <a:r>
              <a:rPr lang="en-US" sz="1800" i="1" dirty="0" err="1">
                <a:effectLst/>
                <a:latin typeface="Times New Roman" panose="02020603050405020304" pitchFamily="18" charset="0"/>
                <a:ea typeface="Calibri" panose="020F0502020204030204" pitchFamily="34" charset="0"/>
              </a:rPr>
              <a:t>sẽ</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giúp</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tìm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hiểu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về</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cấu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tạo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văn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tả</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người</a:t>
            </a:r>
            <a:r>
              <a:rPr lang="en-US" sz="1800" i="1"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70572949-67E3-4EB6-983C-F38C9924093A}" type="slidenum">
              <a:rPr lang="en-US" smtClean="0"/>
              <a:t>5</a:t>
            </a:fld>
            <a:endParaRPr lang="en-US"/>
          </a:p>
        </p:txBody>
      </p:sp>
    </p:spTree>
    <p:extLst>
      <p:ext uri="{BB962C8B-B14F-4D97-AF65-F5344CB8AC3E}">
        <p14:creationId xmlns:p14="http://schemas.microsoft.com/office/powerpoint/2010/main" val="447971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585D6E54-C229-D853-A257-3BE3A1D4FDB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67000" y="190500"/>
            <a:ext cx="2380952" cy="23809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1.svg"/><Relationship Id="rId12"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442593" y="6696310"/>
            <a:ext cx="12612414" cy="4114800"/>
          </a:xfrm>
          <a:custGeom>
            <a:avLst/>
            <a:gdLst/>
            <a:ahLst/>
            <a:cxnLst/>
            <a:rect l="l" t="t" r="r" b="b"/>
            <a:pathLst>
              <a:path w="12612414" h="4114800">
                <a:moveTo>
                  <a:pt x="12612414" y="0"/>
                </a:moveTo>
                <a:lnTo>
                  <a:pt x="0" y="0"/>
                </a:lnTo>
                <a:lnTo>
                  <a:pt x="0" y="4114800"/>
                </a:lnTo>
                <a:lnTo>
                  <a:pt x="12612414" y="4114800"/>
                </a:lnTo>
                <a:lnTo>
                  <a:pt x="12612414" y="0"/>
                </a:lnTo>
                <a:close/>
              </a:path>
            </a:pathLst>
          </a:custGeom>
          <a:blipFill>
            <a:blip r:embed="rId2"/>
            <a:stretch>
              <a:fillRect/>
            </a:stretch>
          </a:blipFill>
        </p:spPr>
        <p:txBody>
          <a:bodyPr/>
          <a:lstStyle/>
          <a:p>
            <a:endParaRPr lang="en-US"/>
          </a:p>
        </p:txBody>
      </p:sp>
      <p:sp>
        <p:nvSpPr>
          <p:cNvPr id="6" name="Freeform 6"/>
          <p:cNvSpPr/>
          <p:nvPr/>
        </p:nvSpPr>
        <p:spPr>
          <a:xfrm>
            <a:off x="5863614" y="6696310"/>
            <a:ext cx="12612414" cy="4114800"/>
          </a:xfrm>
          <a:custGeom>
            <a:avLst/>
            <a:gdLst/>
            <a:ahLst/>
            <a:cxnLst/>
            <a:rect l="l" t="t" r="r" b="b"/>
            <a:pathLst>
              <a:path w="12612414" h="4114800">
                <a:moveTo>
                  <a:pt x="0" y="0"/>
                </a:moveTo>
                <a:lnTo>
                  <a:pt x="12612414" y="0"/>
                </a:lnTo>
                <a:lnTo>
                  <a:pt x="12612414" y="4114800"/>
                </a:lnTo>
                <a:lnTo>
                  <a:pt x="0" y="4114800"/>
                </a:lnTo>
                <a:lnTo>
                  <a:pt x="0" y="0"/>
                </a:lnTo>
                <a:close/>
              </a:path>
            </a:pathLst>
          </a:custGeom>
          <a:blipFill>
            <a:blip r:embed="rId2"/>
            <a:stretch>
              <a:fillRect/>
            </a:stretch>
          </a:blipFill>
        </p:spPr>
        <p:txBody>
          <a:bodyPr/>
          <a:lstStyle/>
          <a:p>
            <a:endParaRPr lang="en-US"/>
          </a:p>
        </p:txBody>
      </p:sp>
      <p:sp>
        <p:nvSpPr>
          <p:cNvPr id="7" name="Freeform 7"/>
          <p:cNvSpPr/>
          <p:nvPr/>
        </p:nvSpPr>
        <p:spPr>
          <a:xfrm>
            <a:off x="13522704" y="6820462"/>
            <a:ext cx="3091243" cy="4114800"/>
          </a:xfrm>
          <a:custGeom>
            <a:avLst/>
            <a:gdLst/>
            <a:ahLst/>
            <a:cxnLst/>
            <a:rect l="l" t="t" r="r" b="b"/>
            <a:pathLst>
              <a:path w="3091243" h="4114800">
                <a:moveTo>
                  <a:pt x="0" y="0"/>
                </a:moveTo>
                <a:lnTo>
                  <a:pt x="3091244" y="0"/>
                </a:lnTo>
                <a:lnTo>
                  <a:pt x="3091244" y="4114800"/>
                </a:lnTo>
                <a:lnTo>
                  <a:pt x="0" y="4114800"/>
                </a:lnTo>
                <a:lnTo>
                  <a:pt x="0" y="0"/>
                </a:lnTo>
                <a:close/>
              </a:path>
            </a:pathLst>
          </a:custGeom>
          <a:blipFill>
            <a:blip r:embed="rId3"/>
            <a:stretch>
              <a:fillRect/>
            </a:stretch>
          </a:blipFill>
        </p:spPr>
        <p:txBody>
          <a:bodyPr/>
          <a:lstStyle/>
          <a:p>
            <a:endParaRPr lang="en-US"/>
          </a:p>
        </p:txBody>
      </p:sp>
      <p:sp>
        <p:nvSpPr>
          <p:cNvPr id="8" name="Freeform 8"/>
          <p:cNvSpPr/>
          <p:nvPr/>
        </p:nvSpPr>
        <p:spPr>
          <a:xfrm>
            <a:off x="1028700" y="7279734"/>
            <a:ext cx="2401187" cy="3196256"/>
          </a:xfrm>
          <a:custGeom>
            <a:avLst/>
            <a:gdLst/>
            <a:ahLst/>
            <a:cxnLst/>
            <a:rect l="l" t="t" r="r" b="b"/>
            <a:pathLst>
              <a:path w="2401187" h="3196256">
                <a:moveTo>
                  <a:pt x="0" y="0"/>
                </a:moveTo>
                <a:lnTo>
                  <a:pt x="2401187" y="0"/>
                </a:lnTo>
                <a:lnTo>
                  <a:pt x="2401187" y="3196256"/>
                </a:lnTo>
                <a:lnTo>
                  <a:pt x="0" y="3196256"/>
                </a:lnTo>
                <a:lnTo>
                  <a:pt x="0" y="0"/>
                </a:lnTo>
                <a:close/>
              </a:path>
            </a:pathLst>
          </a:custGeom>
          <a:blipFill>
            <a:blip r:embed="rId3"/>
            <a:stretch>
              <a:fillRect/>
            </a:stretch>
          </a:blipFill>
        </p:spPr>
        <p:txBody>
          <a:bodyPr/>
          <a:lstStyle/>
          <a:p>
            <a:endParaRPr lang="en-US"/>
          </a:p>
        </p:txBody>
      </p:sp>
      <p:grpSp>
        <p:nvGrpSpPr>
          <p:cNvPr id="9" name="Group 9"/>
          <p:cNvGrpSpPr/>
          <p:nvPr/>
        </p:nvGrpSpPr>
        <p:grpSpPr>
          <a:xfrm>
            <a:off x="5181600" y="2857500"/>
            <a:ext cx="10896600" cy="4343400"/>
            <a:chOff x="0" y="0"/>
            <a:chExt cx="2516495" cy="362639"/>
          </a:xfrm>
        </p:grpSpPr>
        <p:sp>
          <p:nvSpPr>
            <p:cNvPr id="10" name="Freeform 10"/>
            <p:cNvSpPr/>
            <p:nvPr/>
          </p:nvSpPr>
          <p:spPr>
            <a:xfrm>
              <a:off x="0" y="0"/>
              <a:ext cx="2516495" cy="362639"/>
            </a:xfrm>
            <a:custGeom>
              <a:avLst/>
              <a:gdLst/>
              <a:ahLst/>
              <a:cxnLst/>
              <a:rect l="l" t="t" r="r" b="b"/>
              <a:pathLst>
                <a:path w="2516495" h="362639">
                  <a:moveTo>
                    <a:pt x="22687" y="0"/>
                  </a:moveTo>
                  <a:lnTo>
                    <a:pt x="2493807" y="0"/>
                  </a:lnTo>
                  <a:cubicBezTo>
                    <a:pt x="2506337" y="0"/>
                    <a:pt x="2516495" y="10157"/>
                    <a:pt x="2516495" y="22687"/>
                  </a:cubicBezTo>
                  <a:lnTo>
                    <a:pt x="2516495" y="339952"/>
                  </a:lnTo>
                  <a:cubicBezTo>
                    <a:pt x="2516495" y="352482"/>
                    <a:pt x="2506337" y="362639"/>
                    <a:pt x="2493807" y="362639"/>
                  </a:cubicBezTo>
                  <a:lnTo>
                    <a:pt x="22687" y="362639"/>
                  </a:lnTo>
                  <a:cubicBezTo>
                    <a:pt x="10157" y="362639"/>
                    <a:pt x="0" y="352482"/>
                    <a:pt x="0" y="339952"/>
                  </a:cubicBezTo>
                  <a:lnTo>
                    <a:pt x="0" y="22687"/>
                  </a:lnTo>
                  <a:cubicBezTo>
                    <a:pt x="0" y="10157"/>
                    <a:pt x="10157" y="0"/>
                    <a:pt x="22687" y="0"/>
                  </a:cubicBezTo>
                  <a:close/>
                </a:path>
              </a:pathLst>
            </a:custGeom>
            <a:solidFill>
              <a:srgbClr val="FFFFFF"/>
            </a:solidFill>
          </p:spPr>
          <p:txBody>
            <a:bodyPr/>
            <a:lstStyle/>
            <a:p>
              <a:endParaRPr lang="en-US"/>
            </a:p>
          </p:txBody>
        </p:sp>
        <p:sp>
          <p:nvSpPr>
            <p:cNvPr id="11" name="TextBox 11"/>
            <p:cNvSpPr txBox="1"/>
            <p:nvPr/>
          </p:nvSpPr>
          <p:spPr>
            <a:xfrm>
              <a:off x="0" y="-38100"/>
              <a:ext cx="2516495" cy="400739"/>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3364475" y="0"/>
            <a:ext cx="5111553" cy="3086100"/>
          </a:xfrm>
          <a:custGeom>
            <a:avLst/>
            <a:gdLst/>
            <a:ahLst/>
            <a:cxnLst/>
            <a:rect l="l" t="t" r="r" b="b"/>
            <a:pathLst>
              <a:path w="5111553" h="3086100">
                <a:moveTo>
                  <a:pt x="0" y="0"/>
                </a:moveTo>
                <a:lnTo>
                  <a:pt x="5111553" y="0"/>
                </a:lnTo>
                <a:lnTo>
                  <a:pt x="5111553" y="3086100"/>
                </a:lnTo>
                <a:lnTo>
                  <a:pt x="0" y="3086100"/>
                </a:lnTo>
                <a:lnTo>
                  <a:pt x="0" y="0"/>
                </a:lnTo>
                <a:close/>
              </a:path>
            </a:pathLst>
          </a:custGeom>
          <a:blipFill>
            <a:blip r:embed="rId4"/>
            <a:stretch>
              <a:fillRect/>
            </a:stretch>
          </a:blipFill>
        </p:spPr>
        <p:txBody>
          <a:bodyPr/>
          <a:lstStyle/>
          <a:p>
            <a:endParaRPr lang="en-US"/>
          </a:p>
        </p:txBody>
      </p:sp>
      <p:sp>
        <p:nvSpPr>
          <p:cNvPr id="13" name="Freeform 13"/>
          <p:cNvSpPr/>
          <p:nvPr/>
        </p:nvSpPr>
        <p:spPr>
          <a:xfrm>
            <a:off x="-668186" y="0"/>
            <a:ext cx="5297424" cy="3198319"/>
          </a:xfrm>
          <a:custGeom>
            <a:avLst/>
            <a:gdLst/>
            <a:ahLst/>
            <a:cxnLst/>
            <a:rect l="l" t="t" r="r" b="b"/>
            <a:pathLst>
              <a:path w="5297424" h="3198319">
                <a:moveTo>
                  <a:pt x="0" y="0"/>
                </a:moveTo>
                <a:lnTo>
                  <a:pt x="5297423" y="0"/>
                </a:lnTo>
                <a:lnTo>
                  <a:pt x="5297423" y="3198319"/>
                </a:lnTo>
                <a:lnTo>
                  <a:pt x="0" y="3198319"/>
                </a:lnTo>
                <a:lnTo>
                  <a:pt x="0" y="0"/>
                </a:lnTo>
                <a:close/>
              </a:path>
            </a:pathLst>
          </a:custGeom>
          <a:blipFill>
            <a:blip r:embed="rId4"/>
            <a:stretch>
              <a:fillRect/>
            </a:stretch>
          </a:blipFill>
        </p:spPr>
        <p:txBody>
          <a:bodyPr/>
          <a:lstStyle/>
          <a:p>
            <a:endParaRPr lang="en-US"/>
          </a:p>
        </p:txBody>
      </p:sp>
      <p:sp>
        <p:nvSpPr>
          <p:cNvPr id="14" name="Freeform 14"/>
          <p:cNvSpPr/>
          <p:nvPr/>
        </p:nvSpPr>
        <p:spPr>
          <a:xfrm>
            <a:off x="-25439" y="2055768"/>
            <a:ext cx="4011930" cy="8229600"/>
          </a:xfrm>
          <a:custGeom>
            <a:avLst/>
            <a:gdLst/>
            <a:ahLst/>
            <a:cxnLst/>
            <a:rect l="l" t="t" r="r" b="b"/>
            <a:pathLst>
              <a:path w="4011930" h="8229600">
                <a:moveTo>
                  <a:pt x="0" y="0"/>
                </a:moveTo>
                <a:lnTo>
                  <a:pt x="4011930" y="0"/>
                </a:lnTo>
                <a:lnTo>
                  <a:pt x="4011930" y="8229600"/>
                </a:lnTo>
                <a:lnTo>
                  <a:pt x="0" y="8229600"/>
                </a:lnTo>
                <a:lnTo>
                  <a:pt x="0" y="0"/>
                </a:lnTo>
                <a:close/>
              </a:path>
            </a:pathLst>
          </a:custGeom>
          <a:blipFill>
            <a:blip r:embed="rId5"/>
            <a:stretch>
              <a:fillRect/>
            </a:stretch>
          </a:blipFill>
        </p:spPr>
        <p:txBody>
          <a:bodyPr/>
          <a:lstStyle/>
          <a:p>
            <a:endParaRPr lang="en-US"/>
          </a:p>
        </p:txBody>
      </p:sp>
      <p:pic>
        <p:nvPicPr>
          <p:cNvPr id="19" name="Picture 18" descr="A close up of a text&#10;&#10;Description automatically generated">
            <a:extLst>
              <a:ext uri="{FF2B5EF4-FFF2-40B4-BE49-F238E27FC236}">
                <a16:creationId xmlns:a16="http://schemas.microsoft.com/office/drawing/2014/main" id="{20C937FD-BC15-869C-06EA-C0F937805B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5000" y="3238500"/>
            <a:ext cx="9839797" cy="34262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DD31DBC5-2121-8798-AC03-77C5935F01DC}"/>
              </a:ext>
            </a:extLst>
          </p:cNvPr>
          <p:cNvGrpSpPr/>
          <p:nvPr/>
        </p:nvGrpSpPr>
        <p:grpSpPr>
          <a:xfrm>
            <a:off x="685800" y="647700"/>
            <a:ext cx="9906000" cy="3400979"/>
            <a:chOff x="676348" y="769676"/>
            <a:chExt cx="3968803" cy="2267319"/>
          </a:xfrm>
        </p:grpSpPr>
        <p:sp>
          <p:nvSpPr>
            <p:cNvPr id="3" name="Freeform 3">
              <a:extLst>
                <a:ext uri="{FF2B5EF4-FFF2-40B4-BE49-F238E27FC236}">
                  <a16:creationId xmlns:a16="http://schemas.microsoft.com/office/drawing/2014/main" id="{073B4CE5-0380-72E0-D8C1-3DD9E4F72A18}"/>
                </a:ext>
              </a:extLst>
            </p:cNvPr>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25599C6A-0008-3DB9-7E87-2E08232B65F6}"/>
                </a:ext>
              </a:extLst>
            </p:cNvPr>
            <p:cNvSpPr txBox="1"/>
            <p:nvPr/>
          </p:nvSpPr>
          <p:spPr>
            <a:xfrm rot="20877293">
              <a:off x="975658" y="1169817"/>
              <a:ext cx="3406483" cy="1867178"/>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Tìm phần mở bài, thân bài, kết bài của bài văn trên và nêu nội dung chính của mỗi phần.</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23">
            <a:extLst>
              <a:ext uri="{FF2B5EF4-FFF2-40B4-BE49-F238E27FC236}">
                <a16:creationId xmlns:a16="http://schemas.microsoft.com/office/drawing/2014/main" id="{D050F2A9-6F7D-D7F5-39B1-CD6DA7B13211}"/>
              </a:ext>
            </a:extLst>
          </p:cNvPr>
          <p:cNvSpPr/>
          <p:nvPr/>
        </p:nvSpPr>
        <p:spPr>
          <a:xfrm>
            <a:off x="938396" y="5365731"/>
            <a:ext cx="6105453" cy="4742961"/>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5"/>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2E2847E9-EC31-5603-08AE-AA6E7404A3F4}"/>
              </a:ext>
            </a:extLst>
          </p:cNvPr>
          <p:cNvSpPr txBox="1"/>
          <p:nvPr/>
        </p:nvSpPr>
        <p:spPr>
          <a:xfrm>
            <a:off x="6172200" y="4152900"/>
            <a:ext cx="11125200" cy="1754326"/>
          </a:xfrm>
          <a:prstGeom prst="rect">
            <a:avLst/>
          </a:prstGeom>
          <a:noFill/>
        </p:spPr>
        <p:txBody>
          <a:bodyPr wrap="square">
            <a:spAutoFit/>
          </a:bodyPr>
          <a:lstStyle/>
          <a:p>
            <a:pPr lvl="0" algn="just" defTabSz="1371600"/>
            <a:r>
              <a:rPr lang="vi-VN" sz="5400" b="1" dirty="0">
                <a:solidFill>
                  <a:srgbClr val="FF0000"/>
                </a:solidFill>
                <a:latin typeface="Calibri" panose="020F0502020204030204" pitchFamily="34" charset="0"/>
                <a:ea typeface="Calibri" panose="020F0502020204030204" pitchFamily="34" charset="0"/>
                <a:cs typeface="Calibri" panose="020F0502020204030204" pitchFamily="34" charset="0"/>
              </a:rPr>
              <a:t>- Phần thân bài của bài văn: </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Từ “Lúc này” đến “biến đi như một con cá”.</a:t>
            </a:r>
            <a:endParaRPr kumimoji="0" lang="vi-VN" sz="540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Rectangle: Top Corners One Rounded and One Snipped 11">
            <a:extLst>
              <a:ext uri="{FF2B5EF4-FFF2-40B4-BE49-F238E27FC236}">
                <a16:creationId xmlns:a16="http://schemas.microsoft.com/office/drawing/2014/main" id="{D0F2FE8C-DF0A-E8B0-2DDD-E60E935F097E}"/>
              </a:ext>
            </a:extLst>
          </p:cNvPr>
          <p:cNvSpPr/>
          <p:nvPr/>
        </p:nvSpPr>
        <p:spPr>
          <a:xfrm>
            <a:off x="7924800" y="6438900"/>
            <a:ext cx="8534400" cy="3429000"/>
          </a:xfrm>
          <a:prstGeom prst="snipRoundRect">
            <a:avLst/>
          </a:prstGeom>
          <a:solidFill>
            <a:schemeClr val="bg1"/>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800" b="1" dirty="0">
                <a:solidFill>
                  <a:srgbClr val="002060"/>
                </a:solidFill>
              </a:rPr>
              <a:t>Nội dung chính: </a:t>
            </a:r>
            <a:r>
              <a:rPr lang="vi-VN" sz="4800" dirty="0">
                <a:solidFill>
                  <a:srgbClr val="002060"/>
                </a:solidFill>
              </a:rPr>
              <a:t>Miêu tả dáng vóc, thân hình, tư thế và tác phong làm việc, cách bơi của cậu bé Thắng.</a:t>
            </a:r>
            <a:endParaRPr kumimoji="0" lang="vi-VN" sz="4800" i="0" u="none" strike="noStrike" kern="1200" cap="none" spc="0" normalizeH="0" baseline="0" noProof="0" dirty="0">
              <a:ln>
                <a:noFill/>
              </a:ln>
              <a:solidFill>
                <a:srgbClr val="002060"/>
              </a:solidFill>
              <a:effectLst/>
              <a:uLnTx/>
              <a:uFillTx/>
              <a:latin typeface="Arial" panose="020B0604020202020204" pitchFamily="34" charset="0"/>
            </a:endParaRPr>
          </a:p>
        </p:txBody>
      </p:sp>
    </p:spTree>
    <p:extLst>
      <p:ext uri="{BB962C8B-B14F-4D97-AF65-F5344CB8AC3E}">
        <p14:creationId xmlns:p14="http://schemas.microsoft.com/office/powerpoint/2010/main" val="330400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DD31DBC5-2121-8798-AC03-77C5935F01DC}"/>
              </a:ext>
            </a:extLst>
          </p:cNvPr>
          <p:cNvGrpSpPr/>
          <p:nvPr/>
        </p:nvGrpSpPr>
        <p:grpSpPr>
          <a:xfrm>
            <a:off x="685800" y="647700"/>
            <a:ext cx="9906000" cy="3400979"/>
            <a:chOff x="676348" y="769676"/>
            <a:chExt cx="3968803" cy="2267319"/>
          </a:xfrm>
        </p:grpSpPr>
        <p:sp>
          <p:nvSpPr>
            <p:cNvPr id="3" name="Freeform 3">
              <a:extLst>
                <a:ext uri="{FF2B5EF4-FFF2-40B4-BE49-F238E27FC236}">
                  <a16:creationId xmlns:a16="http://schemas.microsoft.com/office/drawing/2014/main" id="{073B4CE5-0380-72E0-D8C1-3DD9E4F72A18}"/>
                </a:ext>
              </a:extLst>
            </p:cNvPr>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25599C6A-0008-3DB9-7E87-2E08232B65F6}"/>
                </a:ext>
              </a:extLst>
            </p:cNvPr>
            <p:cNvSpPr txBox="1"/>
            <p:nvPr/>
          </p:nvSpPr>
          <p:spPr>
            <a:xfrm rot="20877293">
              <a:off x="975658" y="1169817"/>
              <a:ext cx="3406483" cy="1867178"/>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Tìm phần mở bài, thân bài, kết bài của bài văn trên và nêu nội dung chính của mỗi phần.</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23">
            <a:extLst>
              <a:ext uri="{FF2B5EF4-FFF2-40B4-BE49-F238E27FC236}">
                <a16:creationId xmlns:a16="http://schemas.microsoft.com/office/drawing/2014/main" id="{D050F2A9-6F7D-D7F5-39B1-CD6DA7B13211}"/>
              </a:ext>
            </a:extLst>
          </p:cNvPr>
          <p:cNvSpPr/>
          <p:nvPr/>
        </p:nvSpPr>
        <p:spPr>
          <a:xfrm>
            <a:off x="938396" y="5365731"/>
            <a:ext cx="6105453" cy="4742961"/>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5"/>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2E2847E9-EC31-5603-08AE-AA6E7404A3F4}"/>
              </a:ext>
            </a:extLst>
          </p:cNvPr>
          <p:cNvSpPr txBox="1"/>
          <p:nvPr/>
        </p:nvSpPr>
        <p:spPr>
          <a:xfrm>
            <a:off x="6172200" y="4152900"/>
            <a:ext cx="11125200" cy="923330"/>
          </a:xfrm>
          <a:prstGeom prst="rect">
            <a:avLst/>
          </a:prstGeom>
          <a:noFill/>
        </p:spPr>
        <p:txBody>
          <a:bodyPr wrap="square">
            <a:spAutoFit/>
          </a:bodyPr>
          <a:lstStyle/>
          <a:p>
            <a:pPr lvl="0" algn="just" defTabSz="1371600"/>
            <a:r>
              <a:rPr lang="vi-VN" sz="5400" b="1" dirty="0">
                <a:solidFill>
                  <a:srgbClr val="FF0000"/>
                </a:solidFill>
                <a:latin typeface="Calibri" panose="020F0502020204030204" pitchFamily="34" charset="0"/>
                <a:ea typeface="Calibri" panose="020F0502020204030204" pitchFamily="34" charset="0"/>
                <a:cs typeface="Calibri" panose="020F0502020204030204" pitchFamily="34" charset="0"/>
              </a:rPr>
              <a:t>Phần kết bài của bài văn: </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Câu còn lại.</a:t>
            </a:r>
            <a:endParaRPr kumimoji="0" lang="vi-VN" sz="540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Rectangle: Top Corners One Rounded and One Snipped 11">
            <a:extLst>
              <a:ext uri="{FF2B5EF4-FFF2-40B4-BE49-F238E27FC236}">
                <a16:creationId xmlns:a16="http://schemas.microsoft.com/office/drawing/2014/main" id="{D0F2FE8C-DF0A-E8B0-2DDD-E60E935F097E}"/>
              </a:ext>
            </a:extLst>
          </p:cNvPr>
          <p:cNvSpPr/>
          <p:nvPr/>
        </p:nvSpPr>
        <p:spPr>
          <a:xfrm>
            <a:off x="7924800" y="6438900"/>
            <a:ext cx="8534400" cy="2819400"/>
          </a:xfrm>
          <a:prstGeom prst="snipRoundRect">
            <a:avLst/>
          </a:prstGeom>
          <a:solidFill>
            <a:schemeClr val="bg1"/>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800" b="1" dirty="0">
                <a:solidFill>
                  <a:srgbClr val="002060"/>
                </a:solidFill>
              </a:rPr>
              <a:t>Nội dung chính: </a:t>
            </a:r>
            <a:r>
              <a:rPr lang="vi-VN" sz="4800" dirty="0">
                <a:solidFill>
                  <a:srgbClr val="002060"/>
                </a:solidFill>
              </a:rPr>
              <a:t>Miêu tả thái độ, cảm xúc của bạn bè với cậu bé Thắng.</a:t>
            </a:r>
            <a:endParaRPr kumimoji="0" lang="vi-VN" sz="4800" i="0" u="none" strike="noStrike" kern="1200" cap="none" spc="0" normalizeH="0" baseline="0" noProof="0" dirty="0">
              <a:ln>
                <a:noFill/>
              </a:ln>
              <a:solidFill>
                <a:srgbClr val="002060"/>
              </a:solidFill>
              <a:effectLst/>
              <a:uLnTx/>
              <a:uFillTx/>
              <a:latin typeface="Arial" panose="020B0604020202020204" pitchFamily="34" charset="0"/>
            </a:endParaRPr>
          </a:p>
        </p:txBody>
      </p:sp>
    </p:spTree>
    <p:extLst>
      <p:ext uri="{BB962C8B-B14F-4D97-AF65-F5344CB8AC3E}">
        <p14:creationId xmlns:p14="http://schemas.microsoft.com/office/powerpoint/2010/main" val="361254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DD31DBC5-2121-8798-AC03-77C5935F01DC}"/>
              </a:ext>
            </a:extLst>
          </p:cNvPr>
          <p:cNvGrpSpPr/>
          <p:nvPr/>
        </p:nvGrpSpPr>
        <p:grpSpPr>
          <a:xfrm>
            <a:off x="685800" y="686580"/>
            <a:ext cx="7824678" cy="3971714"/>
            <a:chOff x="676348" y="769676"/>
            <a:chExt cx="3968803" cy="2203699"/>
          </a:xfrm>
        </p:grpSpPr>
        <p:sp>
          <p:nvSpPr>
            <p:cNvPr id="3" name="Freeform 3">
              <a:extLst>
                <a:ext uri="{FF2B5EF4-FFF2-40B4-BE49-F238E27FC236}">
                  <a16:creationId xmlns:a16="http://schemas.microsoft.com/office/drawing/2014/main" id="{073B4CE5-0380-72E0-D8C1-3DD9E4F72A18}"/>
                </a:ext>
              </a:extLst>
            </p:cNvPr>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25599C6A-0008-3DB9-7E87-2E08232B65F6}"/>
                </a:ext>
              </a:extLst>
            </p:cNvPr>
            <p:cNvSpPr txBox="1"/>
            <p:nvPr/>
          </p:nvSpPr>
          <p:spPr>
            <a:xfrm rot="20877293">
              <a:off x="1033681" y="859976"/>
              <a:ext cx="3406483" cy="2113399"/>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Trong phần thân bài, đặc điểm của người được tả (một đứa trẻ lớn lên với nắng, nước mặn và gió biển) hiện ra như thế nào?</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23">
            <a:extLst>
              <a:ext uri="{FF2B5EF4-FFF2-40B4-BE49-F238E27FC236}">
                <a16:creationId xmlns:a16="http://schemas.microsoft.com/office/drawing/2014/main" id="{D050F2A9-6F7D-D7F5-39B1-CD6DA7B13211}"/>
              </a:ext>
            </a:extLst>
          </p:cNvPr>
          <p:cNvSpPr/>
          <p:nvPr/>
        </p:nvSpPr>
        <p:spPr>
          <a:xfrm>
            <a:off x="938396" y="5365731"/>
            <a:ext cx="6105453" cy="4742961"/>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5"/>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86DD0B8C-9928-5765-FC80-8C89D5E828B5}"/>
              </a:ext>
            </a:extLst>
          </p:cNvPr>
          <p:cNvPicPr>
            <a:picLocks noChangeAspect="1"/>
          </p:cNvPicPr>
          <p:nvPr/>
        </p:nvPicPr>
        <p:blipFill>
          <a:blip r:embed="rId6"/>
          <a:stretch>
            <a:fillRect/>
          </a:stretch>
        </p:blipFill>
        <p:spPr>
          <a:xfrm>
            <a:off x="7086600" y="4381500"/>
            <a:ext cx="10497269" cy="5029200"/>
          </a:xfrm>
          <a:prstGeom prst="rect">
            <a:avLst/>
          </a:prstGeom>
        </p:spPr>
      </p:pic>
    </p:spTree>
    <p:extLst>
      <p:ext uri="{BB962C8B-B14F-4D97-AF65-F5344CB8AC3E}">
        <p14:creationId xmlns:p14="http://schemas.microsoft.com/office/powerpoint/2010/main" val="350194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graphicFrame>
        <p:nvGraphicFramePr>
          <p:cNvPr id="45" name="Table 44">
            <a:extLst>
              <a:ext uri="{FF2B5EF4-FFF2-40B4-BE49-F238E27FC236}">
                <a16:creationId xmlns:a16="http://schemas.microsoft.com/office/drawing/2014/main" id="{ACA48954-5D4F-E658-56B6-174A6D8F7853}"/>
              </a:ext>
            </a:extLst>
          </p:cNvPr>
          <p:cNvGraphicFramePr>
            <a:graphicFrameLocks noGrp="1"/>
          </p:cNvGraphicFramePr>
          <p:nvPr>
            <p:extLst>
              <p:ext uri="{D42A27DB-BD31-4B8C-83A1-F6EECF244321}">
                <p14:modId xmlns:p14="http://schemas.microsoft.com/office/powerpoint/2010/main" val="1772033258"/>
              </p:ext>
            </p:extLst>
          </p:nvPr>
        </p:nvGraphicFramePr>
        <p:xfrm>
          <a:off x="0" y="0"/>
          <a:ext cx="18288000" cy="10286998"/>
        </p:xfrm>
        <a:graphic>
          <a:graphicData uri="http://schemas.openxmlformats.org/drawingml/2006/table">
            <a:tbl>
              <a:tblPr firstRow="1" firstCol="1" bandRow="1">
                <a:tableStyleId>{5C22544A-7EE6-4342-B048-85BDC9FD1C3A}</a:tableStyleId>
              </a:tblPr>
              <a:tblGrid>
                <a:gridCol w="2827130">
                  <a:extLst>
                    <a:ext uri="{9D8B030D-6E8A-4147-A177-3AD203B41FA5}">
                      <a16:colId xmlns:a16="http://schemas.microsoft.com/office/drawing/2014/main" val="3145472589"/>
                    </a:ext>
                  </a:extLst>
                </a:gridCol>
                <a:gridCol w="5565912">
                  <a:extLst>
                    <a:ext uri="{9D8B030D-6E8A-4147-A177-3AD203B41FA5}">
                      <a16:colId xmlns:a16="http://schemas.microsoft.com/office/drawing/2014/main" val="810731956"/>
                    </a:ext>
                  </a:extLst>
                </a:gridCol>
                <a:gridCol w="9894958">
                  <a:extLst>
                    <a:ext uri="{9D8B030D-6E8A-4147-A177-3AD203B41FA5}">
                      <a16:colId xmlns:a16="http://schemas.microsoft.com/office/drawing/2014/main" val="1722747235"/>
                    </a:ext>
                  </a:extLst>
                </a:gridCol>
              </a:tblGrid>
              <a:tr h="1263895">
                <a:tc rowSpan="5">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a:t>
                      </a:r>
                      <a:endParaRPr lang="en-US" sz="3200"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a:t>
                      </a:r>
                      <a:endParaRPr lang="en-US" sz="3200"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a:t>
                      </a:r>
                      <a:endParaRPr lang="en-US" sz="3200"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Ngoại hình</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Tầm vóc so với lứa tuổi</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Cao hơn hẳn các bạn một cái đầu.</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981271551"/>
                  </a:ext>
                </a:extLst>
              </a:tr>
              <a:tr h="1956999">
                <a:tc vMerge="1">
                  <a:txBody>
                    <a:bodyPr/>
                    <a:lstStyle/>
                    <a:p>
                      <a:endParaRPr lang="en-US"/>
                    </a:p>
                  </a:txBody>
                  <a:tcPr/>
                </a:tc>
                <a:tc>
                  <a:txBody>
                    <a:bodyPr/>
                    <a:lstStyle/>
                    <a:p>
                      <a:pPr marL="0" marR="0" algn="ctr">
                        <a:lnSpc>
                          <a:spcPct val="120000"/>
                        </a:lnSpc>
                        <a:spcBef>
                          <a:spcPts val="0"/>
                        </a:spcBef>
                        <a:spcAft>
                          <a:spcPts val="0"/>
                        </a:spcAft>
                      </a:pPr>
                      <a:r>
                        <a:rPr lang="nl-NL" sz="3200" dirty="0">
                          <a:solidFill>
                            <a:srgbClr val="FF0000"/>
                          </a:solidFill>
                          <a:effectLst/>
                          <a:latin typeface="Cambria" panose="02040503050406030204" pitchFamily="18" charset="0"/>
                          <a:ea typeface="Cambria" panose="02040503050406030204" pitchFamily="18" charset="0"/>
                        </a:rPr>
                        <a:t>Dáng người</a:t>
                      </a:r>
                      <a:endParaRPr lang="en-US" sz="3200" dirty="0">
                        <a:solidFill>
                          <a:srgbClr val="FF0000"/>
                        </a:solidFill>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nl-NL" sz="3200" dirty="0">
                          <a:effectLst/>
                          <a:latin typeface="Cambria" panose="02040503050406030204" pitchFamily="18" charset="0"/>
                          <a:ea typeface="Cambria" panose="02040503050406030204" pitchFamily="18" charset="0"/>
                        </a:rPr>
                        <a:t>Thân hình rắn chắc, cân đối, nở nang: cổ mập, vai rộng, ngực nở căng, bụng thon hằn rõ những múi, hai cánh tay gân guốc như hai cái bơi chèo, cặp đùi dế chắc nịch.</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20924099"/>
                  </a:ext>
                </a:extLst>
              </a:tr>
              <a:tr h="705857">
                <a:tc vMerge="1">
                  <a:txBody>
                    <a:bodyPr/>
                    <a:lstStyle/>
                    <a:p>
                      <a:endParaRPr lang="en-US"/>
                    </a:p>
                  </a:txBody>
                  <a:tcPr/>
                </a:tc>
                <a:tc>
                  <a:txBody>
                    <a:bodyPr/>
                    <a:lstStyle/>
                    <a:p>
                      <a:pPr marL="0" marR="0" algn="ctr">
                        <a:lnSpc>
                          <a:spcPct val="120000"/>
                        </a:lnSpc>
                        <a:spcBef>
                          <a:spcPts val="0"/>
                        </a:spcBef>
                        <a:spcAft>
                          <a:spcPts val="0"/>
                        </a:spcAft>
                      </a:pPr>
                      <a:r>
                        <a:rPr lang="nl-NL" sz="3200" dirty="0">
                          <a:solidFill>
                            <a:srgbClr val="FF0000"/>
                          </a:solidFill>
                          <a:effectLst/>
                          <a:latin typeface="Cambria" panose="02040503050406030204" pitchFamily="18" charset="0"/>
                          <a:ea typeface="Cambria" panose="02040503050406030204" pitchFamily="18" charset="0"/>
                        </a:rPr>
                        <a:t>Nước da</a:t>
                      </a:r>
                      <a:endParaRPr lang="en-US" sz="3200" dirty="0">
                        <a:solidFill>
                          <a:srgbClr val="FF0000"/>
                        </a:solidFill>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nl-NL" sz="3200">
                          <a:effectLst/>
                          <a:latin typeface="Cambria" panose="02040503050406030204" pitchFamily="18" charset="0"/>
                          <a:ea typeface="Cambria" panose="02040503050406030204" pitchFamily="18" charset="0"/>
                        </a:rPr>
                        <a:t>Nước da rám đỏ khoẻ mạnh</a:t>
                      </a:r>
                      <a:endParaRPr lang="en-US" sz="320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9818984"/>
                  </a:ext>
                </a:extLst>
              </a:tr>
              <a:tr h="1295647">
                <a:tc vMerge="1">
                  <a:txBody>
                    <a:bodyPr/>
                    <a:lstStyle/>
                    <a:p>
                      <a:endParaRPr lang="en-US"/>
                    </a:p>
                  </a:txBody>
                  <a:tcPr/>
                </a:tc>
                <a:tc>
                  <a:txBody>
                    <a:bodyPr/>
                    <a:lstStyle/>
                    <a:p>
                      <a:pPr marL="0" marR="0" algn="ctr">
                        <a:lnSpc>
                          <a:spcPct val="120000"/>
                        </a:lnSpc>
                        <a:spcBef>
                          <a:spcPts val="0"/>
                        </a:spcBef>
                        <a:spcAft>
                          <a:spcPts val="0"/>
                        </a:spcAft>
                      </a:pPr>
                      <a:r>
                        <a:rPr lang="nl-NL" sz="3200" dirty="0">
                          <a:solidFill>
                            <a:srgbClr val="FF0000"/>
                          </a:solidFill>
                          <a:effectLst/>
                          <a:latin typeface="Cambria" panose="02040503050406030204" pitchFamily="18" charset="0"/>
                          <a:ea typeface="Cambria" panose="02040503050406030204" pitchFamily="18" charset="0"/>
                        </a:rPr>
                        <a:t>Gương mặt</a:t>
                      </a:r>
                      <a:endParaRPr lang="en-US" sz="3200" dirty="0">
                        <a:solidFill>
                          <a:srgbClr val="FF0000"/>
                        </a:solidFill>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3200" dirty="0" err="1">
                          <a:effectLst/>
                          <a:latin typeface="Cambria" panose="02040503050406030204" pitchFamily="18" charset="0"/>
                          <a:ea typeface="Cambria" panose="02040503050406030204" pitchFamily="18" charset="0"/>
                        </a:rPr>
                        <a:t>Cặp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mắt</a:t>
                      </a:r>
                      <a:r>
                        <a:rPr lang="en-US" sz="3200" dirty="0">
                          <a:effectLst/>
                          <a:latin typeface="Cambria" panose="02040503050406030204" pitchFamily="18" charset="0"/>
                          <a:ea typeface="Cambria" panose="02040503050406030204" pitchFamily="18" charset="0"/>
                        </a:rPr>
                        <a:t> to </a:t>
                      </a:r>
                      <a:r>
                        <a:rPr lang="en-US" sz="3200" dirty="0" err="1">
                          <a:effectLst/>
                          <a:latin typeface="Cambria" panose="02040503050406030204" pitchFamily="18" charset="0"/>
                          <a:ea typeface="Cambria" panose="02040503050406030204" pitchFamily="18" charset="0"/>
                        </a:rPr>
                        <a:t>và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sáng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Miệng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tươi</a:t>
                      </a:r>
                      <a:r>
                        <a:rPr lang="en-US" sz="3200" dirty="0">
                          <a:effectLst/>
                          <a:latin typeface="Cambria" panose="02040503050406030204" pitchFamily="18" charset="0"/>
                          <a:ea typeface="Cambria" panose="02040503050406030204" pitchFamily="18" charset="0"/>
                        </a:rPr>
                        <a:t>, hay </a:t>
                      </a:r>
                      <a:r>
                        <a:rPr lang="en-US" sz="3200" dirty="0" err="1">
                          <a:effectLst/>
                          <a:latin typeface="Cambria" panose="02040503050406030204" pitchFamily="18" charset="0"/>
                          <a:ea typeface="Cambria" panose="02040503050406030204" pitchFamily="18" charset="0"/>
                        </a:rPr>
                        <a:t>cười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Cái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hơi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dô</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ra.</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89907899"/>
                  </a:ext>
                </a:extLst>
              </a:tr>
              <a:tr h="705857">
                <a:tc vMerge="1">
                  <a:txBody>
                    <a:bodyPr/>
                    <a:lstStyle/>
                    <a:p>
                      <a:endParaRPr lang="en-US"/>
                    </a:p>
                  </a:txBody>
                  <a:tcPr/>
                </a:tc>
                <a:tc>
                  <a:txBody>
                    <a:bodyPr/>
                    <a:lstStyle/>
                    <a:p>
                      <a:pPr marL="0" marR="0" algn="ctr">
                        <a:lnSpc>
                          <a:spcPct val="120000"/>
                        </a:lnSpc>
                        <a:spcBef>
                          <a:spcPts val="0"/>
                        </a:spcBef>
                        <a:spcAft>
                          <a:spcPts val="0"/>
                        </a:spcAft>
                      </a:pPr>
                      <a:r>
                        <a:rPr lang="nl-NL" sz="3200" dirty="0">
                          <a:solidFill>
                            <a:srgbClr val="FF0000"/>
                          </a:solidFill>
                          <a:effectLst/>
                          <a:latin typeface="Cambria" panose="02040503050406030204" pitchFamily="18" charset="0"/>
                          <a:ea typeface="Cambria" panose="02040503050406030204" pitchFamily="18" charset="0"/>
                        </a:rPr>
                        <a:t>Trang phục</a:t>
                      </a:r>
                      <a:endParaRPr lang="en-US" sz="3200" dirty="0">
                        <a:solidFill>
                          <a:srgbClr val="FF0000"/>
                        </a:solidFill>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3200">
                          <a:effectLst/>
                          <a:latin typeface="Cambria" panose="02040503050406030204" pitchFamily="18" charset="0"/>
                          <a:ea typeface="Cambria" panose="02040503050406030204" pitchFamily="18" charset="0"/>
                        </a:rPr>
                        <a:t>Cởi trần</a:t>
                      </a: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98247674"/>
                  </a:ext>
                </a:extLst>
              </a:tr>
              <a:tr h="3652886">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Hoạt động</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Việc làm cử chỉ...</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1590" marR="0" algn="just">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Lúc đan lưới:</a:t>
                      </a:r>
                      <a:r>
                        <a:rPr lang="en-US" sz="3200" dirty="0">
                          <a:effectLst/>
                          <a:latin typeface="Cambria" panose="02040503050406030204" pitchFamily="18" charset="0"/>
                          <a:ea typeface="Cambria" panose="02040503050406030204" pitchFamily="18" charset="0"/>
                        </a:rPr>
                        <a:t> </a:t>
                      </a:r>
                      <a:r>
                        <a:rPr lang="nl-NL" sz="3200" dirty="0">
                          <a:effectLst/>
                          <a:latin typeface="Cambria" panose="02040503050406030204" pitchFamily="18" charset="0"/>
                          <a:ea typeface="Cambria" panose="02040503050406030204" pitchFamily="18" charset="0"/>
                        </a:rPr>
                        <a:t>tay Thắng cầm kim tre đưa lên đưa xuống thoăn thoắt coi bộ rất thành thạo. </a:t>
                      </a:r>
                      <a:endParaRPr lang="en-US" sz="3200"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nl-NL" sz="3200" dirty="0">
                          <a:effectLst/>
                          <a:latin typeface="Cambria" panose="02040503050406030204" pitchFamily="18" charset="0"/>
                          <a:ea typeface="Cambria" panose="02040503050406030204" pitchFamily="18" charset="0"/>
                        </a:rPr>
                        <a:t>- Lúc trông thấy các bạn: nó vội vàng đặt tấm lưới trên gối xuống, bước đến bên mạn thuyền, bám tay vào cọc chèo và đu mình xuống nước, êm không một tiếng động. Nó ngụp một cái lặn biến đi như một con cá.</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2029998"/>
                  </a:ext>
                </a:extLst>
              </a:tr>
              <a:tr h="705857">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Sở trường</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Điểm mạnh nổi trội</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nl-NL" sz="3200" dirty="0">
                          <a:effectLst/>
                          <a:latin typeface="Cambria" panose="02040503050406030204" pitchFamily="18" charset="0"/>
                          <a:ea typeface="Cambria" panose="02040503050406030204" pitchFamily="18" charset="0"/>
                        </a:rPr>
                        <a:t>Bơi ngụp, lặn xuống nước giỏi như một con cá.</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11330909"/>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DD31DBC5-2121-8798-AC03-77C5935F01DC}"/>
              </a:ext>
            </a:extLst>
          </p:cNvPr>
          <p:cNvGrpSpPr/>
          <p:nvPr/>
        </p:nvGrpSpPr>
        <p:grpSpPr>
          <a:xfrm>
            <a:off x="685800" y="647700"/>
            <a:ext cx="9906000" cy="3138599"/>
            <a:chOff x="676348" y="769676"/>
            <a:chExt cx="3968803" cy="2092399"/>
          </a:xfrm>
        </p:grpSpPr>
        <p:sp>
          <p:nvSpPr>
            <p:cNvPr id="3" name="Freeform 3">
              <a:extLst>
                <a:ext uri="{FF2B5EF4-FFF2-40B4-BE49-F238E27FC236}">
                  <a16:creationId xmlns:a16="http://schemas.microsoft.com/office/drawing/2014/main" id="{073B4CE5-0380-72E0-D8C1-3DD9E4F72A18}"/>
                </a:ext>
              </a:extLst>
            </p:cNvPr>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25599C6A-0008-3DB9-7E87-2E08232B65F6}"/>
                </a:ext>
              </a:extLst>
            </p:cNvPr>
            <p:cNvSpPr txBox="1"/>
            <p:nvPr/>
          </p:nvSpPr>
          <p:spPr>
            <a:xfrm rot="20877293">
              <a:off x="910781" y="1284289"/>
              <a:ext cx="3610331" cy="964367"/>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 Bằng cách nào, tác giả làm nổi bật đặc điểm của người được tả?</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23">
            <a:extLst>
              <a:ext uri="{FF2B5EF4-FFF2-40B4-BE49-F238E27FC236}">
                <a16:creationId xmlns:a16="http://schemas.microsoft.com/office/drawing/2014/main" id="{D050F2A9-6F7D-D7F5-39B1-CD6DA7B13211}"/>
              </a:ext>
            </a:extLst>
          </p:cNvPr>
          <p:cNvSpPr/>
          <p:nvPr/>
        </p:nvSpPr>
        <p:spPr>
          <a:xfrm>
            <a:off x="938396" y="5365731"/>
            <a:ext cx="6105453" cy="4742961"/>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5"/>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Rectangle: Top Corners One Rounded and One Snipped 11">
            <a:extLst>
              <a:ext uri="{FF2B5EF4-FFF2-40B4-BE49-F238E27FC236}">
                <a16:creationId xmlns:a16="http://schemas.microsoft.com/office/drawing/2014/main" id="{D0F2FE8C-DF0A-E8B0-2DDD-E60E935F097E}"/>
              </a:ext>
            </a:extLst>
          </p:cNvPr>
          <p:cNvSpPr/>
          <p:nvPr/>
        </p:nvSpPr>
        <p:spPr>
          <a:xfrm>
            <a:off x="5867400" y="4229100"/>
            <a:ext cx="6096000" cy="1676400"/>
          </a:xfrm>
          <a:prstGeom prst="snipRoundRect">
            <a:avLst/>
          </a:prstGeom>
          <a:solidFill>
            <a:schemeClr val="accent5">
              <a:lumMod val="20000"/>
              <a:lumOff val="80000"/>
            </a:schemeClr>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Lựa</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chọn</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từ</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ngữ</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có</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sức</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gợi</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tả</a:t>
            </a:r>
            <a:endParaRPr kumimoji="0" lang="vi-VN" sz="4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11" name="Rectangle: Top Corners One Rounded and One Snipped 10">
            <a:extLst>
              <a:ext uri="{FF2B5EF4-FFF2-40B4-BE49-F238E27FC236}">
                <a16:creationId xmlns:a16="http://schemas.microsoft.com/office/drawing/2014/main" id="{8DEEF90F-6E1B-B6A3-BE09-CE658912A40E}"/>
              </a:ext>
            </a:extLst>
          </p:cNvPr>
          <p:cNvSpPr/>
          <p:nvPr/>
        </p:nvSpPr>
        <p:spPr>
          <a:xfrm>
            <a:off x="11277600" y="6362700"/>
            <a:ext cx="6096000" cy="1676400"/>
          </a:xfrm>
          <a:prstGeom prst="snipRoundRect">
            <a:avLst/>
          </a:prstGeom>
          <a:solidFill>
            <a:schemeClr val="accent5">
              <a:lumMod val="20000"/>
              <a:lumOff val="80000"/>
            </a:schemeClr>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Sử</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dụng</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hình</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ảnh</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so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sánh</a:t>
            </a:r>
            <a:endParaRPr kumimoji="0" lang="vi-VN" sz="4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13" name="Rectangle: Top Corners One Rounded and One Snipped 12">
            <a:extLst>
              <a:ext uri="{FF2B5EF4-FFF2-40B4-BE49-F238E27FC236}">
                <a16:creationId xmlns:a16="http://schemas.microsoft.com/office/drawing/2014/main" id="{EE7BECCD-113B-77E2-D9B2-B93AB7D02A53}"/>
              </a:ext>
            </a:extLst>
          </p:cNvPr>
          <p:cNvSpPr/>
          <p:nvPr/>
        </p:nvSpPr>
        <p:spPr>
          <a:xfrm>
            <a:off x="8763000" y="8724900"/>
            <a:ext cx="3352800" cy="1066800"/>
          </a:xfrm>
          <a:prstGeom prst="snipRoundRect">
            <a:avLst/>
          </a:prstGeom>
          <a:solidFill>
            <a:schemeClr val="accent5">
              <a:lumMod val="20000"/>
              <a:lumOff val="80000"/>
            </a:schemeClr>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endParaRPr kumimoji="0" lang="vi-VN" sz="4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3348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10" name="Table 9">
            <a:extLst>
              <a:ext uri="{FF2B5EF4-FFF2-40B4-BE49-F238E27FC236}">
                <a16:creationId xmlns:a16="http://schemas.microsoft.com/office/drawing/2014/main" id="{27B7EA5C-073C-97F1-F31E-96F667793C37}"/>
              </a:ext>
            </a:extLst>
          </p:cNvPr>
          <p:cNvGraphicFramePr>
            <a:graphicFrameLocks noGrp="1"/>
          </p:cNvGraphicFramePr>
          <p:nvPr>
            <p:extLst>
              <p:ext uri="{D42A27DB-BD31-4B8C-83A1-F6EECF244321}">
                <p14:modId xmlns:p14="http://schemas.microsoft.com/office/powerpoint/2010/main" val="1602943447"/>
              </p:ext>
            </p:extLst>
          </p:nvPr>
        </p:nvGraphicFramePr>
        <p:xfrm>
          <a:off x="1524000" y="1442022"/>
          <a:ext cx="15087600" cy="7968678"/>
        </p:xfrm>
        <a:graphic>
          <a:graphicData uri="http://schemas.openxmlformats.org/drawingml/2006/table">
            <a:tbl>
              <a:tblPr firstRow="1" firstCol="1" bandRow="1">
                <a:tableStyleId>{5C22544A-7EE6-4342-B048-85BDC9FD1C3A}</a:tableStyleId>
              </a:tblPr>
              <a:tblGrid>
                <a:gridCol w="5456116">
                  <a:extLst>
                    <a:ext uri="{9D8B030D-6E8A-4147-A177-3AD203B41FA5}">
                      <a16:colId xmlns:a16="http://schemas.microsoft.com/office/drawing/2014/main" val="187188543"/>
                    </a:ext>
                  </a:extLst>
                </a:gridCol>
                <a:gridCol w="9631484">
                  <a:extLst>
                    <a:ext uri="{9D8B030D-6E8A-4147-A177-3AD203B41FA5}">
                      <a16:colId xmlns:a16="http://schemas.microsoft.com/office/drawing/2014/main" val="2058850360"/>
                    </a:ext>
                  </a:extLst>
                </a:gridCol>
              </a:tblGrid>
              <a:tr h="4546217">
                <a:tc>
                  <a:txBody>
                    <a:bodyPr/>
                    <a:lstStyle/>
                    <a:p>
                      <a:pPr marL="0" marR="0" algn="ctr">
                        <a:spcBef>
                          <a:spcPts val="0"/>
                        </a:spcBef>
                        <a:spcAft>
                          <a:spcPts val="0"/>
                        </a:spcAft>
                      </a:pPr>
                      <a:r>
                        <a:rPr lang="nl-NL" sz="3600" dirty="0">
                          <a:solidFill>
                            <a:srgbClr val="002060"/>
                          </a:solidFill>
                          <a:effectLst/>
                          <a:latin typeface="Cambria" panose="02040503050406030204" pitchFamily="18" charset="0"/>
                          <a:ea typeface="Cambria" panose="02040503050406030204" pitchFamily="18" charset="0"/>
                        </a:rPr>
                        <a:t>Lựa chọn các từ ngữ có sức gợi tả</a:t>
                      </a:r>
                      <a:endParaRPr lang="en-US" sz="3600" dirty="0">
                        <a:solidFill>
                          <a:srgbClr val="002060"/>
                        </a:solidFill>
                        <a:effectLst/>
                        <a:latin typeface="Cambria" panose="02040503050406030204" pitchFamily="18" charset="0"/>
                        <a:ea typeface="Cambria" panose="02040503050406030204" pitchFamily="18" charset="0"/>
                      </a:endParaRPr>
                    </a:p>
                  </a:txBody>
                  <a:tcPr marL="67678" marR="676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457200" marR="0" algn="just">
                        <a:lnSpc>
                          <a:spcPct val="120000"/>
                        </a:lnSpc>
                        <a:spcBef>
                          <a:spcPts val="0"/>
                        </a:spcBef>
                        <a:spcAft>
                          <a:spcPts val="0"/>
                        </a:spcAft>
                      </a:pPr>
                      <a:r>
                        <a:rPr lang="nl-NL" sz="4000" dirty="0">
                          <a:solidFill>
                            <a:srgbClr val="002060"/>
                          </a:solidFill>
                          <a:effectLst/>
                          <a:latin typeface="Cambria" panose="02040503050406030204" pitchFamily="18" charset="0"/>
                          <a:ea typeface="Cambria" panose="02040503050406030204" pitchFamily="18" charset="0"/>
                        </a:rPr>
                        <a:t>- Từ ngữ tả ngoại hình:</a:t>
                      </a:r>
                      <a:r>
                        <a:rPr lang="nl-NL" sz="3600" dirty="0">
                          <a:solidFill>
                            <a:srgbClr val="002060"/>
                          </a:solidFill>
                          <a:effectLst/>
                          <a:latin typeface="Cambria" panose="02040503050406030204" pitchFamily="18" charset="0"/>
                          <a:ea typeface="Cambria" panose="02040503050406030204" pitchFamily="18" charset="0"/>
                        </a:rPr>
                        <a:t> </a:t>
                      </a:r>
                      <a:r>
                        <a:rPr lang="nl-NL" sz="4000" b="0" dirty="0">
                          <a:solidFill>
                            <a:srgbClr val="002060"/>
                          </a:solidFill>
                          <a:effectLst/>
                          <a:latin typeface="Cambria" panose="02040503050406030204" pitchFamily="18" charset="0"/>
                          <a:ea typeface="Cambria" panose="02040503050406030204" pitchFamily="18" charset="0"/>
                        </a:rPr>
                        <a:t>nước da rám đỏ; thân hình rắn chắc, cân đối, nở nang, vai rộng, ngực nở căng, bụng thon hằn rõ những múi;</a:t>
                      </a:r>
                      <a:endParaRPr lang="en-US" sz="4000" b="0" dirty="0">
                        <a:solidFill>
                          <a:srgbClr val="002060"/>
                        </a:solidFill>
                        <a:effectLst/>
                        <a:latin typeface="Cambria" panose="02040503050406030204" pitchFamily="18" charset="0"/>
                        <a:ea typeface="Cambria" panose="02040503050406030204" pitchFamily="18" charset="0"/>
                      </a:endParaRPr>
                    </a:p>
                    <a:p>
                      <a:pPr marL="457200" marR="0" algn="just">
                        <a:lnSpc>
                          <a:spcPct val="120000"/>
                        </a:lnSpc>
                        <a:spcBef>
                          <a:spcPts val="0"/>
                        </a:spcBef>
                        <a:spcAft>
                          <a:spcPts val="0"/>
                        </a:spcAft>
                      </a:pPr>
                      <a:r>
                        <a:rPr lang="nl-NL" sz="4000" dirty="0">
                          <a:solidFill>
                            <a:srgbClr val="002060"/>
                          </a:solidFill>
                          <a:effectLst/>
                          <a:latin typeface="Cambria" panose="02040503050406030204" pitchFamily="18" charset="0"/>
                          <a:ea typeface="Cambria" panose="02040503050406030204" pitchFamily="18" charset="0"/>
                        </a:rPr>
                        <a:t>- Từ ngữ tả hoạt động: </a:t>
                      </a:r>
                      <a:r>
                        <a:rPr lang="nl-NL" sz="4000" b="0" dirty="0">
                          <a:solidFill>
                            <a:srgbClr val="002060"/>
                          </a:solidFill>
                          <a:effectLst/>
                          <a:latin typeface="Cambria" panose="02040503050406030204" pitchFamily="18" charset="0"/>
                          <a:ea typeface="Cambria" panose="02040503050406030204" pitchFamily="18" charset="0"/>
                        </a:rPr>
                        <a:t>đưa lên đưa xuống thoăn thoắt,</a:t>
                      </a:r>
                      <a:r>
                        <a:rPr lang="nl-NL" sz="3600" b="0" dirty="0">
                          <a:solidFill>
                            <a:srgbClr val="002060"/>
                          </a:solidFill>
                          <a:effectLst/>
                          <a:latin typeface="Cambria" panose="02040503050406030204" pitchFamily="18" charset="0"/>
                          <a:ea typeface="Cambria" panose="02040503050406030204" pitchFamily="18" charset="0"/>
                        </a:rPr>
                        <a:t> </a:t>
                      </a:r>
                      <a:r>
                        <a:rPr lang="nl-NL" sz="4000" b="0" dirty="0">
                          <a:solidFill>
                            <a:srgbClr val="002060"/>
                          </a:solidFill>
                          <a:effectLst/>
                          <a:latin typeface="Cambria" panose="02040503050406030204" pitchFamily="18" charset="0"/>
                          <a:ea typeface="Cambria" panose="02040503050406030204" pitchFamily="18" charset="0"/>
                        </a:rPr>
                        <a:t>đu mình xuống nước.  </a:t>
                      </a:r>
                      <a:endParaRPr lang="en-US" sz="4000" b="0" dirty="0">
                        <a:solidFill>
                          <a:srgbClr val="002060"/>
                        </a:solidFill>
                        <a:effectLst/>
                        <a:latin typeface="Cambria" panose="02040503050406030204" pitchFamily="18" charset="0"/>
                        <a:ea typeface="Cambria" panose="02040503050406030204" pitchFamily="18" charset="0"/>
                      </a:endParaRPr>
                    </a:p>
                  </a:txBody>
                  <a:tcPr marL="67678" marR="676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57551039"/>
                  </a:ext>
                </a:extLst>
              </a:tr>
              <a:tr h="3422461">
                <a:tc>
                  <a:txBody>
                    <a:bodyPr/>
                    <a:lstStyle/>
                    <a:p>
                      <a:pPr marL="0" marR="0" algn="ctr">
                        <a:lnSpc>
                          <a:spcPct val="120000"/>
                        </a:lnSpc>
                        <a:spcBef>
                          <a:spcPts val="0"/>
                        </a:spcBef>
                        <a:spcAft>
                          <a:spcPts val="0"/>
                        </a:spcAft>
                      </a:pPr>
                      <a:r>
                        <a:rPr lang="nl-NL" sz="3600" dirty="0">
                          <a:solidFill>
                            <a:srgbClr val="002060"/>
                          </a:solidFill>
                          <a:effectLst/>
                          <a:latin typeface="Cambria" panose="02040503050406030204" pitchFamily="18" charset="0"/>
                          <a:ea typeface="Cambria" panose="02040503050406030204" pitchFamily="18" charset="0"/>
                        </a:rPr>
                        <a:t>Sử dụng hình ảnh so sánh</a:t>
                      </a:r>
                      <a:endParaRPr lang="en-US" sz="3600" dirty="0">
                        <a:solidFill>
                          <a:srgbClr val="002060"/>
                        </a:solidFill>
                        <a:effectLst/>
                        <a:latin typeface="Cambria" panose="02040503050406030204" pitchFamily="18" charset="0"/>
                        <a:ea typeface="Cambria" panose="02040503050406030204" pitchFamily="18" charset="0"/>
                      </a:endParaRPr>
                    </a:p>
                  </a:txBody>
                  <a:tcPr marL="67678" marR="676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algn="just">
                        <a:spcBef>
                          <a:spcPts val="0"/>
                        </a:spcBef>
                        <a:spcAft>
                          <a:spcPts val="0"/>
                        </a:spcAft>
                      </a:pPr>
                      <a:r>
                        <a:rPr lang="nl-NL" sz="4400" b="1" dirty="0">
                          <a:solidFill>
                            <a:srgbClr val="002060"/>
                          </a:solidFill>
                          <a:effectLst/>
                          <a:latin typeface="Cambria" panose="02040503050406030204" pitchFamily="18" charset="0"/>
                          <a:ea typeface="Cambria" panose="02040503050406030204" pitchFamily="18" charset="0"/>
                        </a:rPr>
                        <a:t>- Tả ngoại hình: </a:t>
                      </a:r>
                      <a:r>
                        <a:rPr lang="nl-NL" sz="4400" b="0" dirty="0">
                          <a:solidFill>
                            <a:srgbClr val="002060"/>
                          </a:solidFill>
                          <a:effectLst/>
                          <a:latin typeface="Cambria" panose="02040503050406030204" pitchFamily="18" charset="0"/>
                          <a:ea typeface="Cambria" panose="02040503050406030204" pitchFamily="18" charset="0"/>
                        </a:rPr>
                        <a:t>hai cánh tay gân guốc như hai mái bơi chèo</a:t>
                      </a:r>
                      <a:endParaRPr lang="en-US" sz="4400" b="0" dirty="0">
                        <a:solidFill>
                          <a:srgbClr val="002060"/>
                        </a:solidFill>
                        <a:effectLst/>
                        <a:latin typeface="Cambria" panose="02040503050406030204" pitchFamily="18" charset="0"/>
                        <a:ea typeface="Cambria" panose="02040503050406030204" pitchFamily="18" charset="0"/>
                      </a:endParaRPr>
                    </a:p>
                    <a:p>
                      <a:pPr marL="0" marR="0" algn="just">
                        <a:spcBef>
                          <a:spcPts val="0"/>
                        </a:spcBef>
                        <a:spcAft>
                          <a:spcPts val="0"/>
                        </a:spcAft>
                      </a:pPr>
                      <a:r>
                        <a:rPr lang="nl-NL" sz="4400" b="1" dirty="0">
                          <a:solidFill>
                            <a:srgbClr val="002060"/>
                          </a:solidFill>
                          <a:effectLst/>
                          <a:latin typeface="Cambria" panose="02040503050406030204" pitchFamily="18" charset="0"/>
                          <a:ea typeface="Cambria" panose="02040503050406030204" pitchFamily="18" charset="0"/>
                        </a:rPr>
                        <a:t>- Tả hoạt động: </a:t>
                      </a:r>
                      <a:r>
                        <a:rPr lang="nl-NL" sz="4400" b="0" dirty="0">
                          <a:solidFill>
                            <a:srgbClr val="002060"/>
                          </a:solidFill>
                          <a:effectLst/>
                          <a:latin typeface="Cambria" panose="02040503050406030204" pitchFamily="18" charset="0"/>
                          <a:ea typeface="Cambria" panose="02040503050406030204" pitchFamily="18" charset="0"/>
                        </a:rPr>
                        <a:t>Nó ngụp một cái lặn biến đi như một con cá.</a:t>
                      </a:r>
                      <a:endParaRPr lang="en-US" sz="4400" b="0" dirty="0">
                        <a:solidFill>
                          <a:srgbClr val="002060"/>
                        </a:solidFill>
                        <a:effectLst/>
                        <a:latin typeface="Cambria" panose="02040503050406030204" pitchFamily="18" charset="0"/>
                        <a:ea typeface="Cambria" panose="02040503050406030204" pitchFamily="18" charset="0"/>
                      </a:endParaRPr>
                    </a:p>
                  </a:txBody>
                  <a:tcPr marL="67678" marR="676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5176194"/>
                  </a:ext>
                </a:extLst>
              </a:tr>
            </a:tbl>
          </a:graphicData>
        </a:graphic>
      </p:graphicFrame>
    </p:spTree>
    <p:extLst>
      <p:ext uri="{BB962C8B-B14F-4D97-AF65-F5344CB8AC3E}">
        <p14:creationId xmlns:p14="http://schemas.microsoft.com/office/powerpoint/2010/main" val="270040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19">
            <a:extLst>
              <a:ext uri="{FF2B5EF4-FFF2-40B4-BE49-F238E27FC236}">
                <a16:creationId xmlns:a16="http://schemas.microsoft.com/office/drawing/2014/main" id="{E7730BE0-92D0-A7F3-0A1C-E241AAB02A62}"/>
              </a:ext>
            </a:extLst>
          </p:cNvPr>
          <p:cNvGrpSpPr/>
          <p:nvPr/>
        </p:nvGrpSpPr>
        <p:grpSpPr>
          <a:xfrm>
            <a:off x="1490472" y="342900"/>
            <a:ext cx="14740128" cy="1696212"/>
            <a:chOff x="1490472" y="749808"/>
            <a:chExt cx="9564624" cy="1207008"/>
          </a:xfrm>
        </p:grpSpPr>
        <p:sp>
          <p:nvSpPr>
            <p:cNvPr id="21" name="Rectangle: Rounded Corners 20">
              <a:extLst>
                <a:ext uri="{FF2B5EF4-FFF2-40B4-BE49-F238E27FC236}">
                  <a16:creationId xmlns:a16="http://schemas.microsoft.com/office/drawing/2014/main" id="{2B265BB4-8139-7E8A-F867-7B95C19F81C9}"/>
                </a:ext>
              </a:extLst>
            </p:cNvPr>
            <p:cNvSpPr/>
            <p:nvPr/>
          </p:nvSpPr>
          <p:spPr>
            <a:xfrm>
              <a:off x="1490472" y="749808"/>
              <a:ext cx="9564624" cy="1078992"/>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Rectangle: Rounded Corners 21">
              <a:extLst>
                <a:ext uri="{FF2B5EF4-FFF2-40B4-BE49-F238E27FC236}">
                  <a16:creationId xmlns:a16="http://schemas.microsoft.com/office/drawing/2014/main" id="{41AA3847-CB69-BDDC-AEB6-BA1A91E7CBC2}"/>
                </a:ext>
              </a:extLst>
            </p:cNvPr>
            <p:cNvSpPr/>
            <p:nvPr/>
          </p:nvSpPr>
          <p:spPr>
            <a:xfrm>
              <a:off x="1490472" y="877824"/>
              <a:ext cx="9564624" cy="1078992"/>
            </a:xfrm>
            <a:prstGeom prst="round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9Slide03 BoosterNextFYBlack" panose="02000A03000000020004" pitchFamily="2" charset="-93"/>
                  <a:ea typeface="MS Mincho" panose="02020609040205080304" pitchFamily="49" charset="-128"/>
                  <a:cs typeface="+mn-cs"/>
                </a:rPr>
                <a:t>2. </a:t>
              </a:r>
              <a:r>
                <a:rPr kumimoji="0" lang="vi-VN" sz="5400" b="0" i="0" u="none" strike="noStrike" kern="1200" cap="none" spc="0" normalizeH="0" baseline="0" noProof="0" dirty="0">
                  <a:ln>
                    <a:noFill/>
                  </a:ln>
                  <a:solidFill>
                    <a:srgbClr val="FF0000"/>
                  </a:solidFill>
                  <a:effectLst/>
                  <a:uLnTx/>
                  <a:uFillTx/>
                  <a:latin typeface="#9Slide03 BoosterNextFYBlack" panose="02000A03000000020004" pitchFamily="2" charset="-93"/>
                  <a:ea typeface="MS Mincho" panose="02020609040205080304" pitchFamily="49" charset="-128"/>
                  <a:cs typeface="+mn-cs"/>
                </a:rPr>
                <a:t>Trao đổi về những điểm cần lưu ý khi viết bài văn tả người.</a:t>
              </a:r>
              <a:endParaRPr kumimoji="0" lang="vi-VN" sz="5400" b="1" i="0" u="none" strike="noStrike" kern="1200" cap="none" spc="0" normalizeH="0" baseline="0" noProof="0" dirty="0">
                <a:ln>
                  <a:noFill/>
                </a:ln>
                <a:solidFill>
                  <a:srgbClr val="FF0000"/>
                </a:solidFill>
                <a:effectLst/>
                <a:uLnTx/>
                <a:uFillTx/>
                <a:latin typeface="#9Slide03 BoosterNextFYBlack" panose="02000A03000000020004" pitchFamily="2" charset="-93"/>
                <a:ea typeface="Times New Roman" panose="02020603050405020304" pitchFamily="18" charset="0"/>
                <a:cs typeface="+mn-cs"/>
              </a:endParaRPr>
            </a:p>
          </p:txBody>
        </p:sp>
      </p:grpSp>
      <p:sp>
        <p:nvSpPr>
          <p:cNvPr id="2" name="Rectangle: Top Corners One Rounded and One Snipped 1">
            <a:extLst>
              <a:ext uri="{FF2B5EF4-FFF2-40B4-BE49-F238E27FC236}">
                <a16:creationId xmlns:a16="http://schemas.microsoft.com/office/drawing/2014/main" id="{80CB75E3-6E53-2DB4-127D-1DCB0986E150}"/>
              </a:ext>
            </a:extLst>
          </p:cNvPr>
          <p:cNvSpPr/>
          <p:nvPr/>
        </p:nvSpPr>
        <p:spPr>
          <a:xfrm>
            <a:off x="1676400" y="3238500"/>
            <a:ext cx="3276600" cy="1676400"/>
          </a:xfrm>
          <a:prstGeom prst="snipRoundRect">
            <a:avLst/>
          </a:prstGeom>
          <a:solidFill>
            <a:schemeClr val="accent5">
              <a:lumMod val="20000"/>
              <a:lumOff val="80000"/>
            </a:schemeClr>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Bố</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cục</a:t>
            </a:r>
            <a:endParaRPr kumimoji="0" lang="vi-VN" sz="4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3" name="Rectangle: Top Corners One Rounded and One Snipped 2">
            <a:extLst>
              <a:ext uri="{FF2B5EF4-FFF2-40B4-BE49-F238E27FC236}">
                <a16:creationId xmlns:a16="http://schemas.microsoft.com/office/drawing/2014/main" id="{74453904-4DDB-C22B-DCFC-833F5F2B4EAC}"/>
              </a:ext>
            </a:extLst>
          </p:cNvPr>
          <p:cNvSpPr/>
          <p:nvPr/>
        </p:nvSpPr>
        <p:spPr>
          <a:xfrm>
            <a:off x="8458200" y="3238500"/>
            <a:ext cx="8077200" cy="1676400"/>
          </a:xfrm>
          <a:prstGeom prst="snipRoundRect">
            <a:avLst/>
          </a:prstGeom>
          <a:solidFill>
            <a:schemeClr val="accent5">
              <a:lumMod val="20000"/>
              <a:lumOff val="80000"/>
            </a:schemeClr>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Cách</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lựa</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chọn</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chi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tiết</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miêu</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tả</a:t>
            </a:r>
            <a:endParaRPr kumimoji="0" lang="vi-VN" sz="4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4" name="Rectangle: Top Corners One Rounded and One Snipped 3">
            <a:extLst>
              <a:ext uri="{FF2B5EF4-FFF2-40B4-BE49-F238E27FC236}">
                <a16:creationId xmlns:a16="http://schemas.microsoft.com/office/drawing/2014/main" id="{854FF176-2706-0686-A234-3FA744EED705}"/>
              </a:ext>
            </a:extLst>
          </p:cNvPr>
          <p:cNvSpPr/>
          <p:nvPr/>
        </p:nvSpPr>
        <p:spPr>
          <a:xfrm>
            <a:off x="7162800" y="5676900"/>
            <a:ext cx="3276600" cy="1676400"/>
          </a:xfrm>
          <a:prstGeom prst="snipRoundRect">
            <a:avLst/>
          </a:prstGeom>
          <a:solidFill>
            <a:schemeClr val="accent5">
              <a:lumMod val="20000"/>
              <a:lumOff val="80000"/>
            </a:schemeClr>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endParaRPr kumimoji="0" lang="vi-VN" sz="4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2502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00EF11C0-BAB1-764F-1404-DE988C57A37F}"/>
              </a:ext>
            </a:extLst>
          </p:cNvPr>
          <p:cNvSpPr txBox="1"/>
          <p:nvPr/>
        </p:nvSpPr>
        <p:spPr>
          <a:xfrm>
            <a:off x="2667000" y="800100"/>
            <a:ext cx="13654700" cy="830997"/>
          </a:xfrm>
          <a:prstGeom prst="rect">
            <a:avLst/>
          </a:prstGeom>
          <a:noFill/>
        </p:spPr>
        <p:txBody>
          <a:bodyPr wrap="none" rtlCol="0">
            <a:spAutoFit/>
          </a:bodyPr>
          <a:lstStyle/>
          <a:p>
            <a:r>
              <a:rPr lang="vi-VN" sz="4800" dirty="0">
                <a:solidFill>
                  <a:schemeClr val="accent2"/>
                </a:solidFill>
                <a:latin typeface="#9Slide03 BoosterNextFYBlack" panose="02000A03000000020004" pitchFamily="2" charset="-93"/>
              </a:rPr>
              <a:t>Những điểm cần lưu ý khi viết bài văn tả người:</a:t>
            </a:r>
          </a:p>
        </p:txBody>
      </p:sp>
      <p:grpSp>
        <p:nvGrpSpPr>
          <p:cNvPr id="10" name="Group 9">
            <a:extLst>
              <a:ext uri="{FF2B5EF4-FFF2-40B4-BE49-F238E27FC236}">
                <a16:creationId xmlns:a16="http://schemas.microsoft.com/office/drawing/2014/main" id="{46BDE2BE-BF7C-D004-8A11-04346EF48C70}"/>
              </a:ext>
            </a:extLst>
          </p:cNvPr>
          <p:cNvGrpSpPr/>
          <p:nvPr/>
        </p:nvGrpSpPr>
        <p:grpSpPr>
          <a:xfrm>
            <a:off x="1905000" y="2400300"/>
            <a:ext cx="14935200" cy="7467600"/>
            <a:chOff x="981091" y="1984248"/>
            <a:chExt cx="6720840" cy="4096512"/>
          </a:xfrm>
        </p:grpSpPr>
        <p:grpSp>
          <p:nvGrpSpPr>
            <p:cNvPr id="11" name="Group 10">
              <a:extLst>
                <a:ext uri="{FF2B5EF4-FFF2-40B4-BE49-F238E27FC236}">
                  <a16:creationId xmlns:a16="http://schemas.microsoft.com/office/drawing/2014/main" id="{A8C69E1D-5597-74A9-46DC-6EDBFDFD8FC3}"/>
                </a:ext>
              </a:extLst>
            </p:cNvPr>
            <p:cNvGrpSpPr/>
            <p:nvPr/>
          </p:nvGrpSpPr>
          <p:grpSpPr>
            <a:xfrm>
              <a:off x="981091" y="1984248"/>
              <a:ext cx="6720840" cy="4096512"/>
              <a:chOff x="981091" y="1984248"/>
              <a:chExt cx="6720840" cy="4096512"/>
            </a:xfrm>
          </p:grpSpPr>
          <p:grpSp>
            <p:nvGrpSpPr>
              <p:cNvPr id="13" name="Group 12">
                <a:extLst>
                  <a:ext uri="{FF2B5EF4-FFF2-40B4-BE49-F238E27FC236}">
                    <a16:creationId xmlns:a16="http://schemas.microsoft.com/office/drawing/2014/main" id="{E16025D9-1289-1D3B-7327-1D1A3D09E62F}"/>
                  </a:ext>
                </a:extLst>
              </p:cNvPr>
              <p:cNvGrpSpPr/>
              <p:nvPr/>
            </p:nvGrpSpPr>
            <p:grpSpPr>
              <a:xfrm>
                <a:off x="981091" y="1984248"/>
                <a:ext cx="6720840" cy="4096512"/>
                <a:chOff x="981091" y="1984248"/>
                <a:chExt cx="6720840" cy="4096512"/>
              </a:xfrm>
            </p:grpSpPr>
            <p:sp>
              <p:nvSpPr>
                <p:cNvPr id="15" name="Rectangle: Diagonal Corners Rounded 14">
                  <a:extLst>
                    <a:ext uri="{FF2B5EF4-FFF2-40B4-BE49-F238E27FC236}">
                      <a16:creationId xmlns:a16="http://schemas.microsoft.com/office/drawing/2014/main" id="{3CA4BEFA-A9A6-22AC-87D8-975869219BD0}"/>
                    </a:ext>
                  </a:extLst>
                </p:cNvPr>
                <p:cNvSpPr/>
                <p:nvPr/>
              </p:nvSpPr>
              <p:spPr>
                <a:xfrm>
                  <a:off x="981091" y="1984248"/>
                  <a:ext cx="6720840" cy="3895344"/>
                </a:xfrm>
                <a:prstGeom prst="round2Diag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Diagonal Corners Rounded 15">
                  <a:extLst>
                    <a:ext uri="{FF2B5EF4-FFF2-40B4-BE49-F238E27FC236}">
                      <a16:creationId xmlns:a16="http://schemas.microsoft.com/office/drawing/2014/main" id="{DFF2B2CB-EA74-DCAC-7640-DF8E9CDFB83D}"/>
                    </a:ext>
                  </a:extLst>
                </p:cNvPr>
                <p:cNvSpPr/>
                <p:nvPr/>
              </p:nvSpPr>
              <p:spPr>
                <a:xfrm rot="563031">
                  <a:off x="981091" y="2185416"/>
                  <a:ext cx="6720840" cy="3895344"/>
                </a:xfrm>
                <a:prstGeom prst="round2DiagRect">
                  <a:avLst/>
                </a:prstGeom>
                <a:solidFill>
                  <a:schemeClr val="bg1"/>
                </a:solidFill>
                <a:ln w="7620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4" name="TextBox 13">
                <a:extLst>
                  <a:ext uri="{FF2B5EF4-FFF2-40B4-BE49-F238E27FC236}">
                    <a16:creationId xmlns:a16="http://schemas.microsoft.com/office/drawing/2014/main" id="{E5B5E281-1CC4-A1B5-82AC-19B3A70573EE}"/>
                  </a:ext>
                </a:extLst>
              </p:cNvPr>
              <p:cNvSpPr txBox="1"/>
              <p:nvPr/>
            </p:nvSpPr>
            <p:spPr>
              <a:xfrm rot="153831">
                <a:off x="1399842" y="3779145"/>
                <a:ext cx="5682551" cy="707886"/>
              </a:xfrm>
              <a:prstGeom prst="rect">
                <a:avLst/>
              </a:prstGeom>
              <a:noFill/>
            </p:spPr>
            <p:txBody>
              <a:bodyPr wrap="square">
                <a:spAutoFit/>
              </a:bodyPr>
              <a:lstStyle/>
              <a:p>
                <a:pPr algn="ctr"/>
                <a:endParaRPr lang="vi-VN" sz="4000" dirty="0">
                  <a:latin typeface="Calibri" panose="020F0502020204030204" pitchFamily="34" charset="0"/>
                  <a:ea typeface="Calibri" panose="020F0502020204030204" pitchFamily="34" charset="0"/>
                  <a:cs typeface="Calibri" panose="020F0502020204030204" pitchFamily="34" charset="0"/>
                </a:endParaRPr>
              </a:p>
            </p:txBody>
          </p:sp>
        </p:grpSp>
        <p:sp>
          <p:nvSpPr>
            <p:cNvPr id="12" name="TextBox 11">
              <a:extLst>
                <a:ext uri="{FF2B5EF4-FFF2-40B4-BE49-F238E27FC236}">
                  <a16:creationId xmlns:a16="http://schemas.microsoft.com/office/drawing/2014/main" id="{65DF570B-23DF-404B-FDAA-E2625CCE2B51}"/>
                </a:ext>
              </a:extLst>
            </p:cNvPr>
            <p:cNvSpPr txBox="1"/>
            <p:nvPr/>
          </p:nvSpPr>
          <p:spPr>
            <a:xfrm>
              <a:off x="1189813" y="2674671"/>
              <a:ext cx="6428630" cy="2937771"/>
            </a:xfrm>
            <a:prstGeom prst="rect">
              <a:avLst/>
            </a:prstGeom>
            <a:noFill/>
          </p:spPr>
          <p:txBody>
            <a:bodyPr wrap="square">
              <a:spAutoFit/>
            </a:bodyPr>
            <a:lstStyle/>
            <a:p>
              <a:pPr marL="0" marR="0">
                <a:spcBef>
                  <a:spcPts val="0"/>
                </a:spcBef>
                <a:spcAft>
                  <a:spcPts val="0"/>
                </a:spcAft>
              </a:pPr>
              <a:r>
                <a:rPr lang="nl-NL" sz="3800" dirty="0">
                  <a:solidFill>
                    <a:srgbClr val="FF0000"/>
                  </a:solidFill>
                  <a:effectLst/>
                  <a:latin typeface="Cambria" panose="02040503050406030204" pitchFamily="18" charset="0"/>
                  <a:ea typeface="Cambria" panose="02040503050406030204" pitchFamily="18" charset="0"/>
                </a:rPr>
                <a:t>+ Bố cục của bài văn phải đảm bảo có đủ 3 phần: mở bài, thân bài, kết bài.</a:t>
              </a:r>
              <a:endParaRPr lang="en-US" sz="3800" dirty="0">
                <a:solidFill>
                  <a:srgbClr val="FF0000"/>
                </a:solidFill>
                <a:effectLst/>
                <a:latin typeface="Cambria" panose="02040503050406030204" pitchFamily="18" charset="0"/>
                <a:ea typeface="Cambria" panose="02040503050406030204" pitchFamily="18" charset="0"/>
              </a:endParaRPr>
            </a:p>
            <a:p>
              <a:pPr marL="0" marR="0" algn="just">
                <a:spcBef>
                  <a:spcPts val="0"/>
                </a:spcBef>
                <a:spcAft>
                  <a:spcPts val="0"/>
                </a:spcAft>
              </a:pPr>
              <a:r>
                <a:rPr lang="nl-NL" sz="3800" dirty="0">
                  <a:solidFill>
                    <a:srgbClr val="FF0000"/>
                  </a:solidFill>
                  <a:effectLst/>
                  <a:latin typeface="Cambria" panose="02040503050406030204" pitchFamily="18" charset="0"/>
                  <a:ea typeface="Cambria" panose="02040503050406030204" pitchFamily="18" charset="0"/>
                </a:rPr>
                <a:t>+ Cách lựa chọn chi tiết miêu tả: cần chọn lựa các chi tiết tiêu biểu, khi miêu tả có thể làm rõ liên tưởng, hình dung về người được tả.</a:t>
              </a:r>
              <a:endParaRPr lang="en-US" sz="3800" dirty="0">
                <a:solidFill>
                  <a:srgbClr val="FF0000"/>
                </a:solidFill>
                <a:effectLst/>
                <a:latin typeface="Cambria" panose="02040503050406030204" pitchFamily="18" charset="0"/>
                <a:ea typeface="Cambria" panose="02040503050406030204" pitchFamily="18" charset="0"/>
              </a:endParaRPr>
            </a:p>
            <a:p>
              <a:pPr marL="0" marR="0" algn="just">
                <a:spcBef>
                  <a:spcPts val="0"/>
                </a:spcBef>
                <a:spcAft>
                  <a:spcPts val="0"/>
                </a:spcAft>
              </a:pPr>
              <a:r>
                <a:rPr lang="nl-NL" sz="3800" dirty="0">
                  <a:solidFill>
                    <a:srgbClr val="FF0000"/>
                  </a:solidFill>
                  <a:effectLst/>
                  <a:latin typeface="Cambria" panose="02040503050406030204" pitchFamily="18" charset="0"/>
                  <a:ea typeface="Cambria" panose="02040503050406030204" pitchFamily="18" charset="0"/>
                </a:rPr>
                <a:t>+ Cần quan sát người được tả thật kĩ: về ngoại hình, thói quen, cử chỉ, hành động, công việc, quan hệ của người đó với mọi người xung quanh.</a:t>
              </a:r>
              <a:endParaRPr lang="en-US" sz="3800" dirty="0">
                <a:solidFill>
                  <a:srgbClr val="FF0000"/>
                </a:solidFill>
                <a:effectLst/>
                <a:latin typeface="Cambria" panose="02040503050406030204" pitchFamily="18" charset="0"/>
                <a:ea typeface="Cambria" panose="02040503050406030204" pitchFamily="18" charset="0"/>
              </a:endParaRPr>
            </a:p>
            <a:p>
              <a:pPr marL="0" marR="0" algn="just">
                <a:spcBef>
                  <a:spcPts val="0"/>
                </a:spcBef>
                <a:spcAft>
                  <a:spcPts val="0"/>
                </a:spcAft>
              </a:pPr>
              <a:r>
                <a:rPr lang="nl-NL" sz="3800" dirty="0">
                  <a:solidFill>
                    <a:srgbClr val="FF0000"/>
                  </a:solidFill>
                  <a:effectLst/>
                  <a:latin typeface="Cambria" panose="02040503050406030204" pitchFamily="18" charset="0"/>
                  <a:ea typeface="Cambria" panose="02040503050406030204" pitchFamily="18" charset="0"/>
                </a:rPr>
                <a:t>+ Chọn từ ngữ miêu tả thích hợp: dùng từ ngữ phù hợp với người miêu tả về tuổi tác, giới tính, nghề nghiệp.</a:t>
              </a:r>
              <a:endParaRPr lang="en-US" sz="3800"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2819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2" name="Freeform 2"/>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endParaRPr lang="en-US"/>
          </a:p>
        </p:txBody>
      </p:sp>
      <p:sp>
        <p:nvSpPr>
          <p:cNvPr id="3" name="Freeform 3"/>
          <p:cNvSpPr/>
          <p:nvPr/>
        </p:nvSpPr>
        <p:spPr>
          <a:xfrm>
            <a:off x="5857091" y="6495659"/>
            <a:ext cx="12618937" cy="4116928"/>
          </a:xfrm>
          <a:custGeom>
            <a:avLst/>
            <a:gdLst/>
            <a:ahLst/>
            <a:cxnLst/>
            <a:rect l="l" t="t" r="r" b="b"/>
            <a:pathLst>
              <a:path w="12618937" h="4116928">
                <a:moveTo>
                  <a:pt x="0" y="0"/>
                </a:moveTo>
                <a:lnTo>
                  <a:pt x="12618937" y="0"/>
                </a:lnTo>
                <a:lnTo>
                  <a:pt x="12618937" y="4116928"/>
                </a:lnTo>
                <a:lnTo>
                  <a:pt x="0" y="4116928"/>
                </a:lnTo>
                <a:lnTo>
                  <a:pt x="0" y="0"/>
                </a:lnTo>
                <a:close/>
              </a:path>
            </a:pathLst>
          </a:custGeom>
          <a:blipFill>
            <a:blip r:embed="rId2"/>
            <a:stretch>
              <a:fillRect/>
            </a:stretch>
          </a:blipFill>
        </p:spPr>
        <p:txBody>
          <a:bodyPr/>
          <a:lstStyle/>
          <a:p>
            <a:endParaRPr lang="en-US"/>
          </a:p>
        </p:txBody>
      </p:sp>
      <p:sp>
        <p:nvSpPr>
          <p:cNvPr id="4" name="Freeform 4"/>
          <p:cNvSpPr/>
          <p:nvPr/>
        </p:nvSpPr>
        <p:spPr>
          <a:xfrm>
            <a:off x="14974603" y="5656561"/>
            <a:ext cx="3723215" cy="4956026"/>
          </a:xfrm>
          <a:custGeom>
            <a:avLst/>
            <a:gdLst/>
            <a:ahLst/>
            <a:cxnLst/>
            <a:rect l="l" t="t" r="r" b="b"/>
            <a:pathLst>
              <a:path w="3723215" h="4956026">
                <a:moveTo>
                  <a:pt x="0" y="0"/>
                </a:moveTo>
                <a:lnTo>
                  <a:pt x="3723215" y="0"/>
                </a:lnTo>
                <a:lnTo>
                  <a:pt x="3723215" y="4956026"/>
                </a:lnTo>
                <a:lnTo>
                  <a:pt x="0" y="4956026"/>
                </a:lnTo>
                <a:lnTo>
                  <a:pt x="0" y="0"/>
                </a:lnTo>
                <a:close/>
              </a:path>
            </a:pathLst>
          </a:custGeom>
          <a:blipFill>
            <a:blip r:embed="rId3"/>
            <a:stretch>
              <a:fillRect/>
            </a:stretch>
          </a:blipFill>
        </p:spPr>
        <p:txBody>
          <a:bodyPr/>
          <a:lstStyle/>
          <a:p>
            <a:endParaRPr lang="en-US"/>
          </a:p>
        </p:txBody>
      </p:sp>
      <p:sp>
        <p:nvSpPr>
          <p:cNvPr id="5" name="Freeform 5"/>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endParaRPr lang="en-US"/>
          </a:p>
        </p:txBody>
      </p:sp>
      <p:grpSp>
        <p:nvGrpSpPr>
          <p:cNvPr id="6" name="Group 6"/>
          <p:cNvGrpSpPr/>
          <p:nvPr/>
        </p:nvGrpSpPr>
        <p:grpSpPr>
          <a:xfrm>
            <a:off x="3200400" y="2462544"/>
            <a:ext cx="11430000" cy="5361911"/>
            <a:chOff x="0" y="0"/>
            <a:chExt cx="2516495" cy="1412191"/>
          </a:xfrm>
        </p:grpSpPr>
        <p:sp>
          <p:nvSpPr>
            <p:cNvPr id="7" name="Freeform 7"/>
            <p:cNvSpPr/>
            <p:nvPr/>
          </p:nvSpPr>
          <p:spPr>
            <a:xfrm>
              <a:off x="0" y="0"/>
              <a:ext cx="2516495" cy="1412191"/>
            </a:xfrm>
            <a:custGeom>
              <a:avLst/>
              <a:gdLst/>
              <a:ahLst/>
              <a:cxnLst/>
              <a:rect l="l" t="t" r="r" b="b"/>
              <a:pathLst>
                <a:path w="2516495" h="1412191">
                  <a:moveTo>
                    <a:pt x="22687" y="0"/>
                  </a:moveTo>
                  <a:lnTo>
                    <a:pt x="2493807" y="0"/>
                  </a:lnTo>
                  <a:cubicBezTo>
                    <a:pt x="2506337" y="0"/>
                    <a:pt x="2516495" y="10157"/>
                    <a:pt x="2516495" y="22687"/>
                  </a:cubicBezTo>
                  <a:lnTo>
                    <a:pt x="2516495" y="1389503"/>
                  </a:lnTo>
                  <a:cubicBezTo>
                    <a:pt x="2516495" y="1395520"/>
                    <a:pt x="2514104" y="1401291"/>
                    <a:pt x="2509850" y="1405546"/>
                  </a:cubicBezTo>
                  <a:cubicBezTo>
                    <a:pt x="2505595" y="1409800"/>
                    <a:pt x="2499824" y="1412191"/>
                    <a:pt x="2493807" y="1412191"/>
                  </a:cubicBezTo>
                  <a:lnTo>
                    <a:pt x="22687" y="1412191"/>
                  </a:lnTo>
                  <a:cubicBezTo>
                    <a:pt x="10157" y="1412191"/>
                    <a:pt x="0" y="1402033"/>
                    <a:pt x="0" y="1389503"/>
                  </a:cubicBezTo>
                  <a:lnTo>
                    <a:pt x="0" y="22687"/>
                  </a:lnTo>
                  <a:cubicBezTo>
                    <a:pt x="0" y="10157"/>
                    <a:pt x="10157" y="0"/>
                    <a:pt x="22687" y="0"/>
                  </a:cubicBezTo>
                  <a:close/>
                </a:path>
              </a:pathLst>
            </a:custGeom>
            <a:solidFill>
              <a:srgbClr val="FFFFFF"/>
            </a:solidFill>
          </p:spPr>
          <p:txBody>
            <a:bodyPr/>
            <a:lstStyle/>
            <a:p>
              <a:endParaRPr lang="en-US"/>
            </a:p>
          </p:txBody>
        </p:sp>
        <p:sp>
          <p:nvSpPr>
            <p:cNvPr id="8" name="TextBox 8"/>
            <p:cNvSpPr txBox="1"/>
            <p:nvPr/>
          </p:nvSpPr>
          <p:spPr>
            <a:xfrm>
              <a:off x="0" y="-38100"/>
              <a:ext cx="2516495" cy="1450291"/>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1789456" y="0"/>
            <a:ext cx="6686571" cy="4037018"/>
          </a:xfrm>
          <a:custGeom>
            <a:avLst/>
            <a:gdLst/>
            <a:ahLst/>
            <a:cxnLst/>
            <a:rect l="l" t="t" r="r" b="b"/>
            <a:pathLst>
              <a:path w="6686571" h="4037018">
                <a:moveTo>
                  <a:pt x="0" y="0"/>
                </a:moveTo>
                <a:lnTo>
                  <a:pt x="6686572" y="0"/>
                </a:lnTo>
                <a:lnTo>
                  <a:pt x="6686572" y="4037018"/>
                </a:lnTo>
                <a:lnTo>
                  <a:pt x="0" y="4037018"/>
                </a:lnTo>
                <a:lnTo>
                  <a:pt x="0" y="0"/>
                </a:lnTo>
                <a:close/>
              </a:path>
            </a:pathLst>
          </a:custGeom>
          <a:blipFill>
            <a:blip r:embed="rId4"/>
            <a:stretch>
              <a:fillRect/>
            </a:stretch>
          </a:blipFill>
        </p:spPr>
        <p:txBody>
          <a:bodyPr/>
          <a:lstStyle/>
          <a:p>
            <a:endParaRPr lang="en-US"/>
          </a:p>
        </p:txBody>
      </p:sp>
      <p:sp>
        <p:nvSpPr>
          <p:cNvPr id="10" name="Freeform 10"/>
          <p:cNvSpPr/>
          <p:nvPr/>
        </p:nvSpPr>
        <p:spPr>
          <a:xfrm>
            <a:off x="-668186" y="0"/>
            <a:ext cx="7017176" cy="4236620"/>
          </a:xfrm>
          <a:custGeom>
            <a:avLst/>
            <a:gdLst/>
            <a:ahLst/>
            <a:cxnLst/>
            <a:rect l="l" t="t" r="r" b="b"/>
            <a:pathLst>
              <a:path w="7017176" h="4236620">
                <a:moveTo>
                  <a:pt x="0" y="0"/>
                </a:moveTo>
                <a:lnTo>
                  <a:pt x="7017176" y="0"/>
                </a:lnTo>
                <a:lnTo>
                  <a:pt x="7017176" y="4236620"/>
                </a:lnTo>
                <a:lnTo>
                  <a:pt x="0" y="4236620"/>
                </a:lnTo>
                <a:lnTo>
                  <a:pt x="0" y="0"/>
                </a:lnTo>
                <a:close/>
              </a:path>
            </a:pathLst>
          </a:custGeom>
          <a:blipFill>
            <a:blip r:embed="rId4"/>
            <a:stretch>
              <a:fillRect/>
            </a:stretch>
          </a:blipFill>
        </p:spPr>
        <p:txBody>
          <a:bodyPr/>
          <a:lstStyle/>
          <a:p>
            <a:endParaRPr lang="en-US"/>
          </a:p>
        </p:txBody>
      </p:sp>
      <p:pic>
        <p:nvPicPr>
          <p:cNvPr id="13" name="Picture 12" descr="A yellow letters on a black background&#10;&#10;Description automatically generated">
            <a:extLst>
              <a:ext uri="{FF2B5EF4-FFF2-40B4-BE49-F238E27FC236}">
                <a16:creationId xmlns:a16="http://schemas.microsoft.com/office/drawing/2014/main" id="{CDF8D0C3-5AF7-A06B-26FB-26B12696D9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2400" y="3619500"/>
            <a:ext cx="9753600" cy="3238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19">
            <a:extLst>
              <a:ext uri="{FF2B5EF4-FFF2-40B4-BE49-F238E27FC236}">
                <a16:creationId xmlns:a16="http://schemas.microsoft.com/office/drawing/2014/main" id="{E7730BE0-92D0-A7F3-0A1C-E241AAB02A62}"/>
              </a:ext>
            </a:extLst>
          </p:cNvPr>
          <p:cNvGrpSpPr/>
          <p:nvPr/>
        </p:nvGrpSpPr>
        <p:grpSpPr>
          <a:xfrm>
            <a:off x="1490472" y="342900"/>
            <a:ext cx="14740128" cy="1696212"/>
            <a:chOff x="1490472" y="749808"/>
            <a:chExt cx="9564624" cy="1207008"/>
          </a:xfrm>
        </p:grpSpPr>
        <p:sp>
          <p:nvSpPr>
            <p:cNvPr id="21" name="Rectangle: Rounded Corners 20">
              <a:extLst>
                <a:ext uri="{FF2B5EF4-FFF2-40B4-BE49-F238E27FC236}">
                  <a16:creationId xmlns:a16="http://schemas.microsoft.com/office/drawing/2014/main" id="{2B265BB4-8139-7E8A-F867-7B95C19F81C9}"/>
                </a:ext>
              </a:extLst>
            </p:cNvPr>
            <p:cNvSpPr/>
            <p:nvPr/>
          </p:nvSpPr>
          <p:spPr>
            <a:xfrm>
              <a:off x="1490472" y="749808"/>
              <a:ext cx="9564624" cy="1078992"/>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Rectangle: Rounded Corners 21">
              <a:extLst>
                <a:ext uri="{FF2B5EF4-FFF2-40B4-BE49-F238E27FC236}">
                  <a16:creationId xmlns:a16="http://schemas.microsoft.com/office/drawing/2014/main" id="{41AA3847-CB69-BDDC-AEB6-BA1A91E7CBC2}"/>
                </a:ext>
              </a:extLst>
            </p:cNvPr>
            <p:cNvSpPr/>
            <p:nvPr/>
          </p:nvSpPr>
          <p:spPr>
            <a:xfrm>
              <a:off x="1490472" y="877824"/>
              <a:ext cx="9564624" cy="1078992"/>
            </a:xfrm>
            <a:prstGeom prst="round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9Slide03 BoosterNextFYBlack" panose="02000A03000000020004" pitchFamily="2" charset="-93"/>
                  <a:ea typeface="MS Mincho" panose="02020609040205080304" pitchFamily="49" charset="-128"/>
                  <a:cs typeface="+mn-cs"/>
                </a:rPr>
                <a:t>1. </a:t>
              </a:r>
              <a:r>
                <a:rPr kumimoji="0" lang="vi-VN" sz="5400" b="0" i="0" u="none" strike="noStrike" kern="1200" cap="none" spc="0" normalizeH="0" baseline="0" noProof="0" dirty="0">
                  <a:ln>
                    <a:noFill/>
                  </a:ln>
                  <a:solidFill>
                    <a:srgbClr val="FF0000"/>
                  </a:solidFill>
                  <a:effectLst/>
                  <a:uLnTx/>
                  <a:uFillTx/>
                  <a:latin typeface="#9Slide03 BoosterNextFYBlack" panose="02000A03000000020004" pitchFamily="2" charset="-93"/>
                  <a:ea typeface="MS Mincho" panose="02020609040205080304" pitchFamily="49" charset="-128"/>
                  <a:cs typeface="+mn-cs"/>
                </a:rPr>
                <a:t>Tìm đọc các đoạn văn hoặc bài văn tả người (trẻ em, người lớn,...).</a:t>
              </a:r>
              <a:endParaRPr kumimoji="0" lang="vi-VN" sz="5400" b="1" i="0" u="none" strike="noStrike" kern="1200" cap="none" spc="0" normalizeH="0" baseline="0" noProof="0" dirty="0">
                <a:ln>
                  <a:noFill/>
                </a:ln>
                <a:solidFill>
                  <a:srgbClr val="FF0000"/>
                </a:solidFill>
                <a:effectLst/>
                <a:uLnTx/>
                <a:uFillTx/>
                <a:latin typeface="#9Slide03 BoosterNextFYBlack" panose="02000A03000000020004" pitchFamily="2" charset="-93"/>
                <a:ea typeface="Times New Roman" panose="02020603050405020304" pitchFamily="18" charset="0"/>
                <a:cs typeface="+mn-cs"/>
              </a:endParaRPr>
            </a:p>
          </p:txBody>
        </p:sp>
      </p:grpSp>
      <p:sp>
        <p:nvSpPr>
          <p:cNvPr id="9" name="TextBox 8">
            <a:extLst>
              <a:ext uri="{FF2B5EF4-FFF2-40B4-BE49-F238E27FC236}">
                <a16:creationId xmlns:a16="http://schemas.microsoft.com/office/drawing/2014/main" id="{DF085F40-FE90-F486-ECAA-AC16C92BF777}"/>
              </a:ext>
            </a:extLst>
          </p:cNvPr>
          <p:cNvSpPr txBox="1"/>
          <p:nvPr/>
        </p:nvSpPr>
        <p:spPr>
          <a:xfrm>
            <a:off x="1143000" y="2552700"/>
            <a:ext cx="16230600" cy="7478970"/>
          </a:xfrm>
          <a:prstGeom prst="rect">
            <a:avLst/>
          </a:prstGeom>
          <a:noFill/>
        </p:spPr>
        <p:txBody>
          <a:bodyPr wrap="square" rtlCol="0">
            <a:spAutoFit/>
          </a:bodyPr>
          <a:lstStyle/>
          <a:p>
            <a:pPr algn="ctr"/>
            <a:r>
              <a:rPr lang="vi-VN" sz="3000" b="1" i="1" dirty="0">
                <a:solidFill>
                  <a:srgbClr val="000000"/>
                </a:solidFill>
                <a:effectLst/>
                <a:latin typeface="Cambria" panose="02040503050406030204" pitchFamily="18" charset="0"/>
                <a:ea typeface="Cambria" panose="02040503050406030204" pitchFamily="18" charset="0"/>
              </a:rPr>
              <a:t>Bài văn tả bà của em (tham khảo):</a:t>
            </a:r>
            <a:endParaRPr lang="vi-VN" sz="3000" b="1" i="0" dirty="0">
              <a:solidFill>
                <a:srgbClr val="000000"/>
              </a:solidFill>
              <a:effectLst/>
              <a:latin typeface="Cambria" panose="02040503050406030204" pitchFamily="18" charset="0"/>
              <a:ea typeface="Cambria" panose="02040503050406030204" pitchFamily="18" charset="0"/>
            </a:endParaRPr>
          </a:p>
          <a:p>
            <a:pPr algn="just"/>
            <a:r>
              <a:rPr lang="vi-VN" sz="3000" b="0" i="0" dirty="0">
                <a:solidFill>
                  <a:srgbClr val="000000"/>
                </a:solidFill>
                <a:effectLst/>
                <a:latin typeface="Cambria" panose="02040503050406030204" pitchFamily="18" charset="0"/>
                <a:ea typeface="Cambria" panose="02040503050406030204" pitchFamily="18" charset="0"/>
              </a:rPr>
              <a:t>"Bà hiền như suối trong". Đây là câu thơ mà em rất thích. Bởi vì em rất yêu bà của em. Bà đã chăm sóc em từ lúc lọt lòng và đã ru em bằng những câu hát ru êm dịu, ngọt ngào.</a:t>
            </a:r>
          </a:p>
          <a:p>
            <a:pPr algn="just"/>
            <a:r>
              <a:rPr lang="vi-VN" sz="3000" b="0" i="0" dirty="0">
                <a:solidFill>
                  <a:srgbClr val="000000"/>
                </a:solidFill>
                <a:effectLst/>
                <a:latin typeface="Cambria" panose="02040503050406030204" pitchFamily="18" charset="0"/>
                <a:ea typeface="Cambria" panose="02040503050406030204" pitchFamily="18" charset="0"/>
              </a:rPr>
              <a:t>Bà em là một người phụ nữ tần tảo, đầy nghị lực. Bà luôn phải chống chọi với lưng còng. Tóc bà bạc phơ. Hai má bà đã hóp, thái dương hơi nhô. Trên khuôn mặt bà đã có nhiều nếp nhăn nhưng bà vẫn có những nét đẹp của bà thời con gái. Đó là khuôn mặt hình trái xoan, chiếc mũi cao và hàm răng đều. Tuy lưng bà còng, chân đi chậm nhưng bà vẫn tham công tiếc việc, chẳng mấy khi ngồi không. Từ sáng sớm, bà đã dậy cho gà ăn, nấu cơm, đun nước, quét nhà, quét sân… Mọi việc xong xuôi thì bà lại vác cuốc ra vườn cặm cụi xới đất, nhổ cỏ, tưới cây, bón phân cho cây.</a:t>
            </a:r>
          </a:p>
          <a:p>
            <a:pPr algn="just"/>
            <a:r>
              <a:rPr lang="vi-VN" sz="3000" b="0" i="0" dirty="0">
                <a:solidFill>
                  <a:srgbClr val="000000"/>
                </a:solidFill>
                <a:effectLst/>
                <a:latin typeface="Cambria" panose="02040503050406030204" pitchFamily="18" charset="0"/>
                <a:ea typeface="Cambria" panose="02040503050406030204" pitchFamily="18" charset="0"/>
              </a:rPr>
              <a:t>Bà rất hiền và tốt bụng. Với con, với cháu bà yêu thương hết mực. Lần nào em về với bà, bà cũng có bánh hay kẹo cho em, khi thì kẹo lộc của bà đi lễ chùa, khi thì bánh của các bác về thăm nhà biếu bà. Đặc biệt bà chẳng bao giờ quên hỏi han về việc học hành của em và công việc của bố mẹ em. Bà luôn căn dặn nhắc nhở em về cách cư xử với mọi người và phải chăm học. Với hàng xóm láng giềng, bà luôn thăm hỏi, chia sẻ khi ốm đau; giúp đỡ người kém may mắn, gia đình khó khăn.</a:t>
            </a:r>
          </a:p>
          <a:p>
            <a:pPr algn="just"/>
            <a:r>
              <a:rPr lang="vi-VN" sz="3000" b="0" i="0" dirty="0">
                <a:solidFill>
                  <a:srgbClr val="000000"/>
                </a:solidFill>
                <a:effectLst/>
                <a:latin typeface="Cambria" panose="02040503050406030204" pitchFamily="18" charset="0"/>
                <a:ea typeface="Cambria" panose="02040503050406030204" pitchFamily="18" charset="0"/>
              </a:rPr>
              <a:t>Em luôn kính trọng và mong bà sống lâu bởi em luôn hiểu rằng: tình thương yêu bà dành cho em là vô tận!</a:t>
            </a:r>
          </a:p>
        </p:txBody>
      </p:sp>
    </p:spTree>
    <p:extLst>
      <p:ext uri="{BB962C8B-B14F-4D97-AF65-F5344CB8AC3E}">
        <p14:creationId xmlns:p14="http://schemas.microsoft.com/office/powerpoint/2010/main" val="257751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ái Đất Này Là Của Chúng Mình">
            <a:hlinkClick r:id="" action="ppaction://media"/>
            <a:extLst>
              <a:ext uri="{FF2B5EF4-FFF2-40B4-BE49-F238E27FC236}">
                <a16:creationId xmlns:a16="http://schemas.microsoft.com/office/drawing/2014/main" id="{20C91536-DBA3-0A58-E7BE-D63745718A1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8211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7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4146">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19">
            <a:extLst>
              <a:ext uri="{FF2B5EF4-FFF2-40B4-BE49-F238E27FC236}">
                <a16:creationId xmlns:a16="http://schemas.microsoft.com/office/drawing/2014/main" id="{E7730BE0-92D0-A7F3-0A1C-E241AAB02A62}"/>
              </a:ext>
            </a:extLst>
          </p:cNvPr>
          <p:cNvGrpSpPr/>
          <p:nvPr/>
        </p:nvGrpSpPr>
        <p:grpSpPr>
          <a:xfrm>
            <a:off x="2514600" y="266700"/>
            <a:ext cx="12877800" cy="1696212"/>
            <a:chOff x="1490472" y="749808"/>
            <a:chExt cx="9564624" cy="1207008"/>
          </a:xfrm>
        </p:grpSpPr>
        <p:sp>
          <p:nvSpPr>
            <p:cNvPr id="21" name="Rectangle: Rounded Corners 20">
              <a:extLst>
                <a:ext uri="{FF2B5EF4-FFF2-40B4-BE49-F238E27FC236}">
                  <a16:creationId xmlns:a16="http://schemas.microsoft.com/office/drawing/2014/main" id="{2B265BB4-8139-7E8A-F867-7B95C19F81C9}"/>
                </a:ext>
              </a:extLst>
            </p:cNvPr>
            <p:cNvSpPr/>
            <p:nvPr/>
          </p:nvSpPr>
          <p:spPr>
            <a:xfrm>
              <a:off x="1490472" y="749808"/>
              <a:ext cx="9564624" cy="1078992"/>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Rectangle: Rounded Corners 21">
              <a:extLst>
                <a:ext uri="{FF2B5EF4-FFF2-40B4-BE49-F238E27FC236}">
                  <a16:creationId xmlns:a16="http://schemas.microsoft.com/office/drawing/2014/main" id="{41AA3847-CB69-BDDC-AEB6-BA1A91E7CBC2}"/>
                </a:ext>
              </a:extLst>
            </p:cNvPr>
            <p:cNvSpPr/>
            <p:nvPr/>
          </p:nvSpPr>
          <p:spPr>
            <a:xfrm>
              <a:off x="1490472" y="877824"/>
              <a:ext cx="9564624" cy="1078992"/>
            </a:xfrm>
            <a:prstGeom prst="round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9Slide03 BoosterNextFYBlack" panose="02000A03000000020004" pitchFamily="2" charset="-93"/>
                  <a:ea typeface="MS Mincho" panose="02020609040205080304" pitchFamily="49" charset="-128"/>
                  <a:cs typeface="+mn-cs"/>
                </a:rPr>
                <a:t>2. </a:t>
              </a:r>
              <a:r>
                <a:rPr kumimoji="0" lang="vi-VN" sz="5400" b="0" i="0" u="none" strike="noStrike" kern="1200" cap="none" spc="0" normalizeH="0" baseline="0" noProof="0" dirty="0">
                  <a:ln>
                    <a:noFill/>
                  </a:ln>
                  <a:solidFill>
                    <a:srgbClr val="FF0000"/>
                  </a:solidFill>
                  <a:effectLst/>
                  <a:uLnTx/>
                  <a:uFillTx/>
                  <a:latin typeface="#9Slide03 BoosterNextFYBlack" panose="02000A03000000020004" pitchFamily="2" charset="-93"/>
                  <a:ea typeface="MS Mincho" panose="02020609040205080304" pitchFamily="49" charset="-128"/>
                  <a:cs typeface="+mn-cs"/>
                </a:rPr>
                <a:t>Tìm đọc sách báo viết về người tốt, việc tốt.</a:t>
              </a:r>
              <a:endParaRPr kumimoji="0" lang="vi-VN" sz="5400" b="1" i="0" u="none" strike="noStrike" kern="1200" cap="none" spc="0" normalizeH="0" baseline="0" noProof="0" dirty="0">
                <a:ln>
                  <a:noFill/>
                </a:ln>
                <a:solidFill>
                  <a:srgbClr val="FF0000"/>
                </a:solidFill>
                <a:effectLst/>
                <a:uLnTx/>
                <a:uFillTx/>
                <a:latin typeface="#9Slide03 BoosterNextFYBlack" panose="02000A03000000020004" pitchFamily="2" charset="-93"/>
                <a:ea typeface="Times New Roman" panose="02020603050405020304" pitchFamily="18" charset="0"/>
                <a:cs typeface="+mn-cs"/>
              </a:endParaRPr>
            </a:p>
          </p:txBody>
        </p:sp>
      </p:grpSp>
      <p:pic>
        <p:nvPicPr>
          <p:cNvPr id="3074" name="Picture 2" descr="Tìm hiểu cách viết bài văn tả người trang 11, 12 lớp 5 | Kết nối tri thức Giải Tiếng Việt lớp 5">
            <a:extLst>
              <a:ext uri="{FF2B5EF4-FFF2-40B4-BE49-F238E27FC236}">
                <a16:creationId xmlns:a16="http://schemas.microsoft.com/office/drawing/2014/main" id="{B85AC4B9-7651-3C2C-E3D9-8758288F51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2857500"/>
            <a:ext cx="12573000" cy="628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430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wipe(down)">
                                      <p:cBhvr>
                                        <p:cTn id="1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2" name="Freeform 2"/>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endParaRPr lang="en-US"/>
          </a:p>
        </p:txBody>
      </p:sp>
      <p:sp>
        <p:nvSpPr>
          <p:cNvPr id="3" name="Freeform 3"/>
          <p:cNvSpPr/>
          <p:nvPr/>
        </p:nvSpPr>
        <p:spPr>
          <a:xfrm>
            <a:off x="8486869" y="6495659"/>
            <a:ext cx="12618937" cy="4116928"/>
          </a:xfrm>
          <a:custGeom>
            <a:avLst/>
            <a:gdLst/>
            <a:ahLst/>
            <a:cxnLst/>
            <a:rect l="l" t="t" r="r" b="b"/>
            <a:pathLst>
              <a:path w="12618937" h="4116928">
                <a:moveTo>
                  <a:pt x="0" y="0"/>
                </a:moveTo>
                <a:lnTo>
                  <a:pt x="12618937" y="0"/>
                </a:lnTo>
                <a:lnTo>
                  <a:pt x="12618937" y="4116928"/>
                </a:lnTo>
                <a:lnTo>
                  <a:pt x="0" y="4116928"/>
                </a:lnTo>
                <a:lnTo>
                  <a:pt x="0" y="0"/>
                </a:lnTo>
                <a:close/>
              </a:path>
            </a:pathLst>
          </a:custGeom>
          <a:blipFill>
            <a:blip r:embed="rId2"/>
            <a:stretch>
              <a:fillRect/>
            </a:stretch>
          </a:blipFill>
        </p:spPr>
        <p:txBody>
          <a:bodyPr/>
          <a:lstStyle/>
          <a:p>
            <a:endParaRPr lang="en-US"/>
          </a:p>
        </p:txBody>
      </p:sp>
      <p:sp>
        <p:nvSpPr>
          <p:cNvPr id="4" name="Freeform 4"/>
          <p:cNvSpPr/>
          <p:nvPr/>
        </p:nvSpPr>
        <p:spPr>
          <a:xfrm>
            <a:off x="12845506" y="5509549"/>
            <a:ext cx="2287236" cy="3044574"/>
          </a:xfrm>
          <a:custGeom>
            <a:avLst/>
            <a:gdLst/>
            <a:ahLst/>
            <a:cxnLst/>
            <a:rect l="l" t="t" r="r" b="b"/>
            <a:pathLst>
              <a:path w="2287236" h="3044574">
                <a:moveTo>
                  <a:pt x="0" y="0"/>
                </a:moveTo>
                <a:lnTo>
                  <a:pt x="2287236" y="0"/>
                </a:lnTo>
                <a:lnTo>
                  <a:pt x="2287236" y="3044574"/>
                </a:lnTo>
                <a:lnTo>
                  <a:pt x="0" y="3044574"/>
                </a:lnTo>
                <a:lnTo>
                  <a:pt x="0" y="0"/>
                </a:lnTo>
                <a:close/>
              </a:path>
            </a:pathLst>
          </a:custGeom>
          <a:blipFill>
            <a:blip r:embed="rId3"/>
            <a:stretch>
              <a:fillRect/>
            </a:stretch>
          </a:blipFill>
        </p:spPr>
        <p:txBody>
          <a:bodyPr/>
          <a:lstStyle/>
          <a:p>
            <a:endParaRPr lang="en-US"/>
          </a:p>
        </p:txBody>
      </p:sp>
      <p:sp>
        <p:nvSpPr>
          <p:cNvPr id="5" name="Freeform 5"/>
          <p:cNvSpPr/>
          <p:nvPr/>
        </p:nvSpPr>
        <p:spPr>
          <a:xfrm>
            <a:off x="11789456" y="0"/>
            <a:ext cx="6686571" cy="4037018"/>
          </a:xfrm>
          <a:custGeom>
            <a:avLst/>
            <a:gdLst/>
            <a:ahLst/>
            <a:cxnLst/>
            <a:rect l="l" t="t" r="r" b="b"/>
            <a:pathLst>
              <a:path w="6686571" h="4037018">
                <a:moveTo>
                  <a:pt x="0" y="0"/>
                </a:moveTo>
                <a:lnTo>
                  <a:pt x="6686572" y="0"/>
                </a:lnTo>
                <a:lnTo>
                  <a:pt x="6686572" y="4037018"/>
                </a:lnTo>
                <a:lnTo>
                  <a:pt x="0" y="4037018"/>
                </a:lnTo>
                <a:lnTo>
                  <a:pt x="0" y="0"/>
                </a:lnTo>
                <a:close/>
              </a:path>
            </a:pathLst>
          </a:custGeom>
          <a:blipFill>
            <a:blip r:embed="rId4"/>
            <a:stretch>
              <a:fillRect/>
            </a:stretch>
          </a:blipFill>
        </p:spPr>
        <p:txBody>
          <a:bodyPr/>
          <a:lstStyle/>
          <a:p>
            <a:endParaRPr lang="en-US"/>
          </a:p>
        </p:txBody>
      </p:sp>
      <p:grpSp>
        <p:nvGrpSpPr>
          <p:cNvPr id="6" name="Group 6"/>
          <p:cNvGrpSpPr/>
          <p:nvPr/>
        </p:nvGrpSpPr>
        <p:grpSpPr>
          <a:xfrm>
            <a:off x="2590800" y="2462544"/>
            <a:ext cx="13487400" cy="5361911"/>
            <a:chOff x="0" y="0"/>
            <a:chExt cx="2516495" cy="1412191"/>
          </a:xfrm>
        </p:grpSpPr>
        <p:sp>
          <p:nvSpPr>
            <p:cNvPr id="7" name="Freeform 7"/>
            <p:cNvSpPr/>
            <p:nvPr/>
          </p:nvSpPr>
          <p:spPr>
            <a:xfrm>
              <a:off x="0" y="0"/>
              <a:ext cx="2516495" cy="1412191"/>
            </a:xfrm>
            <a:custGeom>
              <a:avLst/>
              <a:gdLst/>
              <a:ahLst/>
              <a:cxnLst/>
              <a:rect l="l" t="t" r="r" b="b"/>
              <a:pathLst>
                <a:path w="2516495" h="1412191">
                  <a:moveTo>
                    <a:pt x="22687" y="0"/>
                  </a:moveTo>
                  <a:lnTo>
                    <a:pt x="2493807" y="0"/>
                  </a:lnTo>
                  <a:cubicBezTo>
                    <a:pt x="2506337" y="0"/>
                    <a:pt x="2516495" y="10157"/>
                    <a:pt x="2516495" y="22687"/>
                  </a:cubicBezTo>
                  <a:lnTo>
                    <a:pt x="2516495" y="1389503"/>
                  </a:lnTo>
                  <a:cubicBezTo>
                    <a:pt x="2516495" y="1395520"/>
                    <a:pt x="2514104" y="1401291"/>
                    <a:pt x="2509850" y="1405546"/>
                  </a:cubicBezTo>
                  <a:cubicBezTo>
                    <a:pt x="2505595" y="1409800"/>
                    <a:pt x="2499824" y="1412191"/>
                    <a:pt x="2493807" y="1412191"/>
                  </a:cubicBezTo>
                  <a:lnTo>
                    <a:pt x="22687" y="1412191"/>
                  </a:lnTo>
                  <a:cubicBezTo>
                    <a:pt x="10157" y="1412191"/>
                    <a:pt x="0" y="1402033"/>
                    <a:pt x="0" y="1389503"/>
                  </a:cubicBezTo>
                  <a:lnTo>
                    <a:pt x="0" y="22687"/>
                  </a:lnTo>
                  <a:cubicBezTo>
                    <a:pt x="0" y="10157"/>
                    <a:pt x="10157" y="0"/>
                    <a:pt x="22687" y="0"/>
                  </a:cubicBezTo>
                  <a:close/>
                </a:path>
              </a:pathLst>
            </a:custGeom>
            <a:solidFill>
              <a:srgbClr val="FFFFFF"/>
            </a:solidFill>
          </p:spPr>
          <p:txBody>
            <a:bodyPr/>
            <a:lstStyle/>
            <a:p>
              <a:endParaRPr lang="en-US"/>
            </a:p>
          </p:txBody>
        </p:sp>
        <p:sp>
          <p:nvSpPr>
            <p:cNvPr id="8" name="TextBox 8"/>
            <p:cNvSpPr txBox="1"/>
            <p:nvPr/>
          </p:nvSpPr>
          <p:spPr>
            <a:xfrm>
              <a:off x="0" y="-38100"/>
              <a:ext cx="2516495" cy="1450291"/>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422251" y="585730"/>
            <a:ext cx="4746264" cy="2865557"/>
          </a:xfrm>
          <a:custGeom>
            <a:avLst/>
            <a:gdLst/>
            <a:ahLst/>
            <a:cxnLst/>
            <a:rect l="l" t="t" r="r" b="b"/>
            <a:pathLst>
              <a:path w="4746264" h="2865557">
                <a:moveTo>
                  <a:pt x="0" y="0"/>
                </a:moveTo>
                <a:lnTo>
                  <a:pt x="4746264" y="0"/>
                </a:lnTo>
                <a:lnTo>
                  <a:pt x="4746264" y="2865557"/>
                </a:lnTo>
                <a:lnTo>
                  <a:pt x="0" y="2865557"/>
                </a:lnTo>
                <a:lnTo>
                  <a:pt x="0" y="0"/>
                </a:lnTo>
                <a:close/>
              </a:path>
            </a:pathLst>
          </a:custGeom>
          <a:blipFill>
            <a:blip r:embed="rId4"/>
            <a:stretch>
              <a:fillRect/>
            </a:stretch>
          </a:blipFill>
        </p:spPr>
        <p:txBody>
          <a:bodyPr/>
          <a:lstStyle/>
          <a:p>
            <a:endParaRPr lang="en-US"/>
          </a:p>
        </p:txBody>
      </p:sp>
      <p:pic>
        <p:nvPicPr>
          <p:cNvPr id="12" name="Picture 11">
            <a:extLst>
              <a:ext uri="{FF2B5EF4-FFF2-40B4-BE49-F238E27FC236}">
                <a16:creationId xmlns:a16="http://schemas.microsoft.com/office/drawing/2014/main" id="{4ECEA8AD-36B0-7AB3-4BA2-8B93C56F6673}"/>
              </a:ext>
            </a:extLst>
          </p:cNvPr>
          <p:cNvPicPr>
            <a:picLocks noChangeAspect="1"/>
          </p:cNvPicPr>
          <p:nvPr/>
        </p:nvPicPr>
        <p:blipFill>
          <a:blip r:embed="rId5"/>
          <a:stretch>
            <a:fillRect/>
          </a:stretch>
        </p:blipFill>
        <p:spPr>
          <a:xfrm>
            <a:off x="4038600" y="2857500"/>
            <a:ext cx="11125200" cy="45276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2" name="Freeform 2"/>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5857091" y="6495659"/>
            <a:ext cx="12618937" cy="4116928"/>
          </a:xfrm>
          <a:custGeom>
            <a:avLst/>
            <a:gdLst/>
            <a:ahLst/>
            <a:cxnLst/>
            <a:rect l="l" t="t" r="r" b="b"/>
            <a:pathLst>
              <a:path w="12618937" h="4116928">
                <a:moveTo>
                  <a:pt x="0" y="0"/>
                </a:moveTo>
                <a:lnTo>
                  <a:pt x="12618937" y="0"/>
                </a:lnTo>
                <a:lnTo>
                  <a:pt x="12618937" y="4116928"/>
                </a:lnTo>
                <a:lnTo>
                  <a:pt x="0" y="411692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974603" y="5656561"/>
            <a:ext cx="3723215" cy="4956026"/>
          </a:xfrm>
          <a:custGeom>
            <a:avLst/>
            <a:gdLst/>
            <a:ahLst/>
            <a:cxnLst/>
            <a:rect l="l" t="t" r="r" b="b"/>
            <a:pathLst>
              <a:path w="3723215" h="4956026">
                <a:moveTo>
                  <a:pt x="0" y="0"/>
                </a:moveTo>
                <a:lnTo>
                  <a:pt x="3723215" y="0"/>
                </a:lnTo>
                <a:lnTo>
                  <a:pt x="3723215" y="4956026"/>
                </a:lnTo>
                <a:lnTo>
                  <a:pt x="0" y="495602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4191000" y="952500"/>
            <a:ext cx="9554815" cy="3519156"/>
            <a:chOff x="0" y="0"/>
            <a:chExt cx="2516495" cy="1412191"/>
          </a:xfrm>
        </p:grpSpPr>
        <p:sp>
          <p:nvSpPr>
            <p:cNvPr id="7" name="Freeform 7"/>
            <p:cNvSpPr/>
            <p:nvPr/>
          </p:nvSpPr>
          <p:spPr>
            <a:xfrm>
              <a:off x="0" y="0"/>
              <a:ext cx="2516495" cy="1412191"/>
            </a:xfrm>
            <a:custGeom>
              <a:avLst/>
              <a:gdLst/>
              <a:ahLst/>
              <a:cxnLst/>
              <a:rect l="l" t="t" r="r" b="b"/>
              <a:pathLst>
                <a:path w="2516495" h="1412191">
                  <a:moveTo>
                    <a:pt x="22687" y="0"/>
                  </a:moveTo>
                  <a:lnTo>
                    <a:pt x="2493807" y="0"/>
                  </a:lnTo>
                  <a:cubicBezTo>
                    <a:pt x="2506337" y="0"/>
                    <a:pt x="2516495" y="10157"/>
                    <a:pt x="2516495" y="22687"/>
                  </a:cubicBezTo>
                  <a:lnTo>
                    <a:pt x="2516495" y="1389503"/>
                  </a:lnTo>
                  <a:cubicBezTo>
                    <a:pt x="2516495" y="1395520"/>
                    <a:pt x="2514104" y="1401291"/>
                    <a:pt x="2509850" y="1405546"/>
                  </a:cubicBezTo>
                  <a:cubicBezTo>
                    <a:pt x="2505595" y="1409800"/>
                    <a:pt x="2499824" y="1412191"/>
                    <a:pt x="2493807" y="1412191"/>
                  </a:cubicBezTo>
                  <a:lnTo>
                    <a:pt x="22687" y="1412191"/>
                  </a:lnTo>
                  <a:cubicBezTo>
                    <a:pt x="10157" y="1412191"/>
                    <a:pt x="0" y="1402033"/>
                    <a:pt x="0" y="1389503"/>
                  </a:cubicBezTo>
                  <a:lnTo>
                    <a:pt x="0" y="22687"/>
                  </a:lnTo>
                  <a:cubicBezTo>
                    <a:pt x="0" y="10157"/>
                    <a:pt x="10157" y="0"/>
                    <a:pt x="22687"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38100"/>
              <a:ext cx="2516495" cy="145029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a:off x="14630400" y="190500"/>
            <a:ext cx="4095771" cy="2895600"/>
          </a:xfrm>
          <a:custGeom>
            <a:avLst/>
            <a:gdLst/>
            <a:ahLst/>
            <a:cxnLst/>
            <a:rect l="l" t="t" r="r" b="b"/>
            <a:pathLst>
              <a:path w="6686571" h="4037018">
                <a:moveTo>
                  <a:pt x="0" y="0"/>
                </a:moveTo>
                <a:lnTo>
                  <a:pt x="6686572" y="0"/>
                </a:lnTo>
                <a:lnTo>
                  <a:pt x="6686572" y="4037018"/>
                </a:lnTo>
                <a:lnTo>
                  <a:pt x="0" y="403701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668186" y="0"/>
            <a:ext cx="5011586" cy="3086100"/>
          </a:xfrm>
          <a:custGeom>
            <a:avLst/>
            <a:gdLst/>
            <a:ahLst/>
            <a:cxnLst/>
            <a:rect l="l" t="t" r="r" b="b"/>
            <a:pathLst>
              <a:path w="7017176" h="4236620">
                <a:moveTo>
                  <a:pt x="0" y="0"/>
                </a:moveTo>
                <a:lnTo>
                  <a:pt x="7017176" y="0"/>
                </a:lnTo>
                <a:lnTo>
                  <a:pt x="7017176" y="4236620"/>
                </a:lnTo>
                <a:lnTo>
                  <a:pt x="0" y="423662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4777408" y="1195055"/>
            <a:ext cx="8720826" cy="2769989"/>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ubag"/>
                <a:sym typeface="Loubag"/>
              </a:rPr>
              <a:t>Trong bài hát các bạn nhỏ có những màu  màu da khác nhau như thế nào?</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ubag"/>
              <a:sym typeface="Loubag"/>
            </a:endParaRPr>
          </a:p>
        </p:txBody>
      </p:sp>
      <p:sp>
        <p:nvSpPr>
          <p:cNvPr id="12" name="Freeform 10">
            <a:extLst>
              <a:ext uri="{FF2B5EF4-FFF2-40B4-BE49-F238E27FC236}">
                <a16:creationId xmlns:a16="http://schemas.microsoft.com/office/drawing/2014/main" id="{60CFA2EA-1AA8-F80A-6E89-C176755766E5}"/>
              </a:ext>
            </a:extLst>
          </p:cNvPr>
          <p:cNvSpPr/>
          <p:nvPr/>
        </p:nvSpPr>
        <p:spPr>
          <a:xfrm>
            <a:off x="457200" y="3162300"/>
            <a:ext cx="3622296" cy="7391400"/>
          </a:xfrm>
          <a:custGeom>
            <a:avLst/>
            <a:gdLst/>
            <a:ahLst/>
            <a:cxnLst/>
            <a:rect l="l" t="t" r="r" b="b"/>
            <a:pathLst>
              <a:path w="4577715" h="8229600">
                <a:moveTo>
                  <a:pt x="0" y="0"/>
                </a:moveTo>
                <a:lnTo>
                  <a:pt x="4577715" y="0"/>
                </a:lnTo>
                <a:lnTo>
                  <a:pt x="4577715" y="8229600"/>
                </a:lnTo>
                <a:lnTo>
                  <a:pt x="0" y="8229600"/>
                </a:lnTo>
                <a:lnTo>
                  <a:pt x="0" y="0"/>
                </a:lnTo>
                <a:close/>
              </a:path>
            </a:pathLst>
          </a:custGeom>
          <a:blipFill>
            <a:blip r:embed="rId5"/>
            <a:stretch>
              <a:fillRect/>
            </a:stretch>
          </a:blipFill>
        </p:spPr>
        <p:txBody>
          <a:bodyPr/>
          <a:lstStyle/>
          <a:p>
            <a:endParaRPr lang="en-US"/>
          </a:p>
        </p:txBody>
      </p:sp>
      <p:grpSp>
        <p:nvGrpSpPr>
          <p:cNvPr id="14" name="Group 13">
            <a:extLst>
              <a:ext uri="{FF2B5EF4-FFF2-40B4-BE49-F238E27FC236}">
                <a16:creationId xmlns:a16="http://schemas.microsoft.com/office/drawing/2014/main" id="{5BCC1A5C-DCD7-8A3C-8709-98DBBA9354E9}"/>
              </a:ext>
            </a:extLst>
          </p:cNvPr>
          <p:cNvGrpSpPr/>
          <p:nvPr/>
        </p:nvGrpSpPr>
        <p:grpSpPr>
          <a:xfrm rot="722021">
            <a:off x="5438212" y="5174584"/>
            <a:ext cx="10359097" cy="2614960"/>
            <a:chOff x="676348" y="769676"/>
            <a:chExt cx="3968803" cy="2092399"/>
          </a:xfrm>
        </p:grpSpPr>
        <p:sp>
          <p:nvSpPr>
            <p:cNvPr id="15" name="Freeform 3">
              <a:extLst>
                <a:ext uri="{FF2B5EF4-FFF2-40B4-BE49-F238E27FC236}">
                  <a16:creationId xmlns:a16="http://schemas.microsoft.com/office/drawing/2014/main" id="{6B52D482-A873-B9F1-0BD4-8F0F8C1B6DB5}"/>
                </a:ext>
              </a:extLst>
            </p:cNvPr>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6"/>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1" i="0" u="none" strike="noStrike" kern="0" cap="none" spc="0" normalizeH="0" baseline="0" noProof="0">
                <a:ln>
                  <a:noFill/>
                </a:ln>
                <a:solidFill>
                  <a:srgbClr val="FF0000"/>
                </a:solidFill>
                <a:effectLst/>
                <a:uLnTx/>
                <a:uFillTx/>
              </a:endParaRPr>
            </a:p>
          </p:txBody>
        </p:sp>
        <p:sp>
          <p:nvSpPr>
            <p:cNvPr id="16" name="TextBox 15">
              <a:extLst>
                <a:ext uri="{FF2B5EF4-FFF2-40B4-BE49-F238E27FC236}">
                  <a16:creationId xmlns:a16="http://schemas.microsoft.com/office/drawing/2014/main" id="{34F7DC3F-4BA2-BF0D-52FA-B1DFF332EE25}"/>
                </a:ext>
              </a:extLst>
            </p:cNvPr>
            <p:cNvSpPr txBox="1"/>
            <p:nvPr/>
          </p:nvSpPr>
          <p:spPr>
            <a:xfrm rot="20877293">
              <a:off x="1555677" y="995279"/>
              <a:ext cx="2210141" cy="1427096"/>
            </a:xfrm>
            <a:prstGeom prst="rect">
              <a:avLst/>
            </a:prstGeom>
            <a:noFill/>
          </p:spPr>
          <p:txBody>
            <a:bodyPr wrap="none" rtlCol="0">
              <a:spAutoFit/>
            </a:bodyPr>
            <a:lstStyle/>
            <a:p>
              <a:pPr marL="20955" marR="0" algn="just">
                <a:lnSpc>
                  <a:spcPct val="120000"/>
                </a:lnSpc>
                <a:spcBef>
                  <a:spcPts val="0"/>
                </a:spcBef>
                <a:spcAft>
                  <a:spcPts val="0"/>
                </a:spcAft>
              </a:pPr>
              <a:r>
                <a:rPr lang="en-US" sz="4800" b="1" dirty="0" err="1">
                  <a:solidFill>
                    <a:srgbClr val="FF0000"/>
                  </a:solidFill>
                  <a:effectLst/>
                  <a:latin typeface="Cambria" panose="02040503050406030204" pitchFamily="18" charset="0"/>
                  <a:ea typeface="Cambria" panose="02040503050406030204" pitchFamily="18" charset="0"/>
                </a:rPr>
                <a:t>Bạn</a:t>
              </a:r>
              <a:r>
                <a:rPr lang="en-US" sz="4800" b="1" dirty="0">
                  <a:solidFill>
                    <a:srgbClr val="FF0000"/>
                  </a:solidFill>
                  <a:effectLst/>
                  <a:latin typeface="Cambria" panose="02040503050406030204" pitchFamily="18" charset="0"/>
                  <a:ea typeface="Cambria" panose="02040503050406030204" pitchFamily="18" charset="0"/>
                </a:rPr>
                <a:t> </a:t>
              </a:r>
              <a:r>
                <a:rPr lang="en-US" sz="4800" b="1" dirty="0" err="1">
                  <a:solidFill>
                    <a:srgbClr val="FF0000"/>
                  </a:solidFill>
                  <a:effectLst/>
                  <a:latin typeface="Cambria" panose="02040503050406030204" pitchFamily="18" charset="0"/>
                  <a:ea typeface="Cambria" panose="02040503050406030204" pitchFamily="18" charset="0"/>
                </a:rPr>
                <a:t>có</a:t>
              </a:r>
              <a:r>
                <a:rPr lang="en-US" sz="4800" b="1" dirty="0">
                  <a:solidFill>
                    <a:srgbClr val="FF0000"/>
                  </a:solidFill>
                  <a:effectLst/>
                  <a:latin typeface="Cambria" panose="02040503050406030204" pitchFamily="18" charset="0"/>
                  <a:ea typeface="Cambria" panose="02040503050406030204" pitchFamily="18" charset="0"/>
                </a:rPr>
                <a:t> </a:t>
              </a:r>
              <a:r>
                <a:rPr lang="en-US" sz="4800" b="1" dirty="0" err="1">
                  <a:solidFill>
                    <a:srgbClr val="FF0000"/>
                  </a:solidFill>
                  <a:effectLst/>
                  <a:latin typeface="Cambria" panose="02040503050406030204" pitchFamily="18" charset="0"/>
                  <a:ea typeface="Cambria" panose="02040503050406030204" pitchFamily="18" charset="0"/>
                </a:rPr>
                <a:t>màu</a:t>
              </a:r>
              <a:r>
                <a:rPr lang="en-US" sz="4800" b="1" dirty="0">
                  <a:solidFill>
                    <a:srgbClr val="FF0000"/>
                  </a:solidFill>
                  <a:effectLst/>
                  <a:latin typeface="Cambria" panose="02040503050406030204" pitchFamily="18" charset="0"/>
                  <a:ea typeface="Cambria" panose="02040503050406030204" pitchFamily="18" charset="0"/>
                </a:rPr>
                <a:t> da </a:t>
              </a:r>
              <a:r>
                <a:rPr lang="en-US" sz="4800" b="1" dirty="0" err="1">
                  <a:solidFill>
                    <a:srgbClr val="FF0000"/>
                  </a:solidFill>
                  <a:effectLst/>
                  <a:latin typeface="Cambria" panose="02040503050406030204" pitchFamily="18" charset="0"/>
                  <a:ea typeface="Cambria" panose="02040503050406030204" pitchFamily="18" charset="0"/>
                </a:rPr>
                <a:t>vàng</a:t>
              </a:r>
              <a:endParaRPr lang="en-US" sz="4800" b="1" dirty="0">
                <a:solidFill>
                  <a:srgbClr val="FF0000"/>
                </a:solidFill>
                <a:effectLst/>
                <a:latin typeface="Cambria" panose="02040503050406030204" pitchFamily="18" charset="0"/>
                <a:ea typeface="Cambria" panose="02040503050406030204" pitchFamily="18" charset="0"/>
              </a:endParaRPr>
            </a:p>
            <a:p>
              <a:pPr marL="20955" marR="0" algn="just">
                <a:lnSpc>
                  <a:spcPct val="120000"/>
                </a:lnSpc>
                <a:spcBef>
                  <a:spcPts val="0"/>
                </a:spcBef>
                <a:spcAft>
                  <a:spcPts val="0"/>
                </a:spcAft>
              </a:pPr>
              <a:r>
                <a:rPr lang="en-US" sz="4800" b="1" dirty="0">
                  <a:solidFill>
                    <a:srgbClr val="FF0000"/>
                  </a:solidFill>
                  <a:effectLst/>
                  <a:latin typeface="Cambria" panose="02040503050406030204" pitchFamily="18" charset="0"/>
                  <a:ea typeface="Cambria" panose="02040503050406030204" pitchFamily="18" charset="0"/>
                </a:rPr>
                <a:t> da </a:t>
              </a:r>
              <a:r>
                <a:rPr lang="en-US" sz="4800" b="1" dirty="0" err="1">
                  <a:solidFill>
                    <a:srgbClr val="FF0000"/>
                  </a:solidFill>
                  <a:effectLst/>
                  <a:latin typeface="Cambria" panose="02040503050406030204" pitchFamily="18" charset="0"/>
                  <a:ea typeface="Cambria" panose="02040503050406030204" pitchFamily="18" charset="0"/>
                </a:rPr>
                <a:t>trắng</a:t>
              </a:r>
              <a:r>
                <a:rPr lang="en-US" sz="4800" b="1" dirty="0">
                  <a:solidFill>
                    <a:srgbClr val="FF0000"/>
                  </a:solidFill>
                  <a:effectLst/>
                  <a:latin typeface="Cambria" panose="02040503050406030204" pitchFamily="18" charset="0"/>
                  <a:ea typeface="Cambria" panose="02040503050406030204" pitchFamily="18" charset="0"/>
                </a:rPr>
                <a:t>, da </a:t>
              </a:r>
              <a:r>
                <a:rPr lang="en-US" sz="4800" b="1" dirty="0" err="1">
                  <a:solidFill>
                    <a:srgbClr val="FF0000"/>
                  </a:solidFill>
                  <a:effectLst/>
                  <a:latin typeface="Cambria" panose="02040503050406030204" pitchFamily="18" charset="0"/>
                  <a:ea typeface="Cambria" panose="02040503050406030204" pitchFamily="18" charset="0"/>
                </a:rPr>
                <a:t>đen</a:t>
              </a:r>
              <a:r>
                <a:rPr lang="en-US" sz="4800" b="1" dirty="0">
                  <a:solidFill>
                    <a:srgbClr val="FF0000"/>
                  </a:solidFill>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66535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2" name="Freeform 2"/>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5857091" y="6495659"/>
            <a:ext cx="12618937" cy="4116928"/>
          </a:xfrm>
          <a:custGeom>
            <a:avLst/>
            <a:gdLst/>
            <a:ahLst/>
            <a:cxnLst/>
            <a:rect l="l" t="t" r="r" b="b"/>
            <a:pathLst>
              <a:path w="12618937" h="4116928">
                <a:moveTo>
                  <a:pt x="0" y="0"/>
                </a:moveTo>
                <a:lnTo>
                  <a:pt x="12618937" y="0"/>
                </a:lnTo>
                <a:lnTo>
                  <a:pt x="12618937" y="4116928"/>
                </a:lnTo>
                <a:lnTo>
                  <a:pt x="0" y="411692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974603" y="5656561"/>
            <a:ext cx="3723215" cy="4956026"/>
          </a:xfrm>
          <a:custGeom>
            <a:avLst/>
            <a:gdLst/>
            <a:ahLst/>
            <a:cxnLst/>
            <a:rect l="l" t="t" r="r" b="b"/>
            <a:pathLst>
              <a:path w="3723215" h="4956026">
                <a:moveTo>
                  <a:pt x="0" y="0"/>
                </a:moveTo>
                <a:lnTo>
                  <a:pt x="3723215" y="0"/>
                </a:lnTo>
                <a:lnTo>
                  <a:pt x="3723215" y="4956026"/>
                </a:lnTo>
                <a:lnTo>
                  <a:pt x="0" y="495602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4191000" y="952500"/>
            <a:ext cx="11887200" cy="3519156"/>
            <a:chOff x="0" y="0"/>
            <a:chExt cx="2516495" cy="1412191"/>
          </a:xfrm>
        </p:grpSpPr>
        <p:sp>
          <p:nvSpPr>
            <p:cNvPr id="7" name="Freeform 7"/>
            <p:cNvSpPr/>
            <p:nvPr/>
          </p:nvSpPr>
          <p:spPr>
            <a:xfrm>
              <a:off x="0" y="0"/>
              <a:ext cx="2516495" cy="1412191"/>
            </a:xfrm>
            <a:custGeom>
              <a:avLst/>
              <a:gdLst/>
              <a:ahLst/>
              <a:cxnLst/>
              <a:rect l="l" t="t" r="r" b="b"/>
              <a:pathLst>
                <a:path w="2516495" h="1412191">
                  <a:moveTo>
                    <a:pt x="22687" y="0"/>
                  </a:moveTo>
                  <a:lnTo>
                    <a:pt x="2493807" y="0"/>
                  </a:lnTo>
                  <a:cubicBezTo>
                    <a:pt x="2506337" y="0"/>
                    <a:pt x="2516495" y="10157"/>
                    <a:pt x="2516495" y="22687"/>
                  </a:cubicBezTo>
                  <a:lnTo>
                    <a:pt x="2516495" y="1389503"/>
                  </a:lnTo>
                  <a:cubicBezTo>
                    <a:pt x="2516495" y="1395520"/>
                    <a:pt x="2514104" y="1401291"/>
                    <a:pt x="2509850" y="1405546"/>
                  </a:cubicBezTo>
                  <a:cubicBezTo>
                    <a:pt x="2505595" y="1409800"/>
                    <a:pt x="2499824" y="1412191"/>
                    <a:pt x="2493807" y="1412191"/>
                  </a:cubicBezTo>
                  <a:lnTo>
                    <a:pt x="22687" y="1412191"/>
                  </a:lnTo>
                  <a:cubicBezTo>
                    <a:pt x="10157" y="1412191"/>
                    <a:pt x="0" y="1402033"/>
                    <a:pt x="0" y="1389503"/>
                  </a:cubicBezTo>
                  <a:lnTo>
                    <a:pt x="0" y="22687"/>
                  </a:lnTo>
                  <a:cubicBezTo>
                    <a:pt x="0" y="10157"/>
                    <a:pt x="10157" y="0"/>
                    <a:pt x="22687"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38100"/>
              <a:ext cx="2516495" cy="145029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a:off x="14630400" y="190500"/>
            <a:ext cx="4095771" cy="2895600"/>
          </a:xfrm>
          <a:custGeom>
            <a:avLst/>
            <a:gdLst/>
            <a:ahLst/>
            <a:cxnLst/>
            <a:rect l="l" t="t" r="r" b="b"/>
            <a:pathLst>
              <a:path w="6686571" h="4037018">
                <a:moveTo>
                  <a:pt x="0" y="0"/>
                </a:moveTo>
                <a:lnTo>
                  <a:pt x="6686572" y="0"/>
                </a:lnTo>
                <a:lnTo>
                  <a:pt x="6686572" y="4037018"/>
                </a:lnTo>
                <a:lnTo>
                  <a:pt x="0" y="403701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668186" y="0"/>
            <a:ext cx="5011586" cy="3086100"/>
          </a:xfrm>
          <a:custGeom>
            <a:avLst/>
            <a:gdLst/>
            <a:ahLst/>
            <a:cxnLst/>
            <a:rect l="l" t="t" r="r" b="b"/>
            <a:pathLst>
              <a:path w="7017176" h="4236620">
                <a:moveTo>
                  <a:pt x="0" y="0"/>
                </a:moveTo>
                <a:lnTo>
                  <a:pt x="7017176" y="0"/>
                </a:lnTo>
                <a:lnTo>
                  <a:pt x="7017176" y="4236620"/>
                </a:lnTo>
                <a:lnTo>
                  <a:pt x="0" y="423662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4777408" y="1195055"/>
            <a:ext cx="10767392" cy="2769989"/>
          </a:xfrm>
          <a:prstGeom prst="rect">
            <a:avLst/>
          </a:prstGeom>
        </p:spPr>
        <p:txBody>
          <a:bodyPr wrap="square" lIns="0" tIns="0" rIns="0" bIns="0" rtlCol="0" anchor="t">
            <a:spAutoFit/>
          </a:bodyPr>
          <a:lstStyle/>
          <a:p>
            <a:pPr lvl="0" algn="ctr"/>
            <a:r>
              <a:rPr lang="vi-VN" sz="6000" dirty="0">
                <a:solidFill>
                  <a:srgbClr val="000000"/>
                </a:solidFill>
                <a:latin typeface="Cambria" panose="02040503050406030204" pitchFamily="18" charset="0"/>
                <a:ea typeface="Cambria" panose="02040503050406030204" pitchFamily="18" charset="0"/>
                <a:cs typeface="Loubag"/>
                <a:sym typeface="Loubag"/>
              </a:rPr>
              <a:t>Tuy có sự khác biệt như vậy nhưng các bạn nhỏ đều được ví giống như  những gì?</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ubag"/>
              <a:sym typeface="Loubag"/>
            </a:endParaRPr>
          </a:p>
        </p:txBody>
      </p:sp>
      <p:sp>
        <p:nvSpPr>
          <p:cNvPr id="12" name="Freeform 10">
            <a:extLst>
              <a:ext uri="{FF2B5EF4-FFF2-40B4-BE49-F238E27FC236}">
                <a16:creationId xmlns:a16="http://schemas.microsoft.com/office/drawing/2014/main" id="{60CFA2EA-1AA8-F80A-6E89-C176755766E5}"/>
              </a:ext>
            </a:extLst>
          </p:cNvPr>
          <p:cNvSpPr/>
          <p:nvPr/>
        </p:nvSpPr>
        <p:spPr>
          <a:xfrm>
            <a:off x="457200" y="3162300"/>
            <a:ext cx="3622296" cy="7391400"/>
          </a:xfrm>
          <a:custGeom>
            <a:avLst/>
            <a:gdLst/>
            <a:ahLst/>
            <a:cxnLst/>
            <a:rect l="l" t="t" r="r" b="b"/>
            <a:pathLst>
              <a:path w="4577715" h="8229600">
                <a:moveTo>
                  <a:pt x="0" y="0"/>
                </a:moveTo>
                <a:lnTo>
                  <a:pt x="4577715" y="0"/>
                </a:lnTo>
                <a:lnTo>
                  <a:pt x="4577715"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5BCC1A5C-DCD7-8A3C-8709-98DBBA9354E9}"/>
              </a:ext>
            </a:extLst>
          </p:cNvPr>
          <p:cNvGrpSpPr/>
          <p:nvPr/>
        </p:nvGrpSpPr>
        <p:grpSpPr>
          <a:xfrm rot="722021">
            <a:off x="5438210" y="5174585"/>
            <a:ext cx="10359097" cy="2614961"/>
            <a:chOff x="676348" y="769676"/>
            <a:chExt cx="3968803" cy="2092399"/>
          </a:xfrm>
        </p:grpSpPr>
        <p:sp>
          <p:nvSpPr>
            <p:cNvPr id="15" name="Freeform 3">
              <a:extLst>
                <a:ext uri="{FF2B5EF4-FFF2-40B4-BE49-F238E27FC236}">
                  <a16:creationId xmlns:a16="http://schemas.microsoft.com/office/drawing/2014/main" id="{6B52D482-A873-B9F1-0BD4-8F0F8C1B6DB5}"/>
                </a:ext>
              </a:extLst>
            </p:cNvPr>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0" cap="none" spc="0" normalizeH="0" baseline="0" noProof="0">
                <a:ln>
                  <a:noFill/>
                </a:ln>
                <a:solidFill>
                  <a:srgbClr val="FF0000"/>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34F7DC3F-4BA2-BF0D-52FA-B1DFF332EE25}"/>
                </a:ext>
              </a:extLst>
            </p:cNvPr>
            <p:cNvSpPr txBox="1"/>
            <p:nvPr/>
          </p:nvSpPr>
          <p:spPr>
            <a:xfrm rot="20877293">
              <a:off x="1005723" y="1060662"/>
              <a:ext cx="3269690" cy="1314323"/>
            </a:xfrm>
            <a:prstGeom prst="rect">
              <a:avLst/>
            </a:prstGeom>
            <a:noFill/>
          </p:spPr>
          <p:txBody>
            <a:bodyPr wrap="square" rtlCol="0">
              <a:spAutoFit/>
            </a:bodyPr>
            <a:lstStyle/>
            <a:p>
              <a:pPr marL="20955" marR="0" lvl="0" indent="0" algn="ctr" defTabSz="914400" rtl="0" eaLnBrk="1" fontAlgn="auto" latinLnBrk="0" hangingPunct="1">
                <a:lnSpc>
                  <a:spcPct val="120000"/>
                </a:lnSpc>
                <a:spcBef>
                  <a:spcPts val="0"/>
                </a:spcBef>
                <a:spcAft>
                  <a:spcPts val="0"/>
                </a:spcAft>
                <a:buClrTx/>
                <a:buSzTx/>
                <a:buFontTx/>
                <a:buNone/>
                <a:tabLst/>
                <a:defRPr/>
              </a:pPr>
              <a:r>
                <a:rPr lang="en-US" sz="4400" b="1" dirty="0" err="1">
                  <a:solidFill>
                    <a:srgbClr val="FF0000"/>
                  </a:solidFill>
                  <a:effectLst/>
                  <a:latin typeface="Cambria" panose="02040503050406030204" pitchFamily="18" charset="0"/>
                  <a:ea typeface="Cambria" panose="02040503050406030204" pitchFamily="18" charset="0"/>
                </a:rPr>
                <a:t>Các</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bạn</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giống</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như</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những</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bông</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hoa</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thơm</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bông</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hoa</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quý</a:t>
              </a:r>
              <a:r>
                <a:rPr lang="en-US" sz="4400" b="1" dirty="0">
                  <a:solidFill>
                    <a:srgbClr val="FF0000"/>
                  </a:solidFill>
                  <a:effectLst/>
                  <a:latin typeface="Cambria" panose="02040503050406030204" pitchFamily="18" charset="0"/>
                  <a:ea typeface="Cambria" panose="02040503050406030204" pitchFamily="18" charset="0"/>
                </a:rPr>
                <a:t>…</a:t>
              </a:r>
              <a:endParaRPr kumimoji="0" lang="en-US" sz="9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74931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2" name="Freeform 2"/>
          <p:cNvSpPr/>
          <p:nvPr/>
        </p:nvSpPr>
        <p:spPr>
          <a:xfrm flipH="1">
            <a:off x="-442593" y="6696310"/>
            <a:ext cx="12612414" cy="4114800"/>
          </a:xfrm>
          <a:custGeom>
            <a:avLst/>
            <a:gdLst/>
            <a:ahLst/>
            <a:cxnLst/>
            <a:rect l="l" t="t" r="r" b="b"/>
            <a:pathLst>
              <a:path w="12612414" h="4114800">
                <a:moveTo>
                  <a:pt x="12612414" y="0"/>
                </a:moveTo>
                <a:lnTo>
                  <a:pt x="0" y="0"/>
                </a:lnTo>
                <a:lnTo>
                  <a:pt x="0" y="4114800"/>
                </a:lnTo>
                <a:lnTo>
                  <a:pt x="12612414" y="4114800"/>
                </a:lnTo>
                <a:lnTo>
                  <a:pt x="12612414" y="0"/>
                </a:lnTo>
                <a:close/>
              </a:path>
            </a:pathLst>
          </a:custGeom>
          <a:blipFill>
            <a:blip r:embed="rId3"/>
            <a:stretch>
              <a:fillRect/>
            </a:stretch>
          </a:blipFill>
        </p:spPr>
        <p:txBody>
          <a:bodyPr/>
          <a:lstStyle/>
          <a:p>
            <a:endParaRPr lang="en-US"/>
          </a:p>
        </p:txBody>
      </p:sp>
      <p:sp>
        <p:nvSpPr>
          <p:cNvPr id="3" name="Freeform 3"/>
          <p:cNvSpPr/>
          <p:nvPr/>
        </p:nvSpPr>
        <p:spPr>
          <a:xfrm>
            <a:off x="5863614" y="6696310"/>
            <a:ext cx="12612414" cy="4114800"/>
          </a:xfrm>
          <a:custGeom>
            <a:avLst/>
            <a:gdLst/>
            <a:ahLst/>
            <a:cxnLst/>
            <a:rect l="l" t="t" r="r" b="b"/>
            <a:pathLst>
              <a:path w="12612414" h="4114800">
                <a:moveTo>
                  <a:pt x="0" y="0"/>
                </a:moveTo>
                <a:lnTo>
                  <a:pt x="12612414" y="0"/>
                </a:lnTo>
                <a:lnTo>
                  <a:pt x="12612414" y="4114800"/>
                </a:lnTo>
                <a:lnTo>
                  <a:pt x="0" y="4114800"/>
                </a:lnTo>
                <a:lnTo>
                  <a:pt x="0" y="0"/>
                </a:lnTo>
                <a:close/>
              </a:path>
            </a:pathLst>
          </a:custGeom>
          <a:blipFill>
            <a:blip r:embed="rId3"/>
            <a:stretch>
              <a:fillRect/>
            </a:stretch>
          </a:blipFill>
        </p:spPr>
        <p:txBody>
          <a:bodyPr/>
          <a:lstStyle/>
          <a:p>
            <a:endParaRPr lang="en-US"/>
          </a:p>
        </p:txBody>
      </p:sp>
      <p:sp>
        <p:nvSpPr>
          <p:cNvPr id="4" name="Freeform 4"/>
          <p:cNvSpPr/>
          <p:nvPr/>
        </p:nvSpPr>
        <p:spPr>
          <a:xfrm>
            <a:off x="13522704" y="6820462"/>
            <a:ext cx="3091243" cy="4114800"/>
          </a:xfrm>
          <a:custGeom>
            <a:avLst/>
            <a:gdLst/>
            <a:ahLst/>
            <a:cxnLst/>
            <a:rect l="l" t="t" r="r" b="b"/>
            <a:pathLst>
              <a:path w="3091243" h="4114800">
                <a:moveTo>
                  <a:pt x="0" y="0"/>
                </a:moveTo>
                <a:lnTo>
                  <a:pt x="3091244" y="0"/>
                </a:lnTo>
                <a:lnTo>
                  <a:pt x="3091244" y="4114800"/>
                </a:lnTo>
                <a:lnTo>
                  <a:pt x="0" y="4114800"/>
                </a:lnTo>
                <a:lnTo>
                  <a:pt x="0" y="0"/>
                </a:lnTo>
                <a:close/>
              </a:path>
            </a:pathLst>
          </a:custGeom>
          <a:blipFill>
            <a:blip r:embed="rId4"/>
            <a:stretch>
              <a:fillRect/>
            </a:stretch>
          </a:blipFill>
        </p:spPr>
        <p:txBody>
          <a:bodyPr/>
          <a:lstStyle/>
          <a:p>
            <a:endParaRPr lang="en-US"/>
          </a:p>
        </p:txBody>
      </p:sp>
      <p:sp>
        <p:nvSpPr>
          <p:cNvPr id="5" name="Freeform 5"/>
          <p:cNvSpPr/>
          <p:nvPr/>
        </p:nvSpPr>
        <p:spPr>
          <a:xfrm>
            <a:off x="1028700" y="7279734"/>
            <a:ext cx="2401187" cy="3196256"/>
          </a:xfrm>
          <a:custGeom>
            <a:avLst/>
            <a:gdLst/>
            <a:ahLst/>
            <a:cxnLst/>
            <a:rect l="l" t="t" r="r" b="b"/>
            <a:pathLst>
              <a:path w="2401187" h="3196256">
                <a:moveTo>
                  <a:pt x="0" y="0"/>
                </a:moveTo>
                <a:lnTo>
                  <a:pt x="2401187" y="0"/>
                </a:lnTo>
                <a:lnTo>
                  <a:pt x="2401187" y="3196256"/>
                </a:lnTo>
                <a:lnTo>
                  <a:pt x="0" y="3196256"/>
                </a:lnTo>
                <a:lnTo>
                  <a:pt x="0" y="0"/>
                </a:lnTo>
                <a:close/>
              </a:path>
            </a:pathLst>
          </a:custGeom>
          <a:blipFill>
            <a:blip r:embed="rId4"/>
            <a:stretch>
              <a:fillRect/>
            </a:stretch>
          </a:blipFill>
        </p:spPr>
        <p:txBody>
          <a:bodyPr/>
          <a:lstStyle/>
          <a:p>
            <a:endParaRPr lang="en-US"/>
          </a:p>
        </p:txBody>
      </p:sp>
      <p:sp>
        <p:nvSpPr>
          <p:cNvPr id="6" name="Freeform 6"/>
          <p:cNvSpPr/>
          <p:nvPr/>
        </p:nvSpPr>
        <p:spPr>
          <a:xfrm>
            <a:off x="11660624" y="-777479"/>
            <a:ext cx="6815404" cy="4114800"/>
          </a:xfrm>
          <a:custGeom>
            <a:avLst/>
            <a:gdLst/>
            <a:ahLst/>
            <a:cxnLst/>
            <a:rect l="l" t="t" r="r" b="b"/>
            <a:pathLst>
              <a:path w="6815404" h="4114800">
                <a:moveTo>
                  <a:pt x="0" y="0"/>
                </a:moveTo>
                <a:lnTo>
                  <a:pt x="6815404" y="0"/>
                </a:lnTo>
                <a:lnTo>
                  <a:pt x="6815404" y="4114800"/>
                </a:lnTo>
                <a:lnTo>
                  <a:pt x="0" y="4114800"/>
                </a:lnTo>
                <a:lnTo>
                  <a:pt x="0" y="0"/>
                </a:lnTo>
                <a:close/>
              </a:path>
            </a:pathLst>
          </a:custGeom>
          <a:blipFill>
            <a:blip r:embed="rId5"/>
            <a:stretch>
              <a:fillRect/>
            </a:stretch>
          </a:blipFill>
        </p:spPr>
        <p:txBody>
          <a:bodyPr/>
          <a:lstStyle/>
          <a:p>
            <a:endParaRPr lang="en-US"/>
          </a:p>
        </p:txBody>
      </p:sp>
      <p:sp>
        <p:nvSpPr>
          <p:cNvPr id="7" name="Freeform 7"/>
          <p:cNvSpPr/>
          <p:nvPr/>
        </p:nvSpPr>
        <p:spPr>
          <a:xfrm>
            <a:off x="-951790" y="-1028700"/>
            <a:ext cx="6815404" cy="4114800"/>
          </a:xfrm>
          <a:custGeom>
            <a:avLst/>
            <a:gdLst/>
            <a:ahLst/>
            <a:cxnLst/>
            <a:rect l="l" t="t" r="r" b="b"/>
            <a:pathLst>
              <a:path w="6815404" h="4114800">
                <a:moveTo>
                  <a:pt x="0" y="0"/>
                </a:moveTo>
                <a:lnTo>
                  <a:pt x="6815404" y="0"/>
                </a:lnTo>
                <a:lnTo>
                  <a:pt x="6815404" y="4114800"/>
                </a:lnTo>
                <a:lnTo>
                  <a:pt x="0" y="4114800"/>
                </a:lnTo>
                <a:lnTo>
                  <a:pt x="0" y="0"/>
                </a:lnTo>
                <a:close/>
              </a:path>
            </a:pathLst>
          </a:custGeom>
          <a:blipFill>
            <a:blip r:embed="rId5"/>
            <a:stretch>
              <a:fillRect/>
            </a:stretch>
          </a:blipFill>
        </p:spPr>
        <p:txBody>
          <a:bodyPr/>
          <a:lstStyle/>
          <a:p>
            <a:endParaRPr lang="en-US"/>
          </a:p>
        </p:txBody>
      </p:sp>
      <p:sp>
        <p:nvSpPr>
          <p:cNvPr id="8" name="Freeform 8"/>
          <p:cNvSpPr/>
          <p:nvPr/>
        </p:nvSpPr>
        <p:spPr>
          <a:xfrm>
            <a:off x="3257550" y="1677930"/>
            <a:ext cx="11772900" cy="6342650"/>
          </a:xfrm>
          <a:custGeom>
            <a:avLst/>
            <a:gdLst/>
            <a:ahLst/>
            <a:cxnLst/>
            <a:rect l="l" t="t" r="r" b="b"/>
            <a:pathLst>
              <a:path w="11772900" h="6342650">
                <a:moveTo>
                  <a:pt x="0" y="0"/>
                </a:moveTo>
                <a:lnTo>
                  <a:pt x="11772900" y="0"/>
                </a:lnTo>
                <a:lnTo>
                  <a:pt x="11772900" y="6342650"/>
                </a:lnTo>
                <a:lnTo>
                  <a:pt x="0" y="634265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9" name="Freeform 9"/>
          <p:cNvSpPr/>
          <p:nvPr/>
        </p:nvSpPr>
        <p:spPr>
          <a:xfrm>
            <a:off x="-442593" y="4385177"/>
            <a:ext cx="6526661" cy="6086111"/>
          </a:xfrm>
          <a:custGeom>
            <a:avLst/>
            <a:gdLst/>
            <a:ahLst/>
            <a:cxnLst/>
            <a:rect l="l" t="t" r="r" b="b"/>
            <a:pathLst>
              <a:path w="6526661" h="6086111">
                <a:moveTo>
                  <a:pt x="0" y="0"/>
                </a:moveTo>
                <a:lnTo>
                  <a:pt x="6526661" y="0"/>
                </a:lnTo>
                <a:lnTo>
                  <a:pt x="6526661" y="6086111"/>
                </a:lnTo>
                <a:lnTo>
                  <a:pt x="0" y="6086111"/>
                </a:lnTo>
                <a:lnTo>
                  <a:pt x="0" y="0"/>
                </a:lnTo>
                <a:close/>
              </a:path>
            </a:pathLst>
          </a:custGeom>
          <a:blipFill>
            <a:blip r:embed="rId8"/>
            <a:stretch>
              <a:fillRect/>
            </a:stretch>
          </a:blipFill>
        </p:spPr>
        <p:txBody>
          <a:bodyPr/>
          <a:lstStyle/>
          <a:p>
            <a:endParaRPr lang="en-US"/>
          </a:p>
        </p:txBody>
      </p:sp>
      <p:sp>
        <p:nvSpPr>
          <p:cNvPr id="10" name="Freeform 10"/>
          <p:cNvSpPr/>
          <p:nvPr/>
        </p:nvSpPr>
        <p:spPr>
          <a:xfrm flipH="1">
            <a:off x="14097000" y="3009900"/>
            <a:ext cx="3845304" cy="7391400"/>
          </a:xfrm>
          <a:custGeom>
            <a:avLst/>
            <a:gdLst/>
            <a:ahLst/>
            <a:cxnLst/>
            <a:rect l="l" t="t" r="r" b="b"/>
            <a:pathLst>
              <a:path w="4577715" h="8229600">
                <a:moveTo>
                  <a:pt x="0" y="0"/>
                </a:moveTo>
                <a:lnTo>
                  <a:pt x="4577715" y="0"/>
                </a:lnTo>
                <a:lnTo>
                  <a:pt x="4577715" y="8229600"/>
                </a:lnTo>
                <a:lnTo>
                  <a:pt x="0" y="8229600"/>
                </a:lnTo>
                <a:lnTo>
                  <a:pt x="0" y="0"/>
                </a:lnTo>
                <a:close/>
              </a:path>
            </a:pathLst>
          </a:custGeom>
          <a:blipFill>
            <a:blip r:embed="rId9"/>
            <a:stretch>
              <a:fillRect/>
            </a:stretch>
          </a:blipFill>
        </p:spPr>
        <p:txBody>
          <a:bodyPr/>
          <a:lstStyle/>
          <a:p>
            <a:endParaRPr lang="en-US"/>
          </a:p>
        </p:txBody>
      </p:sp>
      <p:pic>
        <p:nvPicPr>
          <p:cNvPr id="13" name="Picture 12">
            <a:extLst>
              <a:ext uri="{FF2B5EF4-FFF2-40B4-BE49-F238E27FC236}">
                <a16:creationId xmlns:a16="http://schemas.microsoft.com/office/drawing/2014/main" id="{7FD0F267-FEDA-B24C-DEDF-722471A36B49}"/>
              </a:ext>
            </a:extLst>
          </p:cNvPr>
          <p:cNvPicPr>
            <a:picLocks noChangeAspect="1"/>
          </p:cNvPicPr>
          <p:nvPr/>
        </p:nvPicPr>
        <p:blipFill>
          <a:blip r:embed="rId10"/>
          <a:stretch>
            <a:fillRect/>
          </a:stretch>
        </p:blipFill>
        <p:spPr>
          <a:xfrm>
            <a:off x="4876800" y="3086100"/>
            <a:ext cx="8608298" cy="4102964"/>
          </a:xfrm>
          <a:prstGeom prst="rect">
            <a:avLst/>
          </a:prstGeom>
        </p:spPr>
      </p:pic>
      <p:pic>
        <p:nvPicPr>
          <p:cNvPr id="14" name="Picture 13">
            <a:extLst>
              <a:ext uri="{FF2B5EF4-FFF2-40B4-BE49-F238E27FC236}">
                <a16:creationId xmlns:a16="http://schemas.microsoft.com/office/drawing/2014/main" id="{AE17C013-FA22-1B3F-4ADE-AC6C7C66832C}"/>
              </a:ext>
            </a:extLst>
          </p:cNvPr>
          <p:cNvPicPr>
            <a:picLocks noChangeAspect="1"/>
          </p:cNvPicPr>
          <p:nvPr/>
        </p:nvPicPr>
        <p:blipFill>
          <a:blip r:embed="rId11"/>
          <a:stretch>
            <a:fillRect/>
          </a:stretch>
        </p:blipFill>
        <p:spPr>
          <a:xfrm>
            <a:off x="7010400" y="342900"/>
            <a:ext cx="4374333" cy="1981200"/>
          </a:xfrm>
          <a:prstGeom prst="rect">
            <a:avLst/>
          </a:prstGeom>
        </p:spPr>
      </p:pic>
      <p:pic>
        <p:nvPicPr>
          <p:cNvPr id="15" name="Picture 14" descr="A round pink label with white text and a black background&#10;&#10;Description automatically generated">
            <a:extLst>
              <a:ext uri="{FF2B5EF4-FFF2-40B4-BE49-F238E27FC236}">
                <a16:creationId xmlns:a16="http://schemas.microsoft.com/office/drawing/2014/main" id="{913101B2-9F47-91F1-4B83-14406317380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67000" y="190500"/>
            <a:ext cx="2380952" cy="23809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442593" y="6696310"/>
            <a:ext cx="12612414" cy="4114800"/>
          </a:xfrm>
          <a:custGeom>
            <a:avLst/>
            <a:gdLst/>
            <a:ahLst/>
            <a:cxnLst/>
            <a:rect l="l" t="t" r="r" b="b"/>
            <a:pathLst>
              <a:path w="12612414" h="4114800">
                <a:moveTo>
                  <a:pt x="12612414" y="0"/>
                </a:moveTo>
                <a:lnTo>
                  <a:pt x="0" y="0"/>
                </a:lnTo>
                <a:lnTo>
                  <a:pt x="0" y="4114800"/>
                </a:lnTo>
                <a:lnTo>
                  <a:pt x="12612414" y="4114800"/>
                </a:lnTo>
                <a:lnTo>
                  <a:pt x="12612414"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5863614" y="6696310"/>
            <a:ext cx="12612414" cy="4114800"/>
          </a:xfrm>
          <a:custGeom>
            <a:avLst/>
            <a:gdLst/>
            <a:ahLst/>
            <a:cxnLst/>
            <a:rect l="l" t="t" r="r" b="b"/>
            <a:pathLst>
              <a:path w="12612414" h="4114800">
                <a:moveTo>
                  <a:pt x="0" y="0"/>
                </a:moveTo>
                <a:lnTo>
                  <a:pt x="12612414" y="0"/>
                </a:lnTo>
                <a:lnTo>
                  <a:pt x="12612414" y="4114800"/>
                </a:lnTo>
                <a:lnTo>
                  <a:pt x="0" y="41148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3522704" y="6820462"/>
            <a:ext cx="3091243" cy="4114800"/>
          </a:xfrm>
          <a:custGeom>
            <a:avLst/>
            <a:gdLst/>
            <a:ahLst/>
            <a:cxnLst/>
            <a:rect l="l" t="t" r="r" b="b"/>
            <a:pathLst>
              <a:path w="3091243" h="4114800">
                <a:moveTo>
                  <a:pt x="0" y="0"/>
                </a:moveTo>
                <a:lnTo>
                  <a:pt x="3091244" y="0"/>
                </a:lnTo>
                <a:lnTo>
                  <a:pt x="3091244" y="4114800"/>
                </a:lnTo>
                <a:lnTo>
                  <a:pt x="0" y="41148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028700" y="7279734"/>
            <a:ext cx="2401187" cy="3196256"/>
          </a:xfrm>
          <a:custGeom>
            <a:avLst/>
            <a:gdLst/>
            <a:ahLst/>
            <a:cxnLst/>
            <a:rect l="l" t="t" r="r" b="b"/>
            <a:pathLst>
              <a:path w="2401187" h="3196256">
                <a:moveTo>
                  <a:pt x="0" y="0"/>
                </a:moveTo>
                <a:lnTo>
                  <a:pt x="2401187" y="0"/>
                </a:lnTo>
                <a:lnTo>
                  <a:pt x="2401187" y="3196256"/>
                </a:lnTo>
                <a:lnTo>
                  <a:pt x="0" y="319625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9"/>
          <p:cNvGrpSpPr/>
          <p:nvPr/>
        </p:nvGrpSpPr>
        <p:grpSpPr>
          <a:xfrm>
            <a:off x="5181600" y="2857500"/>
            <a:ext cx="10896600" cy="4343400"/>
            <a:chOff x="0" y="0"/>
            <a:chExt cx="2516495" cy="362639"/>
          </a:xfrm>
        </p:grpSpPr>
        <p:sp>
          <p:nvSpPr>
            <p:cNvPr id="10" name="Freeform 10"/>
            <p:cNvSpPr/>
            <p:nvPr/>
          </p:nvSpPr>
          <p:spPr>
            <a:xfrm>
              <a:off x="0" y="0"/>
              <a:ext cx="2516495" cy="362639"/>
            </a:xfrm>
            <a:custGeom>
              <a:avLst/>
              <a:gdLst/>
              <a:ahLst/>
              <a:cxnLst/>
              <a:rect l="l" t="t" r="r" b="b"/>
              <a:pathLst>
                <a:path w="2516495" h="362639">
                  <a:moveTo>
                    <a:pt x="22687" y="0"/>
                  </a:moveTo>
                  <a:lnTo>
                    <a:pt x="2493807" y="0"/>
                  </a:lnTo>
                  <a:cubicBezTo>
                    <a:pt x="2506337" y="0"/>
                    <a:pt x="2516495" y="10157"/>
                    <a:pt x="2516495" y="22687"/>
                  </a:cubicBezTo>
                  <a:lnTo>
                    <a:pt x="2516495" y="339952"/>
                  </a:lnTo>
                  <a:cubicBezTo>
                    <a:pt x="2516495" y="352482"/>
                    <a:pt x="2506337" y="362639"/>
                    <a:pt x="2493807" y="362639"/>
                  </a:cubicBezTo>
                  <a:lnTo>
                    <a:pt x="22687" y="362639"/>
                  </a:lnTo>
                  <a:cubicBezTo>
                    <a:pt x="10157" y="362639"/>
                    <a:pt x="0" y="352482"/>
                    <a:pt x="0" y="339952"/>
                  </a:cubicBezTo>
                  <a:lnTo>
                    <a:pt x="0" y="22687"/>
                  </a:lnTo>
                  <a:cubicBezTo>
                    <a:pt x="0" y="10157"/>
                    <a:pt x="10157" y="0"/>
                    <a:pt x="22687"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38100"/>
              <a:ext cx="2516495" cy="40073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a:off x="13364475" y="0"/>
            <a:ext cx="5111553" cy="3086100"/>
          </a:xfrm>
          <a:custGeom>
            <a:avLst/>
            <a:gdLst/>
            <a:ahLst/>
            <a:cxnLst/>
            <a:rect l="l" t="t" r="r" b="b"/>
            <a:pathLst>
              <a:path w="5111553" h="3086100">
                <a:moveTo>
                  <a:pt x="0" y="0"/>
                </a:moveTo>
                <a:lnTo>
                  <a:pt x="5111553" y="0"/>
                </a:lnTo>
                <a:lnTo>
                  <a:pt x="5111553" y="3086100"/>
                </a:lnTo>
                <a:lnTo>
                  <a:pt x="0" y="30861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668186" y="0"/>
            <a:ext cx="5297424" cy="3198319"/>
          </a:xfrm>
          <a:custGeom>
            <a:avLst/>
            <a:gdLst/>
            <a:ahLst/>
            <a:cxnLst/>
            <a:rect l="l" t="t" r="r" b="b"/>
            <a:pathLst>
              <a:path w="5297424" h="3198319">
                <a:moveTo>
                  <a:pt x="0" y="0"/>
                </a:moveTo>
                <a:lnTo>
                  <a:pt x="5297423" y="0"/>
                </a:lnTo>
                <a:lnTo>
                  <a:pt x="5297423" y="3198319"/>
                </a:lnTo>
                <a:lnTo>
                  <a:pt x="0" y="319831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25439" y="2055768"/>
            <a:ext cx="4011930" cy="8229600"/>
          </a:xfrm>
          <a:custGeom>
            <a:avLst/>
            <a:gdLst/>
            <a:ahLst/>
            <a:cxnLst/>
            <a:rect l="l" t="t" r="r" b="b"/>
            <a:pathLst>
              <a:path w="4011930" h="8229600">
                <a:moveTo>
                  <a:pt x="0" y="0"/>
                </a:moveTo>
                <a:lnTo>
                  <a:pt x="4011930" y="0"/>
                </a:lnTo>
                <a:lnTo>
                  <a:pt x="4011930"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descr="A neon colored word on a black background&#10;&#10;Description automatically generated">
            <a:extLst>
              <a:ext uri="{FF2B5EF4-FFF2-40B4-BE49-F238E27FC236}">
                <a16:creationId xmlns:a16="http://schemas.microsoft.com/office/drawing/2014/main" id="{4681A910-4492-C438-4065-BA03D4AF27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1600" y="3390900"/>
            <a:ext cx="10473836" cy="3560373"/>
          </a:xfrm>
          <a:prstGeom prst="rect">
            <a:avLst/>
          </a:prstGeom>
        </p:spPr>
      </p:pic>
    </p:spTree>
    <p:extLst>
      <p:ext uri="{BB962C8B-B14F-4D97-AF65-F5344CB8AC3E}">
        <p14:creationId xmlns:p14="http://schemas.microsoft.com/office/powerpoint/2010/main" val="190485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endParaRPr lang="en-US"/>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endParaRPr lang="en-US"/>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endParaRPr lang="en-US"/>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endParaRPr lang="en-US"/>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endParaRPr lang="en-US"/>
            </a:p>
          </p:txBody>
        </p:sp>
        <p:sp>
          <p:nvSpPr>
            <p:cNvPr id="19" name="TextBox 4"/>
            <p:cNvSpPr txBox="1"/>
            <p:nvPr/>
          </p:nvSpPr>
          <p:spPr>
            <a:xfrm>
              <a:off x="0" y="-38100"/>
              <a:ext cx="3847845" cy="1326225"/>
            </a:xfrm>
            <a:prstGeom prst="rect">
              <a:avLst/>
            </a:prstGeom>
          </p:spPr>
          <p:txBody>
            <a:bodyPr lIns="50800" tIns="50800" rIns="50800" bIns="50800" rtlCol="0" anchor="ctr"/>
            <a:lstStyle/>
            <a:p>
              <a:pPr algn="ctr">
                <a:lnSpc>
                  <a:spcPts val="2659"/>
                </a:lnSpc>
              </a:pPr>
              <a:endParaRPr/>
            </a:p>
          </p:txBody>
        </p:sp>
      </p:grpSp>
      <p:grpSp>
        <p:nvGrpSpPr>
          <p:cNvPr id="20" name="Group 19">
            <a:extLst>
              <a:ext uri="{FF2B5EF4-FFF2-40B4-BE49-F238E27FC236}">
                <a16:creationId xmlns:a16="http://schemas.microsoft.com/office/drawing/2014/main" id="{E7730BE0-92D0-A7F3-0A1C-E241AAB02A62}"/>
              </a:ext>
            </a:extLst>
          </p:cNvPr>
          <p:cNvGrpSpPr/>
          <p:nvPr/>
        </p:nvGrpSpPr>
        <p:grpSpPr>
          <a:xfrm>
            <a:off x="1490472" y="342900"/>
            <a:ext cx="14740128" cy="1696212"/>
            <a:chOff x="1490472" y="749808"/>
            <a:chExt cx="9564624" cy="1207008"/>
          </a:xfrm>
        </p:grpSpPr>
        <p:sp>
          <p:nvSpPr>
            <p:cNvPr id="21" name="Rectangle: Rounded Corners 20">
              <a:extLst>
                <a:ext uri="{FF2B5EF4-FFF2-40B4-BE49-F238E27FC236}">
                  <a16:creationId xmlns:a16="http://schemas.microsoft.com/office/drawing/2014/main" id="{2B265BB4-8139-7E8A-F867-7B95C19F81C9}"/>
                </a:ext>
              </a:extLst>
            </p:cNvPr>
            <p:cNvSpPr/>
            <p:nvPr/>
          </p:nvSpPr>
          <p:spPr>
            <a:xfrm>
              <a:off x="1490472" y="749808"/>
              <a:ext cx="9564624" cy="1078992"/>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Rectangle: Rounded Corners 21">
              <a:extLst>
                <a:ext uri="{FF2B5EF4-FFF2-40B4-BE49-F238E27FC236}">
                  <a16:creationId xmlns:a16="http://schemas.microsoft.com/office/drawing/2014/main" id="{41AA3847-CB69-BDDC-AEB6-BA1A91E7CBC2}"/>
                </a:ext>
              </a:extLst>
            </p:cNvPr>
            <p:cNvSpPr/>
            <p:nvPr/>
          </p:nvSpPr>
          <p:spPr>
            <a:xfrm>
              <a:off x="1490472" y="877824"/>
              <a:ext cx="9564624" cy="1078992"/>
            </a:xfrm>
            <a:prstGeom prst="round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0" dirty="0">
                  <a:solidFill>
                    <a:srgbClr val="FF0000"/>
                  </a:solidFill>
                  <a:effectLst/>
                  <a:latin typeface="#9Slide03 BoosterNextFYBlack" panose="02000A03000000020004" pitchFamily="2" charset="-93"/>
                  <a:ea typeface="MS Mincho" panose="02020609040205080304" pitchFamily="49" charset="-128"/>
                </a:rPr>
                <a:t>1. </a:t>
              </a:r>
              <a:r>
                <a:rPr lang="vi-VN" sz="5400" b="0" dirty="0">
                  <a:solidFill>
                    <a:srgbClr val="FF0000"/>
                  </a:solidFill>
                  <a:effectLst/>
                  <a:latin typeface="#9Slide03 BoosterNextFYBlack" panose="02000A03000000020004" pitchFamily="2" charset="-93"/>
                  <a:ea typeface="MS Mincho" panose="02020609040205080304" pitchFamily="49" charset="-128"/>
                </a:rPr>
                <a:t>Đọc bài văn dưới đây và thực hiện yêu cầu.</a:t>
              </a:r>
              <a:endParaRPr lang="vi-VN" sz="5400" b="1" dirty="0">
                <a:solidFill>
                  <a:srgbClr val="FF0000"/>
                </a:solidFill>
                <a:effectLst/>
                <a:latin typeface="#9Slide03 BoosterNextFYBlack" panose="02000A03000000020004" pitchFamily="2" charset="-93"/>
                <a:ea typeface="Times New Roman" panose="02020603050405020304" pitchFamily="18" charset="0"/>
              </a:endParaRPr>
            </a:p>
          </p:txBody>
        </p:sp>
      </p:grpSp>
      <p:pic>
        <p:nvPicPr>
          <p:cNvPr id="25" name="Picture 24">
            <a:extLst>
              <a:ext uri="{FF2B5EF4-FFF2-40B4-BE49-F238E27FC236}">
                <a16:creationId xmlns:a16="http://schemas.microsoft.com/office/drawing/2014/main" id="{830559C3-B2A5-0C71-2586-D0EFAE7EA77F}"/>
              </a:ext>
            </a:extLst>
          </p:cNvPr>
          <p:cNvPicPr>
            <a:picLocks noChangeAspect="1"/>
          </p:cNvPicPr>
          <p:nvPr/>
        </p:nvPicPr>
        <p:blipFill>
          <a:blip r:embed="rId4"/>
          <a:stretch>
            <a:fillRect/>
          </a:stretch>
        </p:blipFill>
        <p:spPr>
          <a:xfrm>
            <a:off x="10515600" y="7734300"/>
            <a:ext cx="7019925" cy="2447925"/>
          </a:xfrm>
          <a:prstGeom prst="rect">
            <a:avLst/>
          </a:prstGeom>
        </p:spPr>
      </p:pic>
      <p:sp>
        <p:nvSpPr>
          <p:cNvPr id="26" name="TextBox 25">
            <a:extLst>
              <a:ext uri="{FF2B5EF4-FFF2-40B4-BE49-F238E27FC236}">
                <a16:creationId xmlns:a16="http://schemas.microsoft.com/office/drawing/2014/main" id="{61D0CA04-8305-DA9E-8BDA-681F5BF70C92}"/>
              </a:ext>
            </a:extLst>
          </p:cNvPr>
          <p:cNvSpPr txBox="1"/>
          <p:nvPr/>
        </p:nvSpPr>
        <p:spPr>
          <a:xfrm>
            <a:off x="1143000" y="2019300"/>
            <a:ext cx="16078200" cy="7971413"/>
          </a:xfrm>
          <a:prstGeom prst="rect">
            <a:avLst/>
          </a:prstGeom>
          <a:noFill/>
        </p:spPr>
        <p:txBody>
          <a:bodyPr wrap="square" rtlCol="0">
            <a:spAutoFit/>
          </a:bodyPr>
          <a:lstStyle/>
          <a:p>
            <a:pPr algn="ctr"/>
            <a:r>
              <a:rPr lang="vi-VN" sz="3200" b="1" i="0" dirty="0">
                <a:solidFill>
                  <a:srgbClr val="000000"/>
                </a:solidFill>
                <a:effectLst/>
                <a:latin typeface="Cambria" panose="02040503050406030204" pitchFamily="18" charset="0"/>
                <a:ea typeface="Cambria" panose="02040503050406030204" pitchFamily="18" charset="0"/>
              </a:rPr>
              <a:t>Chú bé vùng biển</a:t>
            </a:r>
            <a:endParaRPr lang="vi-VN"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Thắng, con cá vược của thôn Bần, là địch thủ bơi lội đáng gờm nhất của bọn trẻ.</a:t>
            </a:r>
          </a:p>
          <a:p>
            <a:pPr algn="just"/>
            <a:r>
              <a:rPr lang="vi-VN" sz="3200" b="0" i="0" dirty="0">
                <a:solidFill>
                  <a:srgbClr val="000000"/>
                </a:solidFill>
                <a:effectLst/>
                <a:latin typeface="Cambria" panose="02040503050406030204" pitchFamily="18" charset="0"/>
                <a:ea typeface="Cambria" panose="02040503050406030204" pitchFamily="18" charset="0"/>
              </a:rPr>
              <a:t>Lúc này, Thắng đang ngồi trên chiếc thuyền đậu ở ngoài cùng. Nó trạc tuổi thằng Chân “phệ” nhưng cao hơn hẳn cái đầu. Nó cởi trần, phơi nước da rám đỏ khoẻ mạnh của những đứa trẻ lớn với nắng, nước mặn và gió biển. Thân hình nó rắn chắc, cân đối, nở nang: cổ mập, vai rộng, ngực nở căng, bụng thon hằn rõ những múi, hai cánh tay gân guốc như hai cái bơi chèo, cặp đùi dế chắc nịch. Thắng có cặp mắt to và sáng. Miệng tươi, hay cười. Cái trán hơi dô ra, trông có vẻ là một tay bướng bỉnh, gan dạ.</a:t>
            </a:r>
          </a:p>
          <a:p>
            <a:pPr algn="just"/>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Tấm lưới rộng đang vá phủ lên hai đầu gối, tay Thắng cầm kim tre đưa lên đưa xuống thoăn thoắt coi bộ rất thành thạo. Chỗ lưới thủng cứ mỗi lúc một nhỏ dần lại. Tay vẫn thoăn thoắt vá lưới nhưng mắt Thắng thỉnh thoảng lại nhìn lên bờ như có ý chờ đợi ai. Nhác trông thấy lũ trẻ chạy xuống bến, nó vội vàng đặt tấm lưới trên gối xuống, bước đến bên mạn thuyền, bám tay vào cọc chèo và đu mình xuống nước, êm không một tiếng động. Nó ngụp một cái lặn biến đi như một con cá.</a:t>
            </a:r>
          </a:p>
          <a:p>
            <a:pPr algn="just"/>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Bọn trẻ đứng trên bờ nhìn nó lặn vừa ghen vừa phục.</a:t>
            </a:r>
          </a:p>
          <a:p>
            <a:pPr algn="r"/>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Trần Vân)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DD31DBC5-2121-8798-AC03-77C5935F01DC}"/>
              </a:ext>
            </a:extLst>
          </p:cNvPr>
          <p:cNvGrpSpPr/>
          <p:nvPr/>
        </p:nvGrpSpPr>
        <p:grpSpPr>
          <a:xfrm>
            <a:off x="685800" y="647700"/>
            <a:ext cx="7824678" cy="3138599"/>
            <a:chOff x="676348" y="769676"/>
            <a:chExt cx="3968803" cy="2092399"/>
          </a:xfrm>
        </p:grpSpPr>
        <p:sp>
          <p:nvSpPr>
            <p:cNvPr id="3" name="Freeform 3">
              <a:extLst>
                <a:ext uri="{FF2B5EF4-FFF2-40B4-BE49-F238E27FC236}">
                  <a16:creationId xmlns:a16="http://schemas.microsoft.com/office/drawing/2014/main" id="{073B4CE5-0380-72E0-D8C1-3DD9E4F72A18}"/>
                </a:ext>
              </a:extLst>
            </p:cNvPr>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4"/>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4" name="TextBox 3">
              <a:extLst>
                <a:ext uri="{FF2B5EF4-FFF2-40B4-BE49-F238E27FC236}">
                  <a16:creationId xmlns:a16="http://schemas.microsoft.com/office/drawing/2014/main" id="{25599C6A-0008-3DB9-7E87-2E08232B65F6}"/>
                </a:ext>
              </a:extLst>
            </p:cNvPr>
            <p:cNvSpPr txBox="1"/>
            <p:nvPr/>
          </p:nvSpPr>
          <p:spPr>
            <a:xfrm rot="20877293">
              <a:off x="1031120" y="1174529"/>
              <a:ext cx="3406483" cy="1046440"/>
            </a:xfrm>
            <a:prstGeom prst="rect">
              <a:avLst/>
            </a:prstGeom>
            <a:noFill/>
          </p:spPr>
          <p:txBody>
            <a:bodyPr wrap="square" rtlCol="0">
              <a:spAutoFit/>
            </a:bodyPr>
            <a:lstStyle/>
            <a:p>
              <a:pPr algn="ctr" defTabSz="1371600"/>
              <a:r>
                <a:rPr lang="vi-VN" sz="4800" b="1" i="0" dirty="0">
                  <a:solidFill>
                    <a:srgbClr val="000000"/>
                  </a:solidFill>
                  <a:effectLst/>
                  <a:latin typeface="Cambria" panose="02040503050406030204" pitchFamily="18" charset="0"/>
                  <a:ea typeface="Cambria" panose="02040503050406030204" pitchFamily="18" charset="0"/>
                </a:rPr>
                <a:t>a. Người được tả trong bài văn trên là ai?</a:t>
              </a:r>
              <a:endParaRPr lang="vi-VN" sz="4800" b="1" dirty="0">
                <a:solidFill>
                  <a:prstClr val="black"/>
                </a:solidFill>
                <a:latin typeface="Cambria" panose="02040503050406030204" pitchFamily="18" charset="0"/>
                <a:ea typeface="Cambria" panose="02040503050406030204" pitchFamily="18" charset="0"/>
              </a:endParaRPr>
            </a:p>
          </p:txBody>
        </p:sp>
      </p:grpSp>
      <p:sp>
        <p:nvSpPr>
          <p:cNvPr id="9" name="Freeform 23">
            <a:extLst>
              <a:ext uri="{FF2B5EF4-FFF2-40B4-BE49-F238E27FC236}">
                <a16:creationId xmlns:a16="http://schemas.microsoft.com/office/drawing/2014/main" id="{D050F2A9-6F7D-D7F5-39B1-CD6DA7B13211}"/>
              </a:ext>
            </a:extLst>
          </p:cNvPr>
          <p:cNvSpPr/>
          <p:nvPr/>
        </p:nvSpPr>
        <p:spPr>
          <a:xfrm>
            <a:off x="938396" y="5365731"/>
            <a:ext cx="6105453" cy="4742961"/>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5"/>
            <a:stretch>
              <a:fillRect/>
            </a:stretch>
          </a:blipFill>
        </p:spPr>
        <p:txBody>
          <a:bodyPr/>
          <a:lstStyle/>
          <a:p>
            <a:pPr defTabSz="1371600">
              <a:defRPr/>
            </a:pPr>
            <a:endParaRPr lang="vi-VN" sz="2700">
              <a:solidFill>
                <a:prstClr val="black"/>
              </a:solidFill>
              <a:latin typeface="Arial" panose="020B0604020202020204" pitchFamily="34" charset="0"/>
            </a:endParaRPr>
          </a:p>
        </p:txBody>
      </p:sp>
      <p:sp>
        <p:nvSpPr>
          <p:cNvPr id="10" name="TextBox 9">
            <a:extLst>
              <a:ext uri="{FF2B5EF4-FFF2-40B4-BE49-F238E27FC236}">
                <a16:creationId xmlns:a16="http://schemas.microsoft.com/office/drawing/2014/main" id="{2E2847E9-EC31-5603-08AE-AA6E7404A3F4}"/>
              </a:ext>
            </a:extLst>
          </p:cNvPr>
          <p:cNvSpPr txBox="1"/>
          <p:nvPr/>
        </p:nvSpPr>
        <p:spPr>
          <a:xfrm>
            <a:off x="7620000" y="4152900"/>
            <a:ext cx="8774145" cy="4247317"/>
          </a:xfrm>
          <a:prstGeom prst="rect">
            <a:avLst/>
          </a:prstGeom>
          <a:noFill/>
        </p:spPr>
        <p:txBody>
          <a:bodyPr wrap="square">
            <a:spAutoFit/>
          </a:bodyPr>
          <a:lstStyle/>
          <a:p>
            <a:pPr algn="just" defTabSz="1371600"/>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Người được tả trong bài văn trên là Thắng, cậu bé được ví như con cá vược của thôn Bần, là người bơi giỏi trong số đám trẻ của thôn.</a:t>
            </a:r>
          </a:p>
        </p:txBody>
      </p:sp>
    </p:spTree>
    <p:extLst>
      <p:ext uri="{BB962C8B-B14F-4D97-AF65-F5344CB8AC3E}">
        <p14:creationId xmlns:p14="http://schemas.microsoft.com/office/powerpoint/2010/main" val="184150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DD31DBC5-2121-8798-AC03-77C5935F01DC}"/>
              </a:ext>
            </a:extLst>
          </p:cNvPr>
          <p:cNvGrpSpPr/>
          <p:nvPr/>
        </p:nvGrpSpPr>
        <p:grpSpPr>
          <a:xfrm>
            <a:off x="685800" y="647700"/>
            <a:ext cx="9906000" cy="3400979"/>
            <a:chOff x="676348" y="769676"/>
            <a:chExt cx="3968803" cy="2267319"/>
          </a:xfrm>
        </p:grpSpPr>
        <p:sp>
          <p:nvSpPr>
            <p:cNvPr id="3" name="Freeform 3">
              <a:extLst>
                <a:ext uri="{FF2B5EF4-FFF2-40B4-BE49-F238E27FC236}">
                  <a16:creationId xmlns:a16="http://schemas.microsoft.com/office/drawing/2014/main" id="{073B4CE5-0380-72E0-D8C1-3DD9E4F72A18}"/>
                </a:ext>
              </a:extLst>
            </p:cNvPr>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25599C6A-0008-3DB9-7E87-2E08232B65F6}"/>
                </a:ext>
              </a:extLst>
            </p:cNvPr>
            <p:cNvSpPr txBox="1"/>
            <p:nvPr/>
          </p:nvSpPr>
          <p:spPr>
            <a:xfrm rot="20877293">
              <a:off x="975658" y="1169817"/>
              <a:ext cx="3406483" cy="1867178"/>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Tìm phần mở bài, thân bài, kết bài của bài văn trên và nêu nội dung chính của mỗi phần.</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23">
            <a:extLst>
              <a:ext uri="{FF2B5EF4-FFF2-40B4-BE49-F238E27FC236}">
                <a16:creationId xmlns:a16="http://schemas.microsoft.com/office/drawing/2014/main" id="{D050F2A9-6F7D-D7F5-39B1-CD6DA7B13211}"/>
              </a:ext>
            </a:extLst>
          </p:cNvPr>
          <p:cNvSpPr/>
          <p:nvPr/>
        </p:nvSpPr>
        <p:spPr>
          <a:xfrm>
            <a:off x="938396" y="5365731"/>
            <a:ext cx="6105453" cy="4742961"/>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5"/>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2E2847E9-EC31-5603-08AE-AA6E7404A3F4}"/>
              </a:ext>
            </a:extLst>
          </p:cNvPr>
          <p:cNvSpPr txBox="1"/>
          <p:nvPr/>
        </p:nvSpPr>
        <p:spPr>
          <a:xfrm>
            <a:off x="6172200" y="4152900"/>
            <a:ext cx="11125200" cy="1754326"/>
          </a:xfrm>
          <a:prstGeom prst="rect">
            <a:avLst/>
          </a:prstGeom>
          <a:noFill/>
        </p:spPr>
        <p:txBody>
          <a:bodyPr wrap="square">
            <a:spAutoFit/>
          </a:bodyPr>
          <a:lstStyle/>
          <a:p>
            <a:pPr lvl="0" algn="just" defTabSz="1371600"/>
            <a:r>
              <a:rPr lang="en-US" sz="5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Phần</a:t>
            </a:r>
            <a:r>
              <a:rPr lang="en-US" sz="5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mở</a:t>
            </a:r>
            <a:r>
              <a:rPr lang="en-US" sz="5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bài</a:t>
            </a:r>
            <a:r>
              <a:rPr lang="en-US" sz="5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của</a:t>
            </a:r>
            <a:r>
              <a:rPr lang="en-US" sz="5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bài</a:t>
            </a:r>
            <a:r>
              <a:rPr lang="en-US" sz="5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văn</a:t>
            </a:r>
            <a:r>
              <a:rPr lang="en-US" sz="5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ea typeface="Calibri" panose="020F0502020204030204" pitchFamily="34" charset="0"/>
                <a:cs typeface="Calibri" panose="020F0502020204030204" pitchFamily="34" charset="0"/>
              </a:rPr>
              <a:t>Từ</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ea typeface="Calibri" panose="020F0502020204030204" pitchFamily="34" charset="0"/>
                <a:cs typeface="Calibri" panose="020F0502020204030204" pitchFamily="34" charset="0"/>
              </a:rPr>
              <a:t>Thắng</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ea typeface="Calibri" panose="020F0502020204030204" pitchFamily="34" charset="0"/>
                <a:cs typeface="Calibri" panose="020F0502020204030204" pitchFamily="34" charset="0"/>
              </a:rPr>
              <a:t>đến</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ea typeface="Calibri" panose="020F0502020204030204" pitchFamily="34" charset="0"/>
                <a:cs typeface="Calibri" panose="020F0502020204030204" pitchFamily="34" charset="0"/>
              </a:rPr>
              <a:t>đáng</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ea typeface="Calibri" panose="020F0502020204030204" pitchFamily="34" charset="0"/>
                <a:cs typeface="Calibri" panose="020F0502020204030204" pitchFamily="34" charset="0"/>
              </a:rPr>
              <a:t>gờm</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ea typeface="Calibri" panose="020F0502020204030204" pitchFamily="34" charset="0"/>
                <a:cs typeface="Calibri" panose="020F0502020204030204" pitchFamily="34" charset="0"/>
              </a:rPr>
              <a:t>nhất</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ea typeface="Calibri" panose="020F0502020204030204" pitchFamily="34" charset="0"/>
                <a:cs typeface="Calibri" panose="020F0502020204030204" pitchFamily="34" charset="0"/>
              </a:rPr>
              <a:t>của</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ea typeface="Calibri" panose="020F0502020204030204" pitchFamily="34" charset="0"/>
                <a:cs typeface="Calibri" panose="020F0502020204030204" pitchFamily="34" charset="0"/>
              </a:rPr>
              <a:t>bọn</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ea typeface="Calibri" panose="020F0502020204030204" pitchFamily="34" charset="0"/>
                <a:cs typeface="Calibri" panose="020F0502020204030204" pitchFamily="34" charset="0"/>
              </a:rPr>
              <a:t>trẻ</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endParaRPr kumimoji="0" lang="vi-VN" sz="5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Rectangle: Top Corners One Rounded and One Snipped 11">
            <a:extLst>
              <a:ext uri="{FF2B5EF4-FFF2-40B4-BE49-F238E27FC236}">
                <a16:creationId xmlns:a16="http://schemas.microsoft.com/office/drawing/2014/main" id="{D0F2FE8C-DF0A-E8B0-2DDD-E60E935F097E}"/>
              </a:ext>
            </a:extLst>
          </p:cNvPr>
          <p:cNvSpPr/>
          <p:nvPr/>
        </p:nvSpPr>
        <p:spPr>
          <a:xfrm>
            <a:off x="7924800" y="6438900"/>
            <a:ext cx="8534400" cy="2667000"/>
          </a:xfrm>
          <a:prstGeom prst="snipRoundRect">
            <a:avLst/>
          </a:prstGeom>
          <a:solidFill>
            <a:schemeClr val="bg1"/>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800" b="1" dirty="0">
                <a:solidFill>
                  <a:srgbClr val="002060"/>
                </a:solidFill>
              </a:rPr>
              <a:t>Nội dung chính: </a:t>
            </a:r>
            <a:r>
              <a:rPr lang="vi-VN" sz="4800" dirty="0">
                <a:solidFill>
                  <a:srgbClr val="002060"/>
                </a:solidFill>
              </a:rPr>
              <a:t>Giới thiệu nhân vật Thắng và tài năng của cậu bé.</a:t>
            </a:r>
          </a:p>
        </p:txBody>
      </p:sp>
    </p:spTree>
    <p:extLst>
      <p:ext uri="{BB962C8B-B14F-4D97-AF65-F5344CB8AC3E}">
        <p14:creationId xmlns:p14="http://schemas.microsoft.com/office/powerpoint/2010/main" val="351638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1565</Words>
  <Application>Microsoft Office PowerPoint</Application>
  <PresentationFormat>Custom</PresentationFormat>
  <Paragraphs>73</Paragraphs>
  <Slides>21</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#9Slide03 BoosterNextFYBlack</vt:lpstr>
      <vt:lpstr>Arial</vt:lpstr>
      <vt:lpstr>Calibri</vt:lpstr>
      <vt:lpstr>Cambria</vt:lpstr>
      <vt:lpstr>Loubag</vt:lpstr>
      <vt:lpstr>MS Mincho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cp:lastModifiedBy>
  <cp:revision>19</cp:revision>
  <dcterms:created xsi:type="dcterms:W3CDTF">2006-08-16T00:00:00Z</dcterms:created>
  <dcterms:modified xsi:type="dcterms:W3CDTF">2025-01-12T13:45:32Z</dcterms:modified>
  <dc:identifier>DAGSGSjGnWM</dc:identifier>
</cp:coreProperties>
</file>