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2"/>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374" r:id="rId17"/>
    <p:sldId id="263" r:id="rId18"/>
    <p:sldId id="264" r:id="rId19"/>
    <p:sldId id="265" r:id="rId20"/>
    <p:sldId id="365" r:id="rId21"/>
    <p:sldId id="366" r:id="rId22"/>
    <p:sldId id="367" r:id="rId23"/>
    <p:sldId id="368" r:id="rId24"/>
    <p:sldId id="369" r:id="rId25"/>
    <p:sldId id="370" r:id="rId26"/>
    <p:sldId id="371" r:id="rId27"/>
    <p:sldId id="280" r:id="rId28"/>
    <p:sldId id="372" r:id="rId29"/>
    <p:sldId id="373" r:id="rId30"/>
    <p:sldId id="267"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12/01/2025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12/01/2025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12/01/2025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12/01/2025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1504" y="0"/>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374320" y="1811344"/>
            <a:ext cx="10395857" cy="3416320"/>
          </a:xfrm>
          <a:prstGeom prst="rect">
            <a:avLst/>
          </a:prstGeom>
          <a:noFill/>
        </p:spPr>
        <p:txBody>
          <a:bodyPr wrap="square" rtlCol="0">
            <a:spAutoFit/>
          </a:bodyPr>
          <a:lstStyle/>
          <a:p>
            <a:pPr algn="just"/>
            <a:r>
              <a:rPr lang="vi-VN" sz="3600" b="0" i="0" dirty="0">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FF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FF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FF0000"/>
                </a:solidFill>
                <a:effectLst/>
                <a:latin typeface="Cambria" panose="02040503050406030204" pitchFamily="18" charset="0"/>
                <a:ea typeface="Cambria" panose="02040503050406030204" pitchFamily="18" charset="0"/>
              </a:rPr>
              <a:t>nên</a:t>
            </a:r>
            <a:r>
              <a:rPr lang="vi-VN" sz="3600" b="0" i="0" dirty="0">
                <a:solidFill>
                  <a:srgbClr val="FF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9660803" y="4386281"/>
            <a:ext cx="2410691" cy="2416794"/>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vở</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bài</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40205"/>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752243491"/>
              </p:ext>
            </p:extLst>
          </p:nvPr>
        </p:nvGraphicFramePr>
        <p:xfrm>
          <a:off x="1621971" y="197151"/>
          <a:ext cx="9296400" cy="4099590"/>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5448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smtClean="0">
                <a:latin typeface="Cambria" panose="02040503050406030204" pitchFamily="18" charset="0"/>
                <a:ea typeface="Cambria" panose="02040503050406030204" pitchFamily="18" charset="0"/>
              </a:rPr>
              <a:t>khô</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40205"/>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508210716"/>
              </p:ext>
            </p:extLst>
          </p:nvPr>
        </p:nvGraphicFramePr>
        <p:xfrm>
          <a:off x="20" y="271434"/>
          <a:ext cx="11610108" cy="4200676"/>
        </p:xfrm>
        <a:graphic>
          <a:graphicData uri="http://schemas.openxmlformats.org/drawingml/2006/table">
            <a:tbl>
              <a:tblPr firstRow="1" bandRow="1">
                <a:tableStyleId>{7DF18680-E054-41AD-8BC1-D1AEF772440D}</a:tableStyleId>
              </a:tblPr>
              <a:tblGrid>
                <a:gridCol w="4387271">
                  <a:extLst>
                    <a:ext uri="{9D8B030D-6E8A-4147-A177-3AD203B41FA5}">
                      <a16:colId xmlns:a16="http://schemas.microsoft.com/office/drawing/2014/main" val="3800386005"/>
                    </a:ext>
                  </a:extLst>
                </a:gridCol>
                <a:gridCol w="3325073">
                  <a:extLst>
                    <a:ext uri="{9D8B030D-6E8A-4147-A177-3AD203B41FA5}">
                      <a16:colId xmlns:a16="http://schemas.microsoft.com/office/drawing/2014/main" val="1508262701"/>
                    </a:ext>
                  </a:extLst>
                </a:gridCol>
                <a:gridCol w="3897764">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dirty="0" smtClean="0"/>
                    </a:p>
                    <a:p>
                      <a:r>
                        <a:rPr lang="en-US" sz="3200" b="0" dirty="0" err="1" smtClean="0">
                          <a:latin typeface="Times New Roman" panose="02020603050405020304" pitchFamily="18" charset="0"/>
                          <a:cs typeface="Times New Roman" panose="02020603050405020304" pitchFamily="18" charset="0"/>
                        </a:rPr>
                        <a:t>Từ</a:t>
                      </a:r>
                      <a:r>
                        <a:rPr lang="en-US" sz="3200" b="0" baseline="0" dirty="0" smtClean="0">
                          <a:latin typeface="Times New Roman" panose="02020603050405020304" pitchFamily="18" charset="0"/>
                          <a:cs typeface="Times New Roman" panose="02020603050405020304" pitchFamily="18" charset="0"/>
                        </a:rPr>
                        <a:t> </a:t>
                      </a:r>
                      <a:r>
                        <a:rPr lang="en-US" sz="3200" b="0" baseline="0" dirty="0" err="1" smtClean="0">
                          <a:latin typeface="Times New Roman" panose="02020603050405020304" pitchFamily="18" charset="0"/>
                          <a:cs typeface="Times New Roman" panose="02020603050405020304" pitchFamily="18" charset="0"/>
                        </a:rPr>
                        <a:t>nối</a:t>
                      </a:r>
                      <a:r>
                        <a:rPr lang="en-US" sz="3200" b="0" baseline="0" dirty="0" smtClean="0">
                          <a:latin typeface="Times New Roman" panose="02020603050405020304" pitchFamily="18" charset="0"/>
                          <a:cs typeface="Times New Roman" panose="02020603050405020304" pitchFamily="18" charset="0"/>
                        </a:rPr>
                        <a:t> </a:t>
                      </a:r>
                      <a:r>
                        <a:rPr lang="en-US" sz="3200" b="1" baseline="0" dirty="0" err="1" smtClean="0">
                          <a:solidFill>
                            <a:srgbClr val="FF0000"/>
                          </a:solidFill>
                          <a:latin typeface="Times New Roman" panose="02020603050405020304" pitchFamily="18" charset="0"/>
                          <a:cs typeface="Times New Roman" panose="02020603050405020304" pitchFamily="18" charset="0"/>
                        </a:rPr>
                        <a:t>nên</a:t>
                      </a:r>
                      <a:endParaRPr lang="en-US" sz="32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93964" y="1654629"/>
            <a:ext cx="4241470" cy="1261884"/>
          </a:xfrm>
          <a:prstGeom prst="rect">
            <a:avLst/>
          </a:prstGeom>
          <a:noFill/>
        </p:spPr>
        <p:txBody>
          <a:bodyPr wrap="square" rtlCol="0">
            <a:spAutoFit/>
          </a:bodyPr>
          <a:lstStyle/>
          <a:p>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mưa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nên</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ruộng</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đồng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khô</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nứt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nẻ</a:t>
            </a:r>
            <a:endParaRPr lang="en-US" sz="2400" dirty="0">
              <a:solidFill>
                <a:prstClr val="black"/>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Ruộng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khô</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nứt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nẻ</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Câu ở phần b có hai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cụm chủ ngữ – vị ngữ</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Từ </a:t>
            </a: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có tác dụng: nối các ý được thể hiện ở hai cụm chủ ngữ – vị ngữ đó</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586494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73871" y="9170"/>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533400" y="2706584"/>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4163585392"/>
              </p:ext>
            </p:extLst>
          </p:nvPr>
        </p:nvGraphicFramePr>
        <p:xfrm>
          <a:off x="832757" y="2801983"/>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220146" y="-59459"/>
            <a:ext cx="1732406" cy="207978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2130302" y="578835"/>
            <a:ext cx="10061698"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dirty="0" smtClean="0">
                <a:solidFill>
                  <a:prstClr val="black"/>
                </a:solidFill>
                <a:latin typeface="Calibri" panose="020F0502020204030204" pitchFamily="34" charset="0"/>
                <a:cs typeface="Calibri" panose="020F0502020204030204" pitchFamily="34" charset="0"/>
              </a:rPr>
              <a:t>- </a:t>
            </a:r>
            <a:r>
              <a:rPr lang="vi-VN" sz="3600" dirty="0" smtClean="0">
                <a:solidFill>
                  <a:prstClr val="black"/>
                </a:solidFill>
                <a:latin typeface="Calibri" panose="020F0502020204030204" pitchFamily="34" charset="0"/>
                <a:cs typeface="Calibri" panose="020F0502020204030204" pitchFamily="34" charset="0"/>
              </a:rPr>
              <a:t>Câu </a:t>
            </a:r>
            <a:r>
              <a:rPr lang="vi-VN" sz="3600" dirty="0">
                <a:solidFill>
                  <a:prstClr val="black"/>
                </a:solidFill>
                <a:latin typeface="Calibri" panose="020F0502020204030204" pitchFamily="34" charset="0"/>
                <a:cs typeface="Calibri" panose="020F0502020204030204" pitchFamily="34" charset="0"/>
              </a:rPr>
              <a:t>đơn là câu có </a:t>
            </a:r>
            <a:r>
              <a:rPr lang="vi-VN" sz="3600" dirty="0">
                <a:solidFill>
                  <a:srgbClr val="FF0000"/>
                </a:solidFill>
                <a:latin typeface="Calibri" panose="020F0502020204030204" pitchFamily="34" charset="0"/>
                <a:cs typeface="Calibri" panose="020F0502020204030204" pitchFamily="34" charset="0"/>
              </a:rPr>
              <a:t>một cụm chủ ngữ – vị ngữ</a:t>
            </a:r>
            <a:r>
              <a:rPr lang="vi-VN" sz="3600" dirty="0">
                <a:solidFill>
                  <a:prstClr val="black"/>
                </a:solidFill>
                <a:latin typeface="Calibri" panose="020F0502020204030204" pitchFamily="34" charset="0"/>
                <a:cs typeface="Calibri" panose="020F0502020204030204" pitchFamily="34" charset="0"/>
              </a:rPr>
              <a:t>.</a:t>
            </a:r>
          </a:p>
          <a:p>
            <a:pPr lvl="0" algn="just"/>
            <a:r>
              <a:rPr lang="vi-VN" sz="3600" dirty="0">
                <a:solidFill>
                  <a:prstClr val="black"/>
                </a:solidFill>
                <a:latin typeface="Calibri" panose="020F0502020204030204" pitchFamily="34" charset="0"/>
                <a:cs typeface="Calibri" panose="020F0502020204030204" pitchFamily="34" charset="0"/>
              </a:rPr>
              <a:t>– Câu ghép là câu gồm </a:t>
            </a:r>
            <a:r>
              <a:rPr lang="vi-VN" sz="3600" dirty="0">
                <a:solidFill>
                  <a:srgbClr val="FF0000"/>
                </a:solidFill>
                <a:latin typeface="Calibri" panose="020F0502020204030204" pitchFamily="34" charset="0"/>
                <a:cs typeface="Calibri" panose="020F0502020204030204" pitchFamily="34" charset="0"/>
              </a:rPr>
              <a:t>các cụm chủ ngữ – vị ngữ ghép lại</a:t>
            </a:r>
            <a:r>
              <a:rPr lang="vi-VN" sz="3600" dirty="0">
                <a:solidFill>
                  <a:prstClr val="black"/>
                </a:solidFill>
                <a:latin typeface="Calibri" panose="020F0502020204030204" pitchFamily="34" charset="0"/>
                <a:cs typeface="Calibri" panose="020F0502020204030204" pitchFamily="34" charset="0"/>
              </a:rPr>
              <a:t>.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vở</a:t>
            </a:r>
            <a:r>
              <a:rPr kumimoji="0" lang="en-US" sz="4000" b="1" i="0" u="none" strike="noStrike" kern="1200" cap="none" spc="0" normalizeH="0" noProof="0" dirty="0"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000" b="1" i="0" u="none" strike="noStrike" kern="1200" cap="none" spc="0" normalizeH="0" noProof="0" dirty="0"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smtClean="0">
                <a:latin typeface="Cambria" panose="02040503050406030204" pitchFamily="18" charset="0"/>
                <a:ea typeface="Cambria" panose="02040503050406030204" pitchFamily="18" charset="0"/>
              </a:rPr>
              <a:t>trâu</a:t>
            </a:r>
            <a:r>
              <a:rPr lang="en-US" sz="3000" b="1" dirty="0" smtClean="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9153451" y="2521156"/>
            <a:ext cx="3038549" cy="254214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66684" y="4594496"/>
            <a:ext cx="6825673" cy="1650477"/>
          </a:xfrm>
          <a:prstGeom prst="wedgeRoundRectCallout">
            <a:avLst>
              <a:gd name="adj1" fmla="val 43833"/>
              <a:gd name="adj2" fmla="val -73606"/>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483867"/>
            <a:ext cx="1875565" cy="237413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746</Words>
  <Application>Microsoft Office PowerPoint</Application>
  <PresentationFormat>Widescreen</PresentationFormat>
  <Paragraphs>76</Paragraphs>
  <Slides>27</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41</cp:revision>
  <dcterms:created xsi:type="dcterms:W3CDTF">2024-09-03T18:15:03Z</dcterms:created>
  <dcterms:modified xsi:type="dcterms:W3CDTF">2025-01-12T13:43:28Z</dcterms:modified>
</cp:coreProperties>
</file>