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341" r:id="rId4"/>
    <p:sldId id="260" r:id="rId5"/>
    <p:sldId id="342" r:id="rId6"/>
    <p:sldId id="256" r:id="rId7"/>
    <p:sldId id="261" r:id="rId8"/>
    <p:sldId id="262" r:id="rId9"/>
    <p:sldId id="347" r:id="rId10"/>
    <p:sldId id="265" r:id="rId11"/>
    <p:sldId id="343" r:id="rId12"/>
    <p:sldId id="348" r:id="rId13"/>
    <p:sldId id="322" r:id="rId14"/>
    <p:sldId id="269" r:id="rId15"/>
    <p:sldId id="349" r:id="rId16"/>
    <p:sldId id="267" r:id="rId17"/>
    <p:sldId id="326" r:id="rId18"/>
    <p:sldId id="350" r:id="rId19"/>
    <p:sldId id="327" r:id="rId20"/>
    <p:sldId id="328" r:id="rId21"/>
    <p:sldId id="329" r:id="rId22"/>
    <p:sldId id="337" r:id="rId23"/>
    <p:sldId id="339"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6600"/>
    <a:srgbClr val="BD71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60"/>
  </p:normalViewPr>
  <p:slideViewPr>
    <p:cSldViewPr snapToGrid="0">
      <p:cViewPr varScale="1">
        <p:scale>
          <a:sx n="83" d="100"/>
          <a:sy n="83" d="100"/>
        </p:scale>
        <p:origin x="97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7A138-A260-446C-B640-E606072FE516}"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13D0-43A2-4DFE-BF6F-10B91B1993A6}" type="slidenum">
              <a:rPr lang="en-US" smtClean="0"/>
              <a:t>‹#›</a:t>
            </a:fld>
            <a:endParaRPr lang="en-US"/>
          </a:p>
        </p:txBody>
      </p:sp>
    </p:spTree>
    <p:extLst>
      <p:ext uri="{BB962C8B-B14F-4D97-AF65-F5344CB8AC3E}">
        <p14:creationId xmlns:p14="http://schemas.microsoft.com/office/powerpoint/2010/main" val="49884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câu chuyện T</a:t>
            </a:r>
            <a:r>
              <a:rPr lang="vi-VN" sz="1800" i="1" dirty="0">
                <a:effectLst/>
                <a:latin typeface="Times New Roman" panose="02020603050405020304" pitchFamily="18" charset="0"/>
                <a:ea typeface="Calibri" panose="020F0502020204030204" pitchFamily="34" charset="0"/>
              </a:rPr>
              <a:t>iếng hát của người đá </a:t>
            </a:r>
            <a:r>
              <a:rPr lang="vi-VN" sz="1800" dirty="0">
                <a:effectLst/>
                <a:latin typeface="Times New Roman" panose="02020603050405020304" pitchFamily="18" charset="0"/>
                <a:ea typeface="Calibri" panose="020F0502020204030204" pitchFamily="34" charset="0"/>
              </a:rPr>
              <a:t>kể về những hành động, việc làm của chú bé người đá. Câu đó thể hiện tình yêu đối với cuộc sống và con người và những ước nguyện về cuộc sống hòa bình, không có cảnh đầu rơi máu đổ, chính nghĩa luôn chiến thắng phi nghĩa.</a:t>
            </a:r>
            <a:endParaRPr lang="en-US" dirty="0"/>
          </a:p>
        </p:txBody>
      </p:sp>
      <p:sp>
        <p:nvSpPr>
          <p:cNvPr id="4" name="Slide Number Placeholder 3"/>
          <p:cNvSpPr>
            <a:spLocks noGrp="1"/>
          </p:cNvSpPr>
          <p:nvPr>
            <p:ph type="sldNum" sz="quarter" idx="5"/>
          </p:nvPr>
        </p:nvSpPr>
        <p:spPr/>
        <p:txBody>
          <a:bodyPr/>
          <a:lstStyle/>
          <a:p>
            <a:fld id="{0A3013D0-43A2-4DFE-BF6F-10B91B1993A6}" type="slidenum">
              <a:rPr lang="en-US" smtClean="0"/>
              <a:t>4</a:t>
            </a:fld>
            <a:endParaRPr lang="en-US"/>
          </a:p>
        </p:txBody>
      </p:sp>
    </p:spTree>
    <p:extLst>
      <p:ext uri="{BB962C8B-B14F-4D97-AF65-F5344CB8AC3E}">
        <p14:creationId xmlns:p14="http://schemas.microsoft.com/office/powerpoint/2010/main" val="148022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A78C6-3596-7D05-5729-8A6B903F6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1F74FF-923B-7F45-6A4B-54EF4B920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9ACA9DA-D1A0-EC6F-8D76-8700FA9EF45D}"/>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5" name="Footer Placeholder 4">
            <a:extLst>
              <a:ext uri="{FF2B5EF4-FFF2-40B4-BE49-F238E27FC236}">
                <a16:creationId xmlns:a16="http://schemas.microsoft.com/office/drawing/2014/main" id="{7D86FDF9-A0BC-7B12-C2CE-7A9594E6F7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398F452-7A28-2C25-2F23-43C9EAD208B6}"/>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1670234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8BC-9483-0C36-4123-1D9768016EA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6A16015-7125-9016-236C-FF7DE84975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9088D8-8897-FA75-BDD6-6610F2B0F880}"/>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5" name="Footer Placeholder 4">
            <a:extLst>
              <a:ext uri="{FF2B5EF4-FFF2-40B4-BE49-F238E27FC236}">
                <a16:creationId xmlns:a16="http://schemas.microsoft.com/office/drawing/2014/main" id="{9FAFF1B7-A63A-63C3-F40E-39720B1E62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F1EAF2-77BE-95FC-2EED-79C7B6154A50}"/>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63598059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2441A6-05BD-1A79-B19E-71A5B73495A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32B5E7-85A6-D6F2-CEA9-A51866954B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1FCDB72-8293-D174-6303-05E60323BEFE}"/>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5" name="Footer Placeholder 4">
            <a:extLst>
              <a:ext uri="{FF2B5EF4-FFF2-40B4-BE49-F238E27FC236}">
                <a16:creationId xmlns:a16="http://schemas.microsoft.com/office/drawing/2014/main" id="{BD80BF29-F76C-0447-1610-F5D59AD335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411FFA-A680-6747-60FE-E8FBE9792D08}"/>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30572095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487970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63581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80278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586780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072084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48188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653371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67052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1653-CC30-63DB-A2D9-F3C5CB01D7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52EEA30-5B95-A2AD-64A0-E0094B0EDA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88A89DE-444A-6EDD-16BE-4478ECD6174A}"/>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5" name="Footer Placeholder 4">
            <a:extLst>
              <a:ext uri="{FF2B5EF4-FFF2-40B4-BE49-F238E27FC236}">
                <a16:creationId xmlns:a16="http://schemas.microsoft.com/office/drawing/2014/main" id="{D496311F-0C89-C5F6-4894-7350D783E77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E659A9-CA51-F85D-6723-7739F272A5DB}"/>
              </a:ext>
            </a:extLst>
          </p:cNvPr>
          <p:cNvSpPr>
            <a:spLocks noGrp="1"/>
          </p:cNvSpPr>
          <p:nvPr>
            <p:ph type="sldNum" sz="quarter" idx="12"/>
          </p:nvPr>
        </p:nvSpPr>
        <p:spPr/>
        <p:txBody>
          <a:bodyPr/>
          <a:lstStyle/>
          <a:p>
            <a:fld id="{11C3244A-C438-4175-A359-8D969EA02323}" type="slidenum">
              <a:rPr lang="vi-VN" smtClean="0"/>
              <a:t>‹#›</a:t>
            </a:fld>
            <a:endParaRPr lang="vi-VN"/>
          </a:p>
        </p:txBody>
      </p:sp>
      <p:pic>
        <p:nvPicPr>
          <p:cNvPr id="8" name="Picture 7" descr="A green and brown plant&#10;&#10;Description automatically generated">
            <a:extLst>
              <a:ext uri="{FF2B5EF4-FFF2-40B4-BE49-F238E27FC236}">
                <a16:creationId xmlns:a16="http://schemas.microsoft.com/office/drawing/2014/main" id="{B79187CA-CCC8-962D-1FE5-7B54CF28EB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B3D0FD85-FE16-3527-AFA6-0439AC9535E5}"/>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83708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15611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393565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06031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7997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xmln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034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51745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03247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716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64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99420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775C-6996-3D96-C11C-5A2C0BE260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23CAF1A-6C48-D6DE-8833-BDB63C1033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7D57-B115-E76E-B247-9F7DF2C57B20}"/>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5" name="Footer Placeholder 4">
            <a:extLst>
              <a:ext uri="{FF2B5EF4-FFF2-40B4-BE49-F238E27FC236}">
                <a16:creationId xmlns:a16="http://schemas.microsoft.com/office/drawing/2014/main" id="{1A2092B6-6469-97DE-B84F-DB0C8158839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EF0CA5-2E48-B967-EC51-8F30B896373A}"/>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33074035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8550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3785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71125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12/01/2025</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8429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6BAD-FF4F-BC11-EA09-DD31BFC80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B5AA3D3-E3BD-5D9E-F2ED-C2AB555C4C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C18B93D-3659-9649-4B3A-B48A7D092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6F32516-556C-4006-4532-353E640DBFEE}"/>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6" name="Footer Placeholder 5">
            <a:extLst>
              <a:ext uri="{FF2B5EF4-FFF2-40B4-BE49-F238E27FC236}">
                <a16:creationId xmlns:a16="http://schemas.microsoft.com/office/drawing/2014/main" id="{3D50AD54-208E-9BFE-4EC7-CB75F7DA4A0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2BB785-116E-B1E1-1AEF-31D577AECE15}"/>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267342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5F9F-89DF-1EEB-C14E-60F7666EB2BA}"/>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1095540-0256-E476-6F45-5618F8B99A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CA81EC-5932-CBC8-762A-8FF0DF973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E3D7041-360B-4027-E702-EAF966B1D3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E6230-21A3-CBE0-DABB-FC5FB06C2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909D38D-C755-5CE6-222E-63EDA358DC9F}"/>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8" name="Footer Placeholder 7">
            <a:extLst>
              <a:ext uri="{FF2B5EF4-FFF2-40B4-BE49-F238E27FC236}">
                <a16:creationId xmlns:a16="http://schemas.microsoft.com/office/drawing/2014/main" id="{67E06C69-3EAA-575C-819F-BD8ADB627A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4DF4AB4-2C5F-09B7-9254-15C20F0C00A4}"/>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96820218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0E83C-0D48-61EE-8195-0F29D427331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53A7ADE-DB09-BCBA-1A26-78E44884ACDF}"/>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4" name="Footer Placeholder 3">
            <a:extLst>
              <a:ext uri="{FF2B5EF4-FFF2-40B4-BE49-F238E27FC236}">
                <a16:creationId xmlns:a16="http://schemas.microsoft.com/office/drawing/2014/main" id="{333FABD5-D027-9F8E-E8D5-10BB56E255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1BB96068-21C2-9A53-F4A0-2DE56BA7FD2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17590556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20D24-D6D8-8E62-AA79-B69A3A733957}"/>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3" name="Footer Placeholder 2">
            <a:extLst>
              <a:ext uri="{FF2B5EF4-FFF2-40B4-BE49-F238E27FC236}">
                <a16:creationId xmlns:a16="http://schemas.microsoft.com/office/drawing/2014/main" id="{B4F0415C-C244-E57F-0CF6-7ECD703A0B6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2859A9E-5736-6552-6B91-78E3AD6D1DCC}"/>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41855549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8008-84EB-C1F5-DD00-162F32578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CFEABC0-D3A4-9BDB-F2A9-80C231388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F19C81-9405-76E4-634B-5109C4801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DCD10-41B3-8974-64EA-574B2519468B}"/>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6" name="Footer Placeholder 5">
            <a:extLst>
              <a:ext uri="{FF2B5EF4-FFF2-40B4-BE49-F238E27FC236}">
                <a16:creationId xmlns:a16="http://schemas.microsoft.com/office/drawing/2014/main" id="{A75F5B65-5CCE-96B6-A0AF-18E021481D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0B1BDE-773D-FEC2-B00A-E793977BA0D1}"/>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84218344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3B96-C92F-4E42-0C53-7481B6F43B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33C04F1-BC57-2745-4E67-BB545CF63A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FC97C2B-E76B-C9F8-634D-74693BD21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827D6-C1B5-50CA-8FB3-75D802D017F5}"/>
              </a:ext>
            </a:extLst>
          </p:cNvPr>
          <p:cNvSpPr>
            <a:spLocks noGrp="1"/>
          </p:cNvSpPr>
          <p:nvPr>
            <p:ph type="dt" sz="half" idx="10"/>
          </p:nvPr>
        </p:nvSpPr>
        <p:spPr/>
        <p:txBody>
          <a:bodyPr/>
          <a:lstStyle/>
          <a:p>
            <a:fld id="{CE80C75E-5FEA-4B56-89D8-84CDA87236AE}" type="datetimeFigureOut">
              <a:rPr lang="vi-VN" smtClean="0"/>
              <a:t>12/01/2025</a:t>
            </a:fld>
            <a:endParaRPr lang="vi-VN"/>
          </a:p>
        </p:txBody>
      </p:sp>
      <p:sp>
        <p:nvSpPr>
          <p:cNvPr id="6" name="Footer Placeholder 5">
            <a:extLst>
              <a:ext uri="{FF2B5EF4-FFF2-40B4-BE49-F238E27FC236}">
                <a16:creationId xmlns:a16="http://schemas.microsoft.com/office/drawing/2014/main" id="{05716E69-0B88-B80A-E94B-9B2A212E6A7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439E71-5800-B669-4F61-8241FE6081FF}"/>
              </a:ext>
            </a:extLst>
          </p:cNvPr>
          <p:cNvSpPr>
            <a:spLocks noGrp="1"/>
          </p:cNvSpPr>
          <p:nvPr>
            <p:ph type="sldNum" sz="quarter" idx="12"/>
          </p:nvPr>
        </p:nvSpPr>
        <p:spPr/>
        <p:txBody>
          <a:bodyPr/>
          <a:lstStyle/>
          <a:p>
            <a:fld id="{11C3244A-C438-4175-A359-8D969EA02323}" type="slidenum">
              <a:rPr lang="vi-VN" smtClean="0"/>
              <a:t>‹#›</a:t>
            </a:fld>
            <a:endParaRPr lang="vi-VN"/>
          </a:p>
        </p:txBody>
      </p:sp>
    </p:spTree>
    <p:extLst>
      <p:ext uri="{BB962C8B-B14F-4D97-AF65-F5344CB8AC3E}">
        <p14:creationId xmlns:p14="http://schemas.microsoft.com/office/powerpoint/2010/main" val="227379374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BF9F89-42C0-21CD-28A5-A456E641BF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E33463E-B2AB-7EDB-7694-B3C9230A8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FF94674-AC83-E301-7C0E-27D4B616C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80C75E-5FEA-4B56-89D8-84CDA87236AE}" type="datetimeFigureOut">
              <a:rPr lang="vi-VN" smtClean="0"/>
              <a:t>12/01/2025</a:t>
            </a:fld>
            <a:endParaRPr lang="vi-VN"/>
          </a:p>
        </p:txBody>
      </p:sp>
      <p:sp>
        <p:nvSpPr>
          <p:cNvPr id="5" name="Footer Placeholder 4">
            <a:extLst>
              <a:ext uri="{FF2B5EF4-FFF2-40B4-BE49-F238E27FC236}">
                <a16:creationId xmlns:a16="http://schemas.microsoft.com/office/drawing/2014/main" id="{15D33F12-5A88-8A01-E787-28327F1B54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BA67E1D3-04D6-8125-A239-07F95A6324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3244A-C438-4175-A359-8D969EA02323}"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277A4977-4699-832D-6E08-E3D698F854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28622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699FEE6-6E1C-4512-0D8C-7E44067CBF6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30003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12/01/2025</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66561492-1DE4-56FD-736F-97C76F64B8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5420677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sv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9.sv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6.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6.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42.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B13A39-79AE-5497-8B90-C487B0F5DA9A}"/>
              </a:ext>
            </a:extLst>
          </p:cNvPr>
          <p:cNvPicPr>
            <a:picLocks noChangeAspect="1"/>
          </p:cNvPicPr>
          <p:nvPr/>
        </p:nvPicPr>
        <p:blipFill>
          <a:blip r:embed="rId2"/>
          <a:stretch>
            <a:fillRect/>
          </a:stretch>
        </p:blipFill>
        <p:spPr>
          <a:xfrm>
            <a:off x="0" y="0"/>
            <a:ext cx="4829175" cy="6819900"/>
          </a:xfrm>
          <a:prstGeom prst="rect">
            <a:avLst/>
          </a:prstGeom>
        </p:spPr>
      </p:pic>
      <p:sp>
        <p:nvSpPr>
          <p:cNvPr id="4" name="Rectangle: Rounded Corners 3">
            <a:extLst>
              <a:ext uri="{FF2B5EF4-FFF2-40B4-BE49-F238E27FC236}">
                <a16:creationId xmlns:a16="http://schemas.microsoft.com/office/drawing/2014/main" id="{E5ADBA0C-A645-9494-AC65-31F684690984}"/>
              </a:ext>
            </a:extLst>
          </p:cNvPr>
          <p:cNvSpPr/>
          <p:nvPr/>
        </p:nvSpPr>
        <p:spPr>
          <a:xfrm>
            <a:off x="5126627" y="2557558"/>
            <a:ext cx="6205401" cy="1317758"/>
          </a:xfrm>
          <a:prstGeom prst="roundRect">
            <a:avLst/>
          </a:prstGeom>
          <a:solidFill>
            <a:schemeClr val="bg1"/>
          </a:solidFill>
          <a:ln w="28575">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libri" panose="020F0502020204030204" pitchFamily="34" charset="0"/>
                <a:cs typeface="Calibri" panose="020F0502020204030204" pitchFamily="34" charset="0"/>
              </a:rPr>
              <a:t>Bức</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tranh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vẽ</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những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gì</a:t>
            </a:r>
            <a:r>
              <a:rPr lang="en-US" sz="4800" dirty="0">
                <a:solidFill>
                  <a:srgbClr val="002060"/>
                </a:solidFill>
                <a:latin typeface="Calibri" panose="020F0502020204030204" pitchFamily="34" charset="0"/>
                <a:cs typeface="Calibri" panose="020F0502020204030204" pitchFamily="34" charset="0"/>
              </a:rPr>
              <a:t>?</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F0C6D7B-AD8B-1659-491C-9D5DB2028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104" y="0"/>
            <a:ext cx="1569256" cy="1569256"/>
          </a:xfrm>
          <a:prstGeom prst="rect">
            <a:avLst/>
          </a:prstGeom>
        </p:spPr>
      </p:pic>
    </p:spTree>
    <p:extLst>
      <p:ext uri="{BB962C8B-B14F-4D97-AF65-F5344CB8AC3E}">
        <p14:creationId xmlns:p14="http://schemas.microsoft.com/office/powerpoint/2010/main" val="4147552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99094" y="308513"/>
            <a:ext cx="11157857"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đứng sững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 những pho tượng, vũ khí tuột khỏi </a:t>
            </a:r>
            <a:r>
              <a:rPr kumimoji="0" lang="vi-VN" sz="1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tay</a:t>
            </a:r>
            <a:endPar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94199A0D-BACE-0039-980F-45E54D8228A9}"/>
              </a:ext>
            </a:extLst>
          </p:cNvPr>
          <p:cNvSpPr txBox="1"/>
          <p:nvPr/>
        </p:nvSpPr>
        <p:spPr>
          <a:xfrm>
            <a:off x="397493" y="4377131"/>
            <a:ext cx="11157857"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Giặc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r>
              <a:rPr kumimoji="0" lang="vi-VN" sz="18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ectangle 1"/>
          <p:cNvSpPr/>
          <p:nvPr/>
        </p:nvSpPr>
        <p:spPr>
          <a:xfrm>
            <a:off x="499095" y="2191472"/>
            <a:ext cx="8524832" cy="720197"/>
          </a:xfrm>
          <a:prstGeom prst="rect">
            <a:avLst/>
          </a:prstGeom>
        </p:spPr>
        <p:txBody>
          <a:bodyPr wrap="square">
            <a:spAutoFit/>
          </a:bodyPr>
          <a:lstStyle/>
          <a:p>
            <a:pPr algn="just">
              <a:lnSpc>
                <a:spcPct val="120000"/>
              </a:lnSpc>
              <a:spcAft>
                <a:spcPts val="0"/>
              </a:spcAft>
            </a:pPr>
            <a:r>
              <a:rPr lang="en-US" sz="2000" dirty="0" err="1" smtClean="0">
                <a:solidFill>
                  <a:srgbClr val="FF0000"/>
                </a:solidFill>
                <a:latin typeface="Times New Roman" panose="02020603050405020304" pitchFamily="18" charset="0"/>
                <a:ea typeface="Calibri" panose="020F0502020204030204" pitchFamily="34" charset="0"/>
              </a:rPr>
              <a:t>Khi</a:t>
            </a:r>
            <a:r>
              <a:rPr lang="en-US" sz="2000" dirty="0" smtClean="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giặc</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dến</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xâm</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lược</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từ</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ngữ</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nào</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gợi</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cho</a:t>
            </a:r>
            <a:r>
              <a:rPr lang="en-US" sz="2000" dirty="0">
                <a:solidFill>
                  <a:srgbClr val="FF0000"/>
                </a:solidFill>
                <a:latin typeface="Times New Roman" panose="02020603050405020304" pitchFamily="18" charset="0"/>
                <a:ea typeface="Calibri" panose="020F0502020204030204" pitchFamily="34" charset="0"/>
              </a:rPr>
              <a:t> ta </a:t>
            </a:r>
            <a:r>
              <a:rPr lang="en-US" sz="2000" dirty="0" err="1">
                <a:solidFill>
                  <a:srgbClr val="FF0000"/>
                </a:solidFill>
                <a:latin typeface="Times New Roman" panose="02020603050405020304" pitchFamily="18" charset="0"/>
                <a:ea typeface="Calibri" panose="020F0502020204030204" pitchFamily="34" charset="0"/>
              </a:rPr>
              <a:t>hình</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ảnh</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chỉ</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thế</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giặc</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rất</a:t>
            </a:r>
            <a:r>
              <a:rPr lang="en-US" sz="2000" dirty="0">
                <a:solidFill>
                  <a:srgbClr val="FF0000"/>
                </a:solidFill>
                <a:latin typeface="Times New Roman" panose="02020603050405020304" pitchFamily="18" charset="0"/>
                <a:ea typeface="Calibri" panose="020F0502020204030204" pitchFamily="34" charset="0"/>
              </a:rPr>
              <a:t> </a:t>
            </a:r>
            <a:r>
              <a:rPr lang="en-US" sz="2000" dirty="0" err="1">
                <a:solidFill>
                  <a:srgbClr val="FF0000"/>
                </a:solidFill>
                <a:latin typeface="Times New Roman" panose="02020603050405020304" pitchFamily="18" charset="0"/>
                <a:ea typeface="Calibri" panose="020F0502020204030204" pitchFamily="34" charset="0"/>
              </a:rPr>
              <a:t>mạnh</a:t>
            </a:r>
            <a:r>
              <a:rPr lang="en-US" sz="2000" dirty="0">
                <a:solidFill>
                  <a:srgbClr val="FF0000"/>
                </a:solidFill>
                <a:latin typeface="Times New Roman" panose="02020603050405020304" pitchFamily="18" charset="0"/>
                <a:ea typeface="Calibri" panose="020F0502020204030204" pitchFamily="34" charset="0"/>
              </a:rPr>
              <a:t> ? </a:t>
            </a:r>
          </a:p>
          <a:p>
            <a:pPr algn="just">
              <a:lnSpc>
                <a:spcPct val="120000"/>
              </a:lnSpc>
              <a:spcAft>
                <a:spcPts val="0"/>
              </a:spcAft>
            </a:pPr>
            <a:r>
              <a:rPr lang="en-US" sz="1400" b="1" dirty="0">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sp>
        <p:nvSpPr>
          <p:cNvPr id="4" name="Rectangle 3"/>
          <p:cNvSpPr/>
          <p:nvPr/>
        </p:nvSpPr>
        <p:spPr>
          <a:xfrm>
            <a:off x="397493" y="2747914"/>
            <a:ext cx="8728034" cy="830997"/>
          </a:xfrm>
          <a:prstGeom prst="rect">
            <a:avLst/>
          </a:prstGeom>
        </p:spPr>
        <p:txBody>
          <a:bodyPr wrap="square">
            <a:spAutoFit/>
          </a:bodyPr>
          <a:lstStyle/>
          <a:p>
            <a:pPr algn="just">
              <a:lnSpc>
                <a:spcPct val="120000"/>
              </a:lnSpc>
              <a:spcAft>
                <a:spcPts val="0"/>
              </a:spcAft>
            </a:pPr>
            <a:r>
              <a:rPr lang="en-US" sz="2000" dirty="0" smtClean="0">
                <a:solidFill>
                  <a:srgbClr val="FF0000"/>
                </a:solidFill>
                <a:latin typeface="Times New Roman" panose="02020603050405020304" pitchFamily="18" charset="0"/>
                <a:ea typeface="Calibri" panose="020F0502020204030204" pitchFamily="34" charset="0"/>
              </a:rPr>
              <a:t>K</a:t>
            </a:r>
            <a:r>
              <a:rPr lang="vi-VN" sz="2000" dirty="0">
                <a:solidFill>
                  <a:srgbClr val="FF0000"/>
                </a:solidFill>
                <a:latin typeface="Times New Roman" panose="02020603050405020304" pitchFamily="18" charset="0"/>
                <a:ea typeface="Calibri" panose="020F0502020204030204" pitchFamily="34" charset="0"/>
              </a:rPr>
              <a:t>hi giặc kéo đến em bé người đá và dân làng đã làm gì để đuổi giặc</a:t>
            </a:r>
            <a:r>
              <a:rPr lang="en-US" sz="2000" dirty="0">
                <a:solidFill>
                  <a:srgbClr val="FF0000"/>
                </a:solidFill>
                <a:latin typeface="Times New Roman" panose="02020603050405020304" pitchFamily="18" charset="0"/>
                <a:ea typeface="Calibri" panose="020F0502020204030204" pitchFamily="34" charset="0"/>
              </a:rPr>
              <a:t>?</a:t>
            </a:r>
          </a:p>
          <a:p>
            <a:pPr algn="just">
              <a:lnSpc>
                <a:spcPct val="120000"/>
              </a:lnSpc>
              <a:spcAft>
                <a:spcPts val="0"/>
              </a:spcAft>
            </a:pPr>
            <a:r>
              <a:rPr lang="en-US" sz="2000" b="1" dirty="0">
                <a:latin typeface="Times New Roman" panose="02020603050405020304" pitchFamily="18" charset="0"/>
                <a:ea typeface="Calibri" panose="020F0502020204030204" pitchFamily="34" charset="0"/>
              </a:rPr>
              <a:t> </a:t>
            </a:r>
            <a:endParaRPr lang="en-US" sz="2000" dirty="0">
              <a:effectLst/>
              <a:latin typeface="Times New Roman" panose="02020603050405020304" pitchFamily="18" charset="0"/>
              <a:ea typeface="Calibri" panose="020F0502020204030204" pitchFamily="34" charset="0"/>
            </a:endParaRPr>
          </a:p>
        </p:txBody>
      </p:sp>
      <p:sp>
        <p:nvSpPr>
          <p:cNvPr id="5" name="Rectangle 4"/>
          <p:cNvSpPr/>
          <p:nvPr/>
        </p:nvSpPr>
        <p:spPr>
          <a:xfrm>
            <a:off x="448293" y="3304356"/>
            <a:ext cx="11056256" cy="1089529"/>
          </a:xfrm>
          <a:prstGeom prst="rect">
            <a:avLst/>
          </a:prstGeom>
        </p:spPr>
        <p:txBody>
          <a:bodyPr wrap="square">
            <a:spAutoFit/>
          </a:bodyPr>
          <a:lstStyle/>
          <a:p>
            <a:pPr algn="just">
              <a:lnSpc>
                <a:spcPct val="120000"/>
              </a:lnSpc>
              <a:spcAft>
                <a:spcPts val="0"/>
              </a:spcAft>
            </a:pPr>
            <a:r>
              <a:rPr lang="nl-NL" dirty="0">
                <a:solidFill>
                  <a:srgbClr val="00B050"/>
                </a:solidFill>
                <a:latin typeface="Times New Roman" panose="02020603050405020304" pitchFamily="18" charset="0"/>
                <a:ea typeface="Calibri" panose="020F0502020204030204" pitchFamily="34" charset="0"/>
              </a:rPr>
              <a:t>+ </a:t>
            </a:r>
            <a:r>
              <a:rPr lang="en-US" dirty="0">
                <a:solidFill>
                  <a:srgbClr val="00B050"/>
                </a:solidFill>
                <a:latin typeface="Times New Roman" panose="02020603050405020304" pitchFamily="18" charset="0"/>
                <a:ea typeface="Calibri" panose="020F0502020204030204" pitchFamily="34" charset="0"/>
              </a:rPr>
              <a:t>D</a:t>
            </a:r>
            <a:r>
              <a:rPr lang="vi-VN" dirty="0">
                <a:solidFill>
                  <a:srgbClr val="00B050"/>
                </a:solidFill>
                <a:latin typeface="Times New Roman" panose="02020603050405020304" pitchFamily="18" charset="0"/>
                <a:ea typeface="Calibri" panose="020F0502020204030204" pitchFamily="34" charset="0"/>
              </a:rPr>
              <a:t>ân làng đã chung sức, đồng lòng cầm vũ khí</a:t>
            </a:r>
            <a:r>
              <a:rPr lang="en-US" dirty="0">
                <a:solidFill>
                  <a:srgbClr val="00B050"/>
                </a:solidFill>
                <a:latin typeface="Times New Roman" panose="02020603050405020304" pitchFamily="18" charset="0"/>
                <a:ea typeface="Calibri" panose="020F0502020204030204" pitchFamily="34" charset="0"/>
              </a:rPr>
              <a:t>  </a:t>
            </a:r>
            <a:r>
              <a:rPr lang="vi-VN" dirty="0">
                <a:solidFill>
                  <a:srgbClr val="00B050"/>
                </a:solidFill>
                <a:latin typeface="Times New Roman" panose="02020603050405020304" pitchFamily="18" charset="0"/>
                <a:ea typeface="Calibri" panose="020F0502020204030204" pitchFamily="34" charset="0"/>
              </a:rPr>
              <a:t>đuổi giặc</a:t>
            </a:r>
            <a:r>
              <a:rPr lang="en-US" dirty="0">
                <a:solidFill>
                  <a:srgbClr val="00B050"/>
                </a:solidFill>
                <a:latin typeface="Times New Roman" panose="02020603050405020304" pitchFamily="18" charset="0"/>
                <a:ea typeface="Calibri" panose="020F0502020204030204" pitchFamily="34" charset="0"/>
              </a:rPr>
              <a:t>. E</a:t>
            </a:r>
            <a:r>
              <a:rPr lang="vi-VN" dirty="0">
                <a:solidFill>
                  <a:srgbClr val="00B050"/>
                </a:solidFill>
                <a:latin typeface="Times New Roman" panose="02020603050405020304" pitchFamily="18" charset="0"/>
                <a:ea typeface="Calibri" panose="020F0502020204030204" pitchFamily="34" charset="0"/>
              </a:rPr>
              <a:t>m bé người đ</a:t>
            </a:r>
            <a:r>
              <a:rPr lang="en-US" dirty="0">
                <a:solidFill>
                  <a:srgbClr val="00B050"/>
                </a:solidFill>
                <a:latin typeface="Times New Roman" panose="02020603050405020304" pitchFamily="18" charset="0"/>
                <a:ea typeface="Calibri" panose="020F0502020204030204" pitchFamily="34" charset="0"/>
              </a:rPr>
              <a:t>á</a:t>
            </a:r>
            <a:r>
              <a:rPr lang="vi-VN" dirty="0">
                <a:solidFill>
                  <a:srgbClr val="00B050"/>
                </a:solidFill>
                <a:latin typeface="Times New Roman" panose="02020603050405020304" pitchFamily="18" charset="0"/>
                <a:ea typeface="Calibri" panose="020F0502020204030204" pitchFamily="34" charset="0"/>
              </a:rPr>
              <a:t> đã trèo lên một mỏm núi, cất tiếng hát kêu gọi những kẻ xâm lược chớ đi ăn cướp, ấy hãy trở về với gia đình</a:t>
            </a:r>
            <a:r>
              <a:rPr lang="en-US" dirty="0">
                <a:solidFill>
                  <a:srgbClr val="00B050"/>
                </a:solidFill>
                <a:latin typeface="Times New Roman" panose="02020603050405020304" pitchFamily="18" charset="0"/>
                <a:ea typeface="Calibri" panose="020F0502020204030204" pitchFamily="34" charset="0"/>
              </a:rPr>
              <a:t>,… </a:t>
            </a:r>
            <a:r>
              <a:rPr lang="vi-VN" dirty="0">
                <a:solidFill>
                  <a:srgbClr val="00B050"/>
                </a:solidFill>
                <a:latin typeface="Times New Roman" panose="02020603050405020304" pitchFamily="18" charset="0"/>
                <a:ea typeface="Calibri" panose="020F0502020204030204" pitchFamily="34" charset="0"/>
              </a:rPr>
              <a:t>lời hát của em bé người đá khiến giặc đứng sừng như những pho tượng phẩi vũ khí tuột khỏi tay.</a:t>
            </a:r>
            <a:endParaRPr lang="en-US" dirty="0">
              <a:solidFill>
                <a:srgbClr val="00B05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7117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12"/>
          <p:cNvSpPr/>
          <p:nvPr/>
        </p:nvSpPr>
        <p:spPr>
          <a:xfrm>
            <a:off x="-1021379" y="4699354"/>
            <a:ext cx="3351229" cy="2464239"/>
          </a:xfrm>
          <a:custGeom>
            <a:avLst/>
            <a:gdLst/>
            <a:ahLst/>
            <a:cxnLst/>
            <a:rect l="l" t="t" r="r" b="b"/>
            <a:pathLst>
              <a:path w="5026844" h="3696358">
                <a:moveTo>
                  <a:pt x="0" y="0"/>
                </a:moveTo>
                <a:lnTo>
                  <a:pt x="5026844" y="0"/>
                </a:lnTo>
                <a:lnTo>
                  <a:pt x="5026844" y="3696359"/>
                </a:lnTo>
                <a:lnTo>
                  <a:pt x="0" y="369635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FE5DD66B-6ED3-DBC7-3B22-52790A94B018}"/>
              </a:ext>
            </a:extLst>
          </p:cNvPr>
          <p:cNvSpPr/>
          <p:nvPr/>
        </p:nvSpPr>
        <p:spPr>
          <a:xfrm>
            <a:off x="0" y="249381"/>
            <a:ext cx="11849747" cy="6608619"/>
          </a:xfrm>
          <a:custGeom>
            <a:avLst/>
            <a:gdLst>
              <a:gd name="connsiteX0" fmla="*/ 0 w 11849747"/>
              <a:gd name="connsiteY0" fmla="*/ 829580 h 6608619"/>
              <a:gd name="connsiteX1" fmla="*/ 829580 w 11849747"/>
              <a:gd name="connsiteY1" fmla="*/ 0 h 6608619"/>
              <a:gd name="connsiteX2" fmla="*/ 11020167 w 11849747"/>
              <a:gd name="connsiteY2" fmla="*/ 0 h 6608619"/>
              <a:gd name="connsiteX3" fmla="*/ 11849747 w 11849747"/>
              <a:gd name="connsiteY3" fmla="*/ 829580 h 6608619"/>
              <a:gd name="connsiteX4" fmla="*/ 11849747 w 11849747"/>
              <a:gd name="connsiteY4" fmla="*/ 5779039 h 6608619"/>
              <a:gd name="connsiteX5" fmla="*/ 11020167 w 11849747"/>
              <a:gd name="connsiteY5" fmla="*/ 6608619 h 6608619"/>
              <a:gd name="connsiteX6" fmla="*/ 829580 w 11849747"/>
              <a:gd name="connsiteY6" fmla="*/ 6608619 h 6608619"/>
              <a:gd name="connsiteX7" fmla="*/ 0 w 11849747"/>
              <a:gd name="connsiteY7" fmla="*/ 5779039 h 6608619"/>
              <a:gd name="connsiteX8" fmla="*/ 0 w 11849747"/>
              <a:gd name="connsiteY8" fmla="*/ 829580 h 66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9747" h="6608619" fill="none" extrusionOk="0">
                <a:moveTo>
                  <a:pt x="0" y="829580"/>
                </a:moveTo>
                <a:cubicBezTo>
                  <a:pt x="2601" y="441820"/>
                  <a:pt x="394388" y="38553"/>
                  <a:pt x="829580" y="0"/>
                </a:cubicBezTo>
                <a:cubicBezTo>
                  <a:pt x="4968897" y="72427"/>
                  <a:pt x="6421417" y="61419"/>
                  <a:pt x="11020167" y="0"/>
                </a:cubicBezTo>
                <a:cubicBezTo>
                  <a:pt x="11477097" y="-8498"/>
                  <a:pt x="11817342" y="361614"/>
                  <a:pt x="11849747" y="829580"/>
                </a:cubicBezTo>
                <a:cubicBezTo>
                  <a:pt x="11950623" y="2516871"/>
                  <a:pt x="11742434" y="3409050"/>
                  <a:pt x="11849747" y="5779039"/>
                </a:cubicBezTo>
                <a:cubicBezTo>
                  <a:pt x="11853276" y="6219293"/>
                  <a:pt x="11435731" y="6560864"/>
                  <a:pt x="11020167" y="6608619"/>
                </a:cubicBezTo>
                <a:cubicBezTo>
                  <a:pt x="6229256" y="6638446"/>
                  <a:pt x="2035110" y="6529313"/>
                  <a:pt x="829580" y="6608619"/>
                </a:cubicBezTo>
                <a:cubicBezTo>
                  <a:pt x="383254" y="6607281"/>
                  <a:pt x="-27792" y="6242699"/>
                  <a:pt x="0" y="5779039"/>
                </a:cubicBezTo>
                <a:cubicBezTo>
                  <a:pt x="50037" y="5011113"/>
                  <a:pt x="770" y="1327691"/>
                  <a:pt x="0" y="829580"/>
                </a:cubicBezTo>
                <a:close/>
              </a:path>
              <a:path w="11849747" h="6608619" stroke="0" extrusionOk="0">
                <a:moveTo>
                  <a:pt x="0" y="829580"/>
                </a:moveTo>
                <a:cubicBezTo>
                  <a:pt x="52448" y="385712"/>
                  <a:pt x="379094" y="15996"/>
                  <a:pt x="829580" y="0"/>
                </a:cubicBezTo>
                <a:cubicBezTo>
                  <a:pt x="4970467" y="123000"/>
                  <a:pt x="8045745" y="-96860"/>
                  <a:pt x="11020167" y="0"/>
                </a:cubicBezTo>
                <a:cubicBezTo>
                  <a:pt x="11449708" y="-21815"/>
                  <a:pt x="11854731" y="361368"/>
                  <a:pt x="11849747" y="829580"/>
                </a:cubicBezTo>
                <a:cubicBezTo>
                  <a:pt x="11852920" y="1381779"/>
                  <a:pt x="11944014" y="4224596"/>
                  <a:pt x="11849747" y="5779039"/>
                </a:cubicBezTo>
                <a:cubicBezTo>
                  <a:pt x="11764023" y="6268259"/>
                  <a:pt x="11403616" y="6596391"/>
                  <a:pt x="11020167" y="6608619"/>
                </a:cubicBezTo>
                <a:cubicBezTo>
                  <a:pt x="7823520" y="6447912"/>
                  <a:pt x="5904363" y="6648286"/>
                  <a:pt x="829580" y="6608619"/>
                </a:cubicBezTo>
                <a:cubicBezTo>
                  <a:pt x="308993" y="6596011"/>
                  <a:pt x="-43272" y="6217600"/>
                  <a:pt x="0" y="5779039"/>
                </a:cubicBezTo>
                <a:cubicBezTo>
                  <a:pt x="32216" y="4422193"/>
                  <a:pt x="57206" y="1877859"/>
                  <a:pt x="0" y="829580"/>
                </a:cubicBezTo>
                <a:close/>
              </a:path>
            </a:pathLst>
          </a:custGeom>
          <a:ln w="38100">
            <a:solidFill>
              <a:srgbClr val="6ED8EA"/>
            </a:solidFill>
            <a:prstDash val="sysDash"/>
            <a:extLst>
              <a:ext uri="{C807C97D-BFC1-408E-A445-0C87EB9F89A2}">
                <ask:lineSketchStyleProps xmlns:ask="http://schemas.microsoft.com/office/drawing/2018/sketchyshapes" xmlns="" sd="852854689">
                  <a:prstGeom prst="roundRect">
                    <a:avLst>
                      <a:gd name="adj" fmla="val 1255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10E70479-5375-3B0D-F06A-6D5327C7D11B}"/>
              </a:ext>
            </a:extLst>
          </p:cNvPr>
          <p:cNvGrpSpPr/>
          <p:nvPr/>
        </p:nvGrpSpPr>
        <p:grpSpPr>
          <a:xfrm>
            <a:off x="6136626" y="3653086"/>
            <a:ext cx="5565555" cy="2709729"/>
            <a:chOff x="6096000" y="3244032"/>
            <a:chExt cx="5565555" cy="2709729"/>
          </a:xfrm>
        </p:grpSpPr>
        <p:sp>
          <p:nvSpPr>
            <p:cNvPr id="7" name="Rectangle: Rounded Corners 6">
              <a:extLst>
                <a:ext uri="{FF2B5EF4-FFF2-40B4-BE49-F238E27FC236}">
                  <a16:creationId xmlns:a16="http://schemas.microsoft.com/office/drawing/2014/main" id="{CFB23754-9F70-499A-168A-B4C992E6A8ED}"/>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7D994721-2E57-BFF3-8CD2-863F3D7EAE4D}"/>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D28DEE77-E77C-5BE2-5CC3-BAA09290A6C1}"/>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435F2567-C5D1-E190-CF11-B6BF5E44FE12}"/>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9" name="Picture 28">
                <a:extLst>
                  <a:ext uri="{FF2B5EF4-FFF2-40B4-BE49-F238E27FC236}">
                    <a16:creationId xmlns:a16="http://schemas.microsoft.com/office/drawing/2014/main" id="{142CA298-01A8-BE8B-0039-77EE65C69982}"/>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1" name="Group 10">
              <a:extLst>
                <a:ext uri="{FF2B5EF4-FFF2-40B4-BE49-F238E27FC236}">
                  <a16:creationId xmlns:a16="http://schemas.microsoft.com/office/drawing/2014/main" id="{7E1846E0-E5A7-ABA9-BE6C-BA6728E76DCF}"/>
                </a:ext>
              </a:extLst>
            </p:cNvPr>
            <p:cNvGrpSpPr/>
            <p:nvPr/>
          </p:nvGrpSpPr>
          <p:grpSpPr>
            <a:xfrm>
              <a:off x="8468135" y="4692277"/>
              <a:ext cx="1583311" cy="469963"/>
              <a:chOff x="3190408" y="4309039"/>
              <a:chExt cx="1583311" cy="469963"/>
            </a:xfrm>
          </p:grpSpPr>
          <p:pic>
            <p:nvPicPr>
              <p:cNvPr id="19" name="Picture 18">
                <a:extLst>
                  <a:ext uri="{FF2B5EF4-FFF2-40B4-BE49-F238E27FC236}">
                    <a16:creationId xmlns:a16="http://schemas.microsoft.com/office/drawing/2014/main" id="{A8143DA4-82C0-B6F4-63E4-CC4814FC4312}"/>
                  </a:ext>
                </a:extLst>
              </p:cNvPr>
              <p:cNvPicPr>
                <a:picLocks noChangeAspect="1"/>
              </p:cNvPicPr>
              <p:nvPr/>
            </p:nvPicPr>
            <p:blipFill>
              <a:blip r:embed="rId6"/>
              <a:stretch>
                <a:fillRect/>
              </a:stretch>
            </p:blipFill>
            <p:spPr>
              <a:xfrm>
                <a:off x="3747082" y="4309039"/>
                <a:ext cx="469963" cy="469963"/>
              </a:xfrm>
              <a:prstGeom prst="rect">
                <a:avLst/>
              </a:prstGeom>
            </p:spPr>
          </p:pic>
          <p:pic>
            <p:nvPicPr>
              <p:cNvPr id="20" name="Picture 19">
                <a:extLst>
                  <a:ext uri="{FF2B5EF4-FFF2-40B4-BE49-F238E27FC236}">
                    <a16:creationId xmlns:a16="http://schemas.microsoft.com/office/drawing/2014/main" id="{95C1BFEC-B007-72C5-278C-233A53942768}"/>
                  </a:ext>
                </a:extLst>
              </p:cNvPr>
              <p:cNvPicPr>
                <a:picLocks noChangeAspect="1"/>
              </p:cNvPicPr>
              <p:nvPr/>
            </p:nvPicPr>
            <p:blipFill>
              <a:blip r:embed="rId7"/>
              <a:stretch>
                <a:fillRect/>
              </a:stretch>
            </p:blipFill>
            <p:spPr>
              <a:xfrm>
                <a:off x="3190408" y="4309039"/>
                <a:ext cx="469963" cy="469963"/>
              </a:xfrm>
              <a:prstGeom prst="rect">
                <a:avLst/>
              </a:prstGeom>
            </p:spPr>
          </p:pic>
          <p:pic>
            <p:nvPicPr>
              <p:cNvPr id="21" name="Picture 20">
                <a:extLst>
                  <a:ext uri="{FF2B5EF4-FFF2-40B4-BE49-F238E27FC236}">
                    <a16:creationId xmlns:a16="http://schemas.microsoft.com/office/drawing/2014/main" id="{B71F40B9-C14A-0FF1-6BAF-CB1347EFD266}"/>
                  </a:ext>
                </a:extLst>
              </p:cNvPr>
              <p:cNvPicPr>
                <a:picLocks noChangeAspect="1"/>
              </p:cNvPicPr>
              <p:nvPr/>
            </p:nvPicPr>
            <p:blipFill>
              <a:blip r:embed="rId8"/>
              <a:stretch>
                <a:fillRect/>
              </a:stretch>
            </p:blipFill>
            <p:spPr>
              <a:xfrm>
                <a:off x="4303756" y="4309039"/>
                <a:ext cx="469963" cy="469963"/>
              </a:xfrm>
              <a:prstGeom prst="rect">
                <a:avLst/>
              </a:prstGeom>
            </p:spPr>
          </p:pic>
        </p:grpSp>
        <p:grpSp>
          <p:nvGrpSpPr>
            <p:cNvPr id="13" name="Group 12">
              <a:extLst>
                <a:ext uri="{FF2B5EF4-FFF2-40B4-BE49-F238E27FC236}">
                  <a16:creationId xmlns:a16="http://schemas.microsoft.com/office/drawing/2014/main" id="{D1301B9E-2FA4-F9D6-55A7-83517725DF14}"/>
                </a:ext>
              </a:extLst>
            </p:cNvPr>
            <p:cNvGrpSpPr/>
            <p:nvPr/>
          </p:nvGrpSpPr>
          <p:grpSpPr>
            <a:xfrm>
              <a:off x="10078244" y="5154337"/>
              <a:ext cx="1583311" cy="469963"/>
              <a:chOff x="3276133" y="4185214"/>
              <a:chExt cx="1583311" cy="469963"/>
            </a:xfrm>
          </p:grpSpPr>
          <p:pic>
            <p:nvPicPr>
              <p:cNvPr id="16" name="Picture 15">
                <a:extLst>
                  <a:ext uri="{FF2B5EF4-FFF2-40B4-BE49-F238E27FC236}">
                    <a16:creationId xmlns:a16="http://schemas.microsoft.com/office/drawing/2014/main" id="{A8484214-9D38-E481-4BF7-FA4E4263190D}"/>
                  </a:ext>
                </a:extLst>
              </p:cNvPr>
              <p:cNvPicPr>
                <a:picLocks noChangeAspect="1"/>
              </p:cNvPicPr>
              <p:nvPr/>
            </p:nvPicPr>
            <p:blipFill>
              <a:blip r:embed="rId6"/>
              <a:stretch>
                <a:fillRect/>
              </a:stretch>
            </p:blipFill>
            <p:spPr>
              <a:xfrm>
                <a:off x="3832807" y="4185214"/>
                <a:ext cx="469963" cy="469963"/>
              </a:xfrm>
              <a:prstGeom prst="rect">
                <a:avLst/>
              </a:prstGeom>
            </p:spPr>
          </p:pic>
          <p:pic>
            <p:nvPicPr>
              <p:cNvPr id="17" name="Picture 16">
                <a:extLst>
                  <a:ext uri="{FF2B5EF4-FFF2-40B4-BE49-F238E27FC236}">
                    <a16:creationId xmlns:a16="http://schemas.microsoft.com/office/drawing/2014/main" id="{948A5539-91F6-1669-3AC0-7F6715A6C39F}"/>
                  </a:ext>
                </a:extLst>
              </p:cNvPr>
              <p:cNvPicPr>
                <a:picLocks noChangeAspect="1"/>
              </p:cNvPicPr>
              <p:nvPr/>
            </p:nvPicPr>
            <p:blipFill>
              <a:blip r:embed="rId7"/>
              <a:stretch>
                <a:fillRect/>
              </a:stretch>
            </p:blipFill>
            <p:spPr>
              <a:xfrm>
                <a:off x="3276133" y="4185214"/>
                <a:ext cx="469963" cy="469963"/>
              </a:xfrm>
              <a:prstGeom prst="rect">
                <a:avLst/>
              </a:prstGeom>
            </p:spPr>
          </p:pic>
          <p:pic>
            <p:nvPicPr>
              <p:cNvPr id="18" name="Picture 17">
                <a:extLst>
                  <a:ext uri="{FF2B5EF4-FFF2-40B4-BE49-F238E27FC236}">
                    <a16:creationId xmlns:a16="http://schemas.microsoft.com/office/drawing/2014/main" id="{1DE93987-2691-D8BA-3ECF-20970B580C1C}"/>
                  </a:ext>
                </a:extLst>
              </p:cNvPr>
              <p:cNvPicPr>
                <a:picLocks noChangeAspect="1"/>
              </p:cNvPicPr>
              <p:nvPr/>
            </p:nvPicPr>
            <p:blipFill>
              <a:blip r:embed="rId8"/>
              <a:stretch>
                <a:fillRect/>
              </a:stretch>
            </p:blipFill>
            <p:spPr>
              <a:xfrm>
                <a:off x="4389481" y="4185214"/>
                <a:ext cx="469963" cy="469963"/>
              </a:xfrm>
              <a:prstGeom prst="rect">
                <a:avLst/>
              </a:prstGeom>
            </p:spPr>
          </p:pic>
        </p:grpSp>
        <p:sp>
          <p:nvSpPr>
            <p:cNvPr id="15" name="Rectangle: Rounded Corners 14">
              <a:extLst>
                <a:ext uri="{FF2B5EF4-FFF2-40B4-BE49-F238E27FC236}">
                  <a16:creationId xmlns:a16="http://schemas.microsoft.com/office/drawing/2014/main" id="{691654C8-6D21-E463-302F-07265292292B}"/>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32" name="Group 31">
            <a:extLst>
              <a:ext uri="{FF2B5EF4-FFF2-40B4-BE49-F238E27FC236}">
                <a16:creationId xmlns:a16="http://schemas.microsoft.com/office/drawing/2014/main" id="{AF508310-16AF-C1BC-0932-298A1A1C11B1}"/>
              </a:ext>
            </a:extLst>
          </p:cNvPr>
          <p:cNvGrpSpPr/>
          <p:nvPr/>
        </p:nvGrpSpPr>
        <p:grpSpPr>
          <a:xfrm>
            <a:off x="308078" y="3578282"/>
            <a:ext cx="5561110" cy="2784533"/>
            <a:chOff x="226098" y="3169228"/>
            <a:chExt cx="5561110" cy="2784533"/>
          </a:xfrm>
        </p:grpSpPr>
        <p:sp>
          <p:nvSpPr>
            <p:cNvPr id="33" name="Rectangle: Rounded Corners 32">
              <a:extLst>
                <a:ext uri="{FF2B5EF4-FFF2-40B4-BE49-F238E27FC236}">
                  <a16:creationId xmlns:a16="http://schemas.microsoft.com/office/drawing/2014/main" id="{208467EA-D714-3C57-5872-5E8C8590F322}"/>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Rectangle: Rounded Corners 33">
              <a:extLst>
                <a:ext uri="{FF2B5EF4-FFF2-40B4-BE49-F238E27FC236}">
                  <a16:creationId xmlns:a16="http://schemas.microsoft.com/office/drawing/2014/main" id="{B69364BA-4289-34F5-7E1F-CE47F6E20AAB}"/>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15FD3F39-91E7-EA14-E604-362AD8ED3B17}"/>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6" name="Picture 35">
              <a:extLst>
                <a:ext uri="{FF2B5EF4-FFF2-40B4-BE49-F238E27FC236}">
                  <a16:creationId xmlns:a16="http://schemas.microsoft.com/office/drawing/2014/main" id="{D5BFA014-3670-09CF-4ADA-039ABA735BBC}"/>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7" name="Picture 36">
              <a:extLst>
                <a:ext uri="{FF2B5EF4-FFF2-40B4-BE49-F238E27FC236}">
                  <a16:creationId xmlns:a16="http://schemas.microsoft.com/office/drawing/2014/main" id="{D850CA4B-47E4-0781-7EA6-E1F8DE134BEA}"/>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38" name="Picture 37">
            <a:extLst>
              <a:ext uri="{FF2B5EF4-FFF2-40B4-BE49-F238E27FC236}">
                <a16:creationId xmlns:a16="http://schemas.microsoft.com/office/drawing/2014/main" id="{2774F53C-3CC1-0606-E287-DBA11594EF05}"/>
              </a:ext>
            </a:extLst>
          </p:cNvPr>
          <p:cNvPicPr>
            <a:picLocks noChangeAspect="1"/>
          </p:cNvPicPr>
          <p:nvPr/>
        </p:nvPicPr>
        <p:blipFill>
          <a:blip r:embed="rId10"/>
          <a:stretch>
            <a:fillRect/>
          </a:stretch>
        </p:blipFill>
        <p:spPr>
          <a:xfrm>
            <a:off x="-48909" y="279508"/>
            <a:ext cx="12058933" cy="2353260"/>
          </a:xfrm>
          <a:prstGeom prst="rect">
            <a:avLst/>
          </a:prstGeom>
        </p:spPr>
      </p:pic>
      <p:pic>
        <p:nvPicPr>
          <p:cNvPr id="39" name="Picture 38">
            <a:extLst>
              <a:ext uri="{FF2B5EF4-FFF2-40B4-BE49-F238E27FC236}">
                <a16:creationId xmlns:a16="http://schemas.microsoft.com/office/drawing/2014/main" id="{3647912A-29BA-65BB-F5EC-73942C95CA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41194" y="1766260"/>
            <a:ext cx="3430641" cy="1944539"/>
          </a:xfrm>
          <a:prstGeom prst="rect">
            <a:avLst/>
          </a:prstGeom>
        </p:spPr>
      </p:pic>
    </p:spTree>
    <p:extLst>
      <p:ext uri="{BB962C8B-B14F-4D97-AF65-F5344CB8AC3E}">
        <p14:creationId xmlns:p14="http://schemas.microsoft.com/office/powerpoint/2010/main" val="571705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1055" y="1322154"/>
            <a:ext cx="11554690" cy="2991588"/>
          </a:xfrm>
          <a:prstGeom prst="rect">
            <a:avLst/>
          </a:prstGeom>
        </p:spPr>
        <p:txBody>
          <a:bodyPr wrap="square">
            <a:spAutoFit/>
          </a:bodyPr>
          <a:lstStyle/>
          <a:p>
            <a:pPr algn="just">
              <a:lnSpc>
                <a:spcPct val="107000"/>
              </a:lnSpc>
              <a:spcAft>
                <a:spcPts val="800"/>
              </a:spcAft>
            </a:pPr>
            <a:r>
              <a:rPr lang="nl-NL"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nl-NL"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 1</a:t>
            </a:r>
            <a:r>
              <a:rPr lang="nl-NL"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Tình cảm của mọi vật dành cho người đá.</a:t>
            </a:r>
            <a:endParaRPr lang="en-US" sz="4000" b="1" dirty="0">
              <a:solidFill>
                <a:srgbClr val="FF0000"/>
              </a:solidFill>
              <a:latin typeface="Times New Roman" panose="02020603050405020304" pitchFamily="18" charset="0"/>
              <a:cs typeface="Times New Roman" panose="02020603050405020304" pitchFamily="18" charset="0"/>
            </a:endParaRPr>
          </a:p>
          <a:p>
            <a:pPr algn="just">
              <a:lnSpc>
                <a:spcPct val="107000"/>
              </a:lnSpc>
              <a:spcAft>
                <a:spcPts val="800"/>
              </a:spcAft>
            </a:pPr>
            <a:r>
              <a:rPr lang="nl-NL"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Đoạn </a:t>
            </a:r>
            <a:r>
              <a:rPr lang="nl-NL"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nl-NL"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Tiếng hát kì diệu cứu dân làng.</a:t>
            </a:r>
            <a:endParaRPr lang="en-US" sz="4000" b="1" dirty="0">
              <a:solidFill>
                <a:srgbClr val="FF0000"/>
              </a:solidFill>
              <a:latin typeface="Times New Roman" panose="02020603050405020304" pitchFamily="18" charset="0"/>
              <a:cs typeface="Times New Roman" panose="02020603050405020304" pitchFamily="18" charset="0"/>
            </a:endParaRPr>
          </a:p>
          <a:p>
            <a:pPr algn="just">
              <a:lnSpc>
                <a:spcPct val="107000"/>
              </a:lnSpc>
              <a:spcAft>
                <a:spcPts val="800"/>
              </a:spcAft>
            </a:pPr>
            <a:r>
              <a:rPr lang="nl-NL"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Đoạn </a:t>
            </a:r>
            <a:r>
              <a:rPr lang="nl-NL"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nl-NL"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Tiếng hát của Nai cứu dân làng</a:t>
            </a:r>
            <a:endParaRPr lang="en-US" sz="4000" b="1" dirty="0">
              <a:solidFill>
                <a:srgbClr val="FF0000"/>
              </a:solidFill>
              <a:latin typeface="Times New Roman" panose="02020603050405020304" pitchFamily="18" charset="0"/>
              <a:cs typeface="Times New Roman" panose="02020603050405020304" pitchFamily="18" charset="0"/>
            </a:endParaRPr>
          </a:p>
          <a:p>
            <a:r>
              <a:rPr lang="nl-NL"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Đoạn </a:t>
            </a:r>
            <a:r>
              <a:rPr lang="nl-NL"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r>
              <a:rPr lang="nl-NL"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Ước nguyện và lòng biết ơn của dân làng.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29599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cstate="hq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430370FA-1077-7B9A-4A0C-1C5DCEA2FDFB}"/>
              </a:ext>
            </a:extLst>
          </p:cNvPr>
          <p:cNvGrpSpPr/>
          <p:nvPr/>
        </p:nvGrpSpPr>
        <p:grpSpPr>
          <a:xfrm>
            <a:off x="3629456" y="1302348"/>
            <a:ext cx="3251018" cy="1108820"/>
            <a:chOff x="4639487" y="939795"/>
            <a:chExt cx="3251018" cy="1108820"/>
          </a:xfrm>
        </p:grpSpPr>
        <p:sp>
          <p:nvSpPr>
            <p:cNvPr id="8" name="TextBox 7">
              <a:extLst>
                <a:ext uri="{FF2B5EF4-FFF2-40B4-BE49-F238E27FC236}">
                  <a16:creationId xmlns:a16="http://schemas.microsoft.com/office/drawing/2014/main" id="{1E023E30-CD11-4531-EC26-804CA91741F7}"/>
                </a:ext>
              </a:extLst>
            </p:cNvPr>
            <p:cNvSpPr txBox="1"/>
            <p:nvPr/>
          </p:nvSpPr>
          <p:spPr>
            <a:xfrm>
              <a:off x="4639487" y="939795"/>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w="190500">
                    <a:solidFill>
                      <a:prstClr val="white"/>
                    </a:solidFill>
                  </a:ln>
                  <a:solidFill>
                    <a:prstClr val="black"/>
                  </a:solidFill>
                  <a:effectLst>
                    <a:outerShdw dist="38100" dir="2700000" algn="tl" rotWithShape="0">
                      <a:prstClr val="black"/>
                    </a:outerShdw>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w="190500">
                  <a:solidFill>
                    <a:prstClr val="white"/>
                  </a:solidFill>
                </a:ln>
                <a:solidFill>
                  <a:prstClr val="black"/>
                </a:solidFill>
                <a:effectLst>
                  <a:outerShdw dist="38100" dir="2700000" algn="tl" rotWithShape="0">
                    <a:prstClr val="black"/>
                  </a:outerShdw>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CC3BF6-353B-B978-9E4F-35F9B5598A20}"/>
                </a:ext>
              </a:extLst>
            </p:cNvPr>
            <p:cNvSpPr txBox="1"/>
            <p:nvPr/>
          </p:nvSpPr>
          <p:spPr>
            <a:xfrm>
              <a:off x="4639487" y="940619"/>
              <a:ext cx="32510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Hoạt</a:t>
              </a:r>
              <a:r>
                <a:rPr kumimoji="0" lang="en-GB" sz="6600" b="0" i="0" u="none" strike="noStrike" kern="0" cap="none" spc="0" normalizeH="0" baseline="0" noProof="0" dirty="0">
                  <a:ln>
                    <a:noFill/>
                  </a:ln>
                  <a:solidFill>
                    <a:srgbClr val="005CAD"/>
                  </a:solidFill>
                  <a:effectLst/>
                  <a:uLnTx/>
                  <a:uFillTx/>
                  <a:latin typeface="SVN-DK Clochard" panose="02000000000000000000" pitchFamily="50" charset="0"/>
                  <a:ea typeface="+mn-ea"/>
                  <a:cs typeface="+mn-cs"/>
                </a:rPr>
                <a:t> </a:t>
              </a:r>
              <a:r>
                <a:rPr kumimoji="0" lang="en-GB" sz="6600" b="0" i="0" u="none" strike="noStrike" kern="0" cap="none" spc="0" normalizeH="0" baseline="0" noProof="0" dirty="0" err="1">
                  <a:ln>
                    <a:noFill/>
                  </a:ln>
                  <a:solidFill>
                    <a:srgbClr val="005CAD"/>
                  </a:solidFill>
                  <a:effectLst/>
                  <a:uLnTx/>
                  <a:uFillTx/>
                  <a:latin typeface="SVN-DK Clochard" panose="02000000000000000000" pitchFamily="50" charset="0"/>
                  <a:ea typeface="+mn-ea"/>
                  <a:cs typeface="+mn-cs"/>
                </a:rPr>
                <a:t>động</a:t>
              </a:r>
              <a:endParaRPr kumimoji="0" lang="vi-VN" sz="6600" b="0" i="0" u="none" strike="noStrike" kern="0" cap="none" spc="0" normalizeH="0" baseline="0" noProof="0" dirty="0">
                <a:ln>
                  <a:noFill/>
                </a:ln>
                <a:solidFill>
                  <a:srgbClr val="005CAD"/>
                </a:solidFill>
                <a:effectLst/>
                <a:uLnTx/>
                <a:uFillTx/>
                <a:latin typeface="Arial" panose="020B0604020202020204" pitchFamily="34" charset="0"/>
                <a:ea typeface="+mn-ea"/>
                <a:cs typeface="+mn-cs"/>
              </a:endParaRPr>
            </a:p>
          </p:txBody>
        </p:sp>
      </p:grpSp>
      <p:pic>
        <p:nvPicPr>
          <p:cNvPr id="13" name="Picture 12">
            <a:extLst>
              <a:ext uri="{FF2B5EF4-FFF2-40B4-BE49-F238E27FC236}">
                <a16:creationId xmlns:a16="http://schemas.microsoft.com/office/drawing/2014/main" id="{34A32FF3-37FA-434C-43A0-D96F12488ECB}"/>
              </a:ext>
            </a:extLst>
          </p:cNvPr>
          <p:cNvPicPr>
            <a:picLocks noChangeAspect="1"/>
          </p:cNvPicPr>
          <p:nvPr/>
        </p:nvPicPr>
        <p:blipFill>
          <a:blip r:embed="rId6"/>
          <a:stretch>
            <a:fillRect/>
          </a:stretch>
        </p:blipFill>
        <p:spPr>
          <a:xfrm>
            <a:off x="2591480" y="2386684"/>
            <a:ext cx="6492803" cy="2066723"/>
          </a:xfrm>
          <a:prstGeom prst="rect">
            <a:avLst/>
          </a:prstGeom>
        </p:spPr>
      </p:pic>
    </p:spTree>
    <p:extLst>
      <p:ext uri="{BB962C8B-B14F-4D97-AF65-F5344CB8AC3E}">
        <p14:creationId xmlns:p14="http://schemas.microsoft.com/office/powerpoint/2010/main" val="3136951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22068"/>
            <a:ext cx="11119104" cy="1200329"/>
            <a:chOff x="536448" y="1522068"/>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454764" y="1522068"/>
              <a:ext cx="10156698" cy="1200329"/>
            </a:xfrm>
            <a:prstGeom prst="rect">
              <a:avLst/>
            </a:prstGeom>
            <a:noFill/>
          </p:spPr>
          <p:txBody>
            <a:bodyPr wrap="square">
              <a:spAutoFit/>
            </a:bodyPr>
            <a:lstStyle/>
            <a:p>
              <a:r>
                <a:rPr lang="vi-VN" sz="3600" b="1" i="0" dirty="0">
                  <a:solidFill>
                    <a:srgbClr val="C00000"/>
                  </a:solidFill>
                  <a:effectLst/>
                  <a:latin typeface="Cambria" panose="02040503050406030204" pitchFamily="18" charset="0"/>
                  <a:ea typeface="Cambria" panose="02040503050406030204" pitchFamily="18" charset="0"/>
                </a:rPr>
                <a:t>Theo em, lời hát của em bé người đá thể hiện ước nguyện gì của con người?</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2953312"/>
            <a:ext cx="10804504" cy="3539430"/>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Em bé người đá đã giúp dân làng đuổi giặc. Em trèo lên một mỏm núi, cất tiếng hát kêu gọi những kẻ xâm lược chở đi ăn cướp, hãy trở về với vợ con, đi hái rau ngọt, cắt lúa vàng, tối ngủ bên lửa ấm, sáng thức dậy theo mặt trời,... Lời hát của em bé người đá thể hiện ước nguyện của con người về một cuộc sống hoà bình, không có cảnh đầu rơi máu đổ, chính nghĩa luôn chiến thắng phi nghĩa. </a:t>
            </a:r>
          </a:p>
        </p:txBody>
      </p:sp>
      <p:sp>
        <p:nvSpPr>
          <p:cNvPr id="7" name="Freeform 35">
            <a:extLst>
              <a:ext uri="{FF2B5EF4-FFF2-40B4-BE49-F238E27FC236}">
                <a16:creationId xmlns:a16="http://schemas.microsoft.com/office/drawing/2014/main" id="{8BD53AA6-3E7A-B36B-C99D-EE62DD3DF0CC}"/>
              </a:ext>
            </a:extLst>
          </p:cNvPr>
          <p:cNvSpPr/>
          <p:nvPr/>
        </p:nvSpPr>
        <p:spPr>
          <a:xfrm rot="643615">
            <a:off x="193464" y="1394314"/>
            <a:ext cx="868129" cy="1149633"/>
          </a:xfrm>
          <a:custGeom>
            <a:avLst/>
            <a:gdLst/>
            <a:ahLst/>
            <a:cxnLst/>
            <a:rect l="l" t="t" r="r" b="b"/>
            <a:pathLst>
              <a:path w="985665" h="1437178">
                <a:moveTo>
                  <a:pt x="0" y="0"/>
                </a:moveTo>
                <a:lnTo>
                  <a:pt x="985665" y="0"/>
                </a:lnTo>
                <a:lnTo>
                  <a:pt x="985665" y="1437178"/>
                </a:lnTo>
                <a:lnTo>
                  <a:pt x="0" y="143717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E19182B8-4D85-1893-8A5B-A3271A86A74D}"/>
              </a:ext>
            </a:extLst>
          </p:cNvPr>
          <p:cNvPicPr>
            <a:picLocks noChangeAspect="1"/>
          </p:cNvPicPr>
          <p:nvPr/>
        </p:nvPicPr>
        <p:blipFill>
          <a:blip r:embed="rId4"/>
          <a:stretch>
            <a:fillRect/>
          </a:stretch>
        </p:blipFill>
        <p:spPr>
          <a:xfrm>
            <a:off x="2886171" y="220269"/>
            <a:ext cx="6572058" cy="1322947"/>
          </a:xfrm>
          <a:prstGeom prst="rect">
            <a:avLst/>
          </a:prstGeom>
        </p:spPr>
      </p:pic>
    </p:spTree>
    <p:extLst>
      <p:ext uri="{BB962C8B-B14F-4D97-AF65-F5344CB8AC3E}">
        <p14:creationId xmlns:p14="http://schemas.microsoft.com/office/powerpoint/2010/main" val="2630751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1490" y="755368"/>
            <a:ext cx="5633919" cy="535531"/>
          </a:xfrm>
          <a:prstGeom prst="rect">
            <a:avLst/>
          </a:prstGeom>
        </p:spPr>
        <p:txBody>
          <a:bodyPr wrap="square">
            <a:spAutoFit/>
          </a:bodyPr>
          <a:lstStyle/>
          <a:p>
            <a:pPr algn="just">
              <a:lnSpc>
                <a:spcPct val="120000"/>
              </a:lnSpc>
              <a:spcAft>
                <a:spcPts val="0"/>
              </a:spcAft>
            </a:pPr>
            <a:r>
              <a:rPr lang="en-US" sz="2400" dirty="0" smtClean="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Từ</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ngữ</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nào</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thể</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hiện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ước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nguyện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ấy</a:t>
            </a:r>
            <a:r>
              <a:rPr lang="en-US" sz="2400" dirty="0">
                <a:solidFill>
                  <a:srgbClr val="FF0000"/>
                </a:solidFill>
                <a:latin typeface="Times New Roman" panose="02020603050405020304" pitchFamily="18" charset="0"/>
                <a:ea typeface="Calibri" panose="020F0502020204030204" pitchFamily="34" charset="0"/>
              </a:rPr>
              <a:t> ? </a:t>
            </a:r>
            <a:endParaRPr lang="en-US" sz="2400" dirty="0">
              <a:solidFill>
                <a:srgbClr val="FF0000"/>
              </a:solidFill>
              <a:effectLst/>
              <a:latin typeface="Times New Roman" panose="02020603050405020304" pitchFamily="18" charset="0"/>
              <a:ea typeface="Calibri" panose="020F0502020204030204" pitchFamily="34" charset="0"/>
            </a:endParaRPr>
          </a:p>
        </p:txBody>
      </p:sp>
      <p:sp>
        <p:nvSpPr>
          <p:cNvPr id="4" name="Rectangle 3"/>
          <p:cNvSpPr/>
          <p:nvPr/>
        </p:nvSpPr>
        <p:spPr>
          <a:xfrm>
            <a:off x="1126008" y="1318599"/>
            <a:ext cx="9597410" cy="461665"/>
          </a:xfrm>
          <a:prstGeom prst="rect">
            <a:avLst/>
          </a:prstGeom>
        </p:spPr>
        <p:txBody>
          <a:bodyPr wrap="square">
            <a:spAutoFit/>
          </a:bodyPr>
          <a:lstStyle/>
          <a:p>
            <a:pPr algn="just">
              <a:tabLst>
                <a:tab pos="180340" algn="l"/>
              </a:tabLst>
            </a:pPr>
            <a:r>
              <a:rPr lang="nl-NL"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chớ</a:t>
            </a:r>
            <a:r>
              <a:rPr lang="vi-VN"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hãy trở về, rau ngọt, cắt lúa vàng, bên lửa ấm, theo mặt trời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70C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1191490" y="1948460"/>
            <a:ext cx="5144357" cy="496867"/>
          </a:xfrm>
          <a:prstGeom prst="rect">
            <a:avLst/>
          </a:prstGeom>
        </p:spPr>
        <p:txBody>
          <a:bodyPr wrap="none">
            <a:spAutoFit/>
          </a:bodyPr>
          <a:lstStyle/>
          <a:p>
            <a:pPr algn="just">
              <a:lnSpc>
                <a:spcPct val="120000"/>
              </a:lnSpc>
              <a:tabLst>
                <a:tab pos="180340" algn="l"/>
              </a:tabLs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endParaRPr lang="en-US" sz="2400" dirty="0">
              <a:solidFill>
                <a:srgbClr val="FF0000"/>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988554" y="2657693"/>
            <a:ext cx="10635409" cy="830997"/>
          </a:xfrm>
          <a:prstGeom prst="rect">
            <a:avLst/>
          </a:prstGeom>
        </p:spPr>
        <p:txBody>
          <a:bodyPr wrap="square">
            <a:spAutoFit/>
          </a:bodyPr>
          <a:lstStyle/>
          <a:p>
            <a:pPr algn="just">
              <a:tabLst>
                <a:tab pos="180340" algn="l"/>
              </a:tabLst>
            </a:pPr>
            <a:r>
              <a:rPr lang="nl-NL"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Chớ</a:t>
            </a:r>
            <a:r>
              <a:rPr lang="vi-VN" sz="2400" dirty="0">
                <a:solidFill>
                  <a:srgbClr val="0070C0"/>
                </a:solidFill>
                <a:latin typeface="Times New Roman" panose="02020603050405020304" pitchFamily="18" charset="0"/>
                <a:cs typeface="Times New Roman" panose="02020603050405020304" pitchFamily="18" charset="0"/>
              </a:rPr>
              <a:t> đi ăn cướp, hãy trở về với vợ con, đi hái rau ngọt, cắt lúa vàng, tối ngủ bên lửa ấm, sáng thức dậy theo mặt trời</a:t>
            </a:r>
            <a:r>
              <a:rPr lang="en-US" sz="2400" dirty="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1109772" y="3728756"/>
            <a:ext cx="4620176" cy="496867"/>
          </a:xfrm>
          <a:prstGeom prst="rect">
            <a:avLst/>
          </a:prstGeom>
        </p:spPr>
        <p:txBody>
          <a:bodyPr wrap="none">
            <a:spAutoFit/>
          </a:bodyPr>
          <a:lstStyle/>
          <a:p>
            <a:pPr algn="just">
              <a:lnSpc>
                <a:spcPct val="120000"/>
              </a:lnSpc>
              <a:tabLst>
                <a:tab pos="180340" algn="l"/>
              </a:tabLst>
            </a:pP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988554" y="4365853"/>
            <a:ext cx="7165744" cy="496867"/>
          </a:xfrm>
          <a:prstGeom prst="rect">
            <a:avLst/>
          </a:prstGeom>
        </p:spPr>
        <p:txBody>
          <a:bodyPr wrap="none">
            <a:spAutoFit/>
          </a:bodyPr>
          <a:lstStyle/>
          <a:p>
            <a:pPr algn="just">
              <a:lnSpc>
                <a:spcPct val="120000"/>
              </a:lnSpc>
              <a:spcAft>
                <a:spcPts val="0"/>
              </a:spcAft>
            </a:pPr>
            <a:r>
              <a:rPr lang="nl-NL" sz="2400" dirty="0">
                <a:solidFill>
                  <a:srgbClr val="0070C0"/>
                </a:solidFill>
                <a:latin typeface="Times New Roman" panose="02020603050405020304" pitchFamily="18" charset="0"/>
                <a:ea typeface="Calibri" panose="020F0502020204030204" pitchFamily="34" charset="0"/>
              </a:rPr>
              <a:t>+ Giặc tan, Nai Ngọc trở về núi biến thành đá như trước.</a:t>
            </a:r>
            <a:endParaRPr lang="en-US" sz="2400" dirty="0">
              <a:solidFill>
                <a:srgbClr val="0070C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69880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234CC3-665B-9CBF-CB37-C23B1964A0BC}"/>
              </a:ext>
            </a:extLst>
          </p:cNvPr>
          <p:cNvGrpSpPr/>
          <p:nvPr/>
        </p:nvGrpSpPr>
        <p:grpSpPr>
          <a:xfrm>
            <a:off x="536448" y="1563623"/>
            <a:ext cx="11119104" cy="1200329"/>
            <a:chOff x="536448" y="1563623"/>
            <a:chExt cx="11119104" cy="1200329"/>
          </a:xfrm>
        </p:grpSpPr>
        <p:sp>
          <p:nvSpPr>
            <p:cNvPr id="6" name="Rectangle: Rounded Corners 5">
              <a:extLst>
                <a:ext uri="{FF2B5EF4-FFF2-40B4-BE49-F238E27FC236}">
                  <a16:creationId xmlns:a16="http://schemas.microsoft.com/office/drawing/2014/main" id="{D3722B91-2528-ED72-C0E5-FFAB574B324F}"/>
                </a:ext>
              </a:extLst>
            </p:cNvPr>
            <p:cNvSpPr/>
            <p:nvPr/>
          </p:nvSpPr>
          <p:spPr>
            <a:xfrm>
              <a:off x="536448" y="1563623"/>
              <a:ext cx="11119104" cy="1149633"/>
            </a:xfrm>
            <a:prstGeom prst="roundRect">
              <a:avLst/>
            </a:prstGeom>
            <a:ln w="76200">
              <a:solidFill>
                <a:schemeClr val="accent3">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
          <p:nvSpPr>
            <p:cNvPr id="8" name="TextBox 7">
              <a:extLst>
                <a:ext uri="{FF2B5EF4-FFF2-40B4-BE49-F238E27FC236}">
                  <a16:creationId xmlns:a16="http://schemas.microsoft.com/office/drawing/2014/main" id="{0808C806-7719-EE91-F8E7-C571D81CBD3E}"/>
                </a:ext>
              </a:extLst>
            </p:cNvPr>
            <p:cNvSpPr txBox="1"/>
            <p:nvPr/>
          </p:nvSpPr>
          <p:spPr>
            <a:xfrm>
              <a:off x="1395984" y="1563623"/>
              <a:ext cx="10197302" cy="1200329"/>
            </a:xfrm>
            <a:prstGeom prst="rect">
              <a:avLst/>
            </a:prstGeom>
            <a:noFill/>
          </p:spPr>
          <p:txBody>
            <a:bodyPr wrap="square">
              <a:spAutoFit/>
            </a:bodyPr>
            <a:lstStyle/>
            <a:p>
              <a:pPr algn="just"/>
              <a:r>
                <a:rPr lang="vi-VN" sz="3600" b="1" i="0" dirty="0">
                  <a:solidFill>
                    <a:srgbClr val="C00000"/>
                  </a:solidFill>
                  <a:effectLst/>
                  <a:latin typeface="Cambria" panose="02040503050406030204" pitchFamily="18" charset="0"/>
                  <a:ea typeface="Cambria" panose="02040503050406030204" pitchFamily="18" charset="0"/>
                </a:rPr>
                <a:t>Nêu một kết thúc khác cho câu chuyện theo mong muốn của em.</a:t>
              </a:r>
              <a:endParaRPr lang="vi-VN" sz="3600" b="1" dirty="0">
                <a:solidFill>
                  <a:srgbClr val="C00000"/>
                </a:solidFill>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CCE56962-F28A-6FD6-1DE2-E2638EDCB461}"/>
              </a:ext>
            </a:extLst>
          </p:cNvPr>
          <p:cNvSpPr txBox="1"/>
          <p:nvPr/>
        </p:nvSpPr>
        <p:spPr>
          <a:xfrm>
            <a:off x="627528" y="3192798"/>
            <a:ext cx="10804504" cy="1938992"/>
          </a:xfrm>
          <a:prstGeom prst="rect">
            <a:avLst/>
          </a:prstGeom>
          <a:noFill/>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E</a:t>
            </a:r>
            <a:r>
              <a:rPr lang="vi-VN" sz="4000" dirty="0">
                <a:latin typeface="Cambria" panose="02040503050406030204" pitchFamily="18" charset="0"/>
                <a:ea typeface="Cambria" panose="02040503050406030204" pitchFamily="18" charset="0"/>
              </a:rPr>
              <a:t>m bé người đá bay lên trời xanh. Mỗi khi đất nước gặp gian nguy, em bé người đá lại xuất hiện để giúp đở dân làng.</a:t>
            </a:r>
          </a:p>
        </p:txBody>
      </p:sp>
      <p:sp>
        <p:nvSpPr>
          <p:cNvPr id="3" name="Freeform 21">
            <a:extLst>
              <a:ext uri="{FF2B5EF4-FFF2-40B4-BE49-F238E27FC236}">
                <a16:creationId xmlns:a16="http://schemas.microsoft.com/office/drawing/2014/main" id="{1DDFC415-E982-567F-35E7-2796199568D0}"/>
              </a:ext>
            </a:extLst>
          </p:cNvPr>
          <p:cNvSpPr/>
          <p:nvPr/>
        </p:nvSpPr>
        <p:spPr>
          <a:xfrm>
            <a:off x="707136" y="1680286"/>
            <a:ext cx="688848" cy="967001"/>
          </a:xfrm>
          <a:custGeom>
            <a:avLst/>
            <a:gdLst/>
            <a:ahLst/>
            <a:cxnLst/>
            <a:rect l="l" t="t" r="r" b="b"/>
            <a:pathLst>
              <a:path w="1248179" h="1875785">
                <a:moveTo>
                  <a:pt x="0" y="0"/>
                </a:moveTo>
                <a:lnTo>
                  <a:pt x="1248178" y="0"/>
                </a:lnTo>
                <a:lnTo>
                  <a:pt x="1248178" y="1875785"/>
                </a:lnTo>
                <a:lnTo>
                  <a:pt x="0" y="18757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6">
            <a:extLst>
              <a:ext uri="{FF2B5EF4-FFF2-40B4-BE49-F238E27FC236}">
                <a16:creationId xmlns:a16="http://schemas.microsoft.com/office/drawing/2014/main" id="{AB4F2284-D6F1-2CE4-D5D5-82E2D34833B7}"/>
              </a:ext>
            </a:extLst>
          </p:cNvPr>
          <p:cNvPicPr>
            <a:picLocks noChangeAspect="1"/>
          </p:cNvPicPr>
          <p:nvPr/>
        </p:nvPicPr>
        <p:blipFill>
          <a:blip r:embed="rId4"/>
          <a:stretch>
            <a:fillRect/>
          </a:stretch>
        </p:blipFill>
        <p:spPr>
          <a:xfrm>
            <a:off x="3038571" y="263812"/>
            <a:ext cx="6572058" cy="1322947"/>
          </a:xfrm>
          <a:prstGeom prst="rect">
            <a:avLst/>
          </a:prstGeom>
        </p:spPr>
      </p:pic>
    </p:spTree>
    <p:extLst>
      <p:ext uri="{BB962C8B-B14F-4D97-AF65-F5344CB8AC3E}">
        <p14:creationId xmlns:p14="http://schemas.microsoft.com/office/powerpoint/2010/main" val="89694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FDAE66-71F0-69EE-E762-40A50280FD35}"/>
              </a:ext>
            </a:extLst>
          </p:cNvPr>
          <p:cNvSpPr txBox="1"/>
          <p:nvPr/>
        </p:nvSpPr>
        <p:spPr>
          <a:xfrm>
            <a:off x="896112" y="2048256"/>
            <a:ext cx="10186416" cy="2308324"/>
          </a:xfrm>
          <a:prstGeom prst="rect">
            <a:avLst/>
          </a:prstGeom>
          <a:noFill/>
        </p:spPr>
        <p:txBody>
          <a:bodyPr wrap="square">
            <a:spAutoFit/>
          </a:bodyPr>
          <a:lstStyle/>
          <a:p>
            <a:pPr algn="just"/>
            <a:r>
              <a:rPr lang="vi-VN" sz="3600" dirty="0">
                <a:latin typeface="Cambria" panose="02040503050406030204" pitchFamily="18" charset="0"/>
                <a:ea typeface="Cambria" panose="02040503050406030204" pitchFamily="18" charset="0"/>
              </a:rPr>
              <a:t>Những hành động, việc làm của chú bé người đá trong câu chuyện thể hiện tình yêu đối với cuộc sống và con người. </a:t>
            </a:r>
            <a:r>
              <a:rPr lang="en-US" sz="3600" dirty="0" smtClean="0">
                <a:latin typeface="Cambria" panose="02040503050406030204" pitchFamily="18" charset="0"/>
                <a:ea typeface="Cambria" panose="02040503050406030204" pitchFamily="18" charset="0"/>
              </a:rPr>
              <a:t>G</a:t>
            </a:r>
            <a:r>
              <a:rPr lang="vi-VN" sz="3600" dirty="0" smtClean="0">
                <a:latin typeface="Cambria" panose="02040503050406030204" pitchFamily="18" charset="0"/>
                <a:ea typeface="Cambria" panose="02040503050406030204" pitchFamily="18" charset="0"/>
              </a:rPr>
              <a:t>óp </a:t>
            </a:r>
            <a:r>
              <a:rPr lang="vi-VN" sz="3600" dirty="0">
                <a:latin typeface="Cambria" panose="02040503050406030204" pitchFamily="18" charset="0"/>
                <a:ea typeface="Cambria" panose="02040503050406030204" pitchFamily="18" charset="0"/>
              </a:rPr>
              <a:t>phần làm nổi bật vẻ đẹp của cuộc </a:t>
            </a:r>
            <a:r>
              <a:rPr lang="vi-VN" sz="3600" dirty="0" smtClean="0">
                <a:latin typeface="Cambria" panose="02040503050406030204" pitchFamily="18" charset="0"/>
                <a:ea typeface="Cambria" panose="02040503050406030204" pitchFamily="18" charset="0"/>
              </a:rPr>
              <a:t>sống </a:t>
            </a:r>
            <a:r>
              <a:rPr lang="en-US" sz="3600" dirty="0" err="1" smtClean="0">
                <a:latin typeface="Cambria" panose="02040503050406030204" pitchFamily="18" charset="0"/>
                <a:ea typeface="Cambria" panose="02040503050406030204" pitchFamily="18" charset="0"/>
              </a:rPr>
              <a:t>tươi</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đẹp</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hơn</a:t>
            </a:r>
            <a:endParaRPr lang="vi-VN" sz="36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549BBDFC-F3C8-5C68-DAD7-014133F7D46A}"/>
              </a:ext>
            </a:extLst>
          </p:cNvPr>
          <p:cNvPicPr>
            <a:picLocks noChangeAspect="1"/>
          </p:cNvPicPr>
          <p:nvPr/>
        </p:nvPicPr>
        <p:blipFill>
          <a:blip r:embed="rId2"/>
          <a:stretch>
            <a:fillRect/>
          </a:stretch>
        </p:blipFill>
        <p:spPr>
          <a:xfrm>
            <a:off x="2875286" y="470640"/>
            <a:ext cx="6572058" cy="1322947"/>
          </a:xfrm>
          <a:prstGeom prst="rect">
            <a:avLst/>
          </a:prstGeom>
        </p:spPr>
      </p:pic>
    </p:spTree>
    <p:extLst>
      <p:ext uri="{BB962C8B-B14F-4D97-AF65-F5344CB8AC3E}">
        <p14:creationId xmlns:p14="http://schemas.microsoft.com/office/powerpoint/2010/main" val="4165551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cstate="hq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027BC758-2F6C-5523-9348-D435CB9A929E}"/>
              </a:ext>
            </a:extLst>
          </p:cNvPr>
          <p:cNvPicPr>
            <a:picLocks noChangeAspect="1"/>
          </p:cNvPicPr>
          <p:nvPr/>
        </p:nvPicPr>
        <p:blipFill>
          <a:blip r:embed="rId6"/>
          <a:stretch>
            <a:fillRect/>
          </a:stretch>
        </p:blipFill>
        <p:spPr>
          <a:xfrm>
            <a:off x="2479484" y="1033951"/>
            <a:ext cx="6492803" cy="4419983"/>
          </a:xfrm>
          <a:prstGeom prst="rect">
            <a:avLst/>
          </a:prstGeom>
        </p:spPr>
      </p:pic>
    </p:spTree>
    <p:extLst>
      <p:ext uri="{BB962C8B-B14F-4D97-AF65-F5344CB8AC3E}">
        <p14:creationId xmlns:p14="http://schemas.microsoft.com/office/powerpoint/2010/main" val="291941013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yard with a fence and flowers&#10;&#10;Description automatically generated">
            <a:extLst>
              <a:ext uri="{FF2B5EF4-FFF2-40B4-BE49-F238E27FC236}">
                <a16:creationId xmlns:a16="http://schemas.microsoft.com/office/drawing/2014/main" id="{7DABFED8-7E35-A80E-5094-2DC47C0AE52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C27D3BB4-F0BC-4D41-D48F-CE18CCF205A7}"/>
              </a:ext>
            </a:extLst>
          </p:cNvPr>
          <p:cNvPicPr>
            <a:picLocks noChangeAspect="1"/>
          </p:cNvPicPr>
          <p:nvPr/>
        </p:nvPicPr>
        <p:blipFill>
          <a:blip r:embed="rId3"/>
          <a:stretch>
            <a:fillRect/>
          </a:stretch>
        </p:blipFill>
        <p:spPr>
          <a:xfrm>
            <a:off x="1699522" y="1002213"/>
            <a:ext cx="9010669" cy="3286029"/>
          </a:xfrm>
          <a:prstGeom prst="rect">
            <a:avLst/>
          </a:prstGeom>
        </p:spPr>
      </p:pic>
    </p:spTree>
    <p:extLst>
      <p:ext uri="{BB962C8B-B14F-4D97-AF65-F5344CB8AC3E}">
        <p14:creationId xmlns:p14="http://schemas.microsoft.com/office/powerpoint/2010/main" val="389176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1649" b="-616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5924873" y="-239562"/>
            <a:ext cx="6267127" cy="7337124"/>
          </a:xfrm>
          <a:custGeom>
            <a:avLst/>
            <a:gdLst/>
            <a:ahLst/>
            <a:cxnLst/>
            <a:rect l="l" t="t" r="r" b="b"/>
            <a:pathLst>
              <a:path w="9400691" h="11005686">
                <a:moveTo>
                  <a:pt x="9400691" y="0"/>
                </a:moveTo>
                <a:lnTo>
                  <a:pt x="0" y="0"/>
                </a:lnTo>
                <a:lnTo>
                  <a:pt x="0" y="11005686"/>
                </a:lnTo>
                <a:lnTo>
                  <a:pt x="9400691" y="11005686"/>
                </a:lnTo>
                <a:lnTo>
                  <a:pt x="9400691"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342254" y="-239562"/>
            <a:ext cx="6267127" cy="7337124"/>
          </a:xfrm>
          <a:custGeom>
            <a:avLst/>
            <a:gdLst/>
            <a:ahLst/>
            <a:cxnLst/>
            <a:rect l="l" t="t" r="r" b="b"/>
            <a:pathLst>
              <a:path w="9400691" h="11005686">
                <a:moveTo>
                  <a:pt x="0" y="0"/>
                </a:moveTo>
                <a:lnTo>
                  <a:pt x="9400690" y="0"/>
                </a:lnTo>
                <a:lnTo>
                  <a:pt x="9400690" y="11005686"/>
                </a:lnTo>
                <a:lnTo>
                  <a:pt x="0" y="1100568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flipH="1">
            <a:off x="8980832" y="2047792"/>
            <a:ext cx="5050737" cy="6429063"/>
          </a:xfrm>
          <a:custGeom>
            <a:avLst/>
            <a:gdLst/>
            <a:ahLst/>
            <a:cxnLst/>
            <a:rect l="l" t="t" r="r" b="b"/>
            <a:pathLst>
              <a:path w="7576106" h="9643595">
                <a:moveTo>
                  <a:pt x="7576106" y="0"/>
                </a:moveTo>
                <a:lnTo>
                  <a:pt x="0" y="0"/>
                </a:lnTo>
                <a:lnTo>
                  <a:pt x="0" y="9643595"/>
                </a:lnTo>
                <a:lnTo>
                  <a:pt x="7576106" y="9643595"/>
                </a:lnTo>
                <a:lnTo>
                  <a:pt x="757610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DA645B67-2942-6373-F06C-C2B1ABD34BE9}"/>
              </a:ext>
            </a:extLst>
          </p:cNvPr>
          <p:cNvPicPr>
            <a:picLocks noChangeAspect="1"/>
          </p:cNvPicPr>
          <p:nvPr/>
        </p:nvPicPr>
        <p:blipFill>
          <a:blip r:embed="rId5"/>
          <a:stretch>
            <a:fillRect/>
          </a:stretch>
        </p:blipFill>
        <p:spPr>
          <a:xfrm>
            <a:off x="383553" y="1145850"/>
            <a:ext cx="11424894" cy="4566300"/>
          </a:xfrm>
          <a:prstGeom prst="rect">
            <a:avLst/>
          </a:prstGeom>
        </p:spPr>
      </p:pic>
      <p:pic>
        <p:nvPicPr>
          <p:cNvPr id="9" name="Picture 8">
            <a:extLst>
              <a:ext uri="{FF2B5EF4-FFF2-40B4-BE49-F238E27FC236}">
                <a16:creationId xmlns:a16="http://schemas.microsoft.com/office/drawing/2014/main" id="{F56312DC-B02F-6ADB-0986-BB35E5C5F854}"/>
              </a:ext>
            </a:extLst>
          </p:cNvPr>
          <p:cNvPicPr>
            <a:picLocks noChangeAspect="1"/>
          </p:cNvPicPr>
          <p:nvPr/>
        </p:nvPicPr>
        <p:blipFill>
          <a:blip r:embed="rId6"/>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4109026402"/>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C981CEDD-95B5-4CBE-E112-68732F0799D1}"/>
              </a:ext>
            </a:extLst>
          </p:cNvPr>
          <p:cNvPicPr>
            <a:picLocks noChangeAspect="1"/>
          </p:cNvPicPr>
          <p:nvPr/>
        </p:nvPicPr>
        <p:blipFill>
          <a:blip r:embed="rId5"/>
          <a:stretch>
            <a:fillRect/>
          </a:stretch>
        </p:blipFill>
        <p:spPr>
          <a:xfrm>
            <a:off x="0" y="2230359"/>
            <a:ext cx="8427829" cy="4053901"/>
          </a:xfrm>
          <a:prstGeom prst="rect">
            <a:avLst/>
          </a:prstGeom>
        </p:spPr>
      </p:pic>
    </p:spTree>
    <p:extLst>
      <p:ext uri="{BB962C8B-B14F-4D97-AF65-F5344CB8AC3E}">
        <p14:creationId xmlns:p14="http://schemas.microsoft.com/office/powerpoint/2010/main" val="77667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0B19A9-911B-DE85-CC73-C031651C9F55}"/>
              </a:ext>
            </a:extLst>
          </p:cNvPr>
          <p:cNvGrpSpPr/>
          <p:nvPr/>
        </p:nvGrpSpPr>
        <p:grpSpPr>
          <a:xfrm>
            <a:off x="2481942" y="455902"/>
            <a:ext cx="8820041" cy="2909089"/>
            <a:chOff x="7432880" y="455902"/>
            <a:chExt cx="3869104" cy="2909089"/>
          </a:xfrm>
        </p:grpSpPr>
        <p:sp>
          <p:nvSpPr>
            <p:cNvPr id="5" name="Freeform 18">
              <a:extLst>
                <a:ext uri="{FF2B5EF4-FFF2-40B4-BE49-F238E27FC236}">
                  <a16:creationId xmlns:a16="http://schemas.microsoft.com/office/drawing/2014/main" id="{BC1AD4AC-0E5C-3DB3-EED9-9BD25CE9EB0D}"/>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E7C7E3-1CC6-30F7-404B-3B259372462B}"/>
                </a:ext>
              </a:extLst>
            </p:cNvPr>
            <p:cNvSpPr txBox="1"/>
            <p:nvPr/>
          </p:nvSpPr>
          <p:spPr>
            <a:xfrm>
              <a:off x="7876979" y="1305536"/>
              <a:ext cx="31964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Kể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1 - 2 </a:t>
              </a:r>
              <a:r>
                <a:rPr lang="en-US" sz="3600" b="1" dirty="0" err="1">
                  <a:latin typeface="Cambria" panose="02040503050406030204" pitchFamily="18" charset="0"/>
                  <a:ea typeface="Cambria" panose="02040503050406030204" pitchFamily="18" charset="0"/>
                </a:rPr>
                <a:t>truyện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cổ</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7" name="Freeform 9">
            <a:extLst>
              <a:ext uri="{FF2B5EF4-FFF2-40B4-BE49-F238E27FC236}">
                <a16:creationId xmlns:a16="http://schemas.microsoft.com/office/drawing/2014/main" id="{048DE5E0-BA57-87E7-B029-CE16E236F92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45276306-7ADD-87FE-FA79-2D037A9C57C5}"/>
              </a:ext>
            </a:extLst>
          </p:cNvPr>
          <p:cNvGrpSpPr/>
          <p:nvPr/>
        </p:nvGrpSpPr>
        <p:grpSpPr>
          <a:xfrm>
            <a:off x="1480456" y="3830475"/>
            <a:ext cx="6183087" cy="2211098"/>
            <a:chOff x="7432880" y="455902"/>
            <a:chExt cx="3869104" cy="2909089"/>
          </a:xfrm>
        </p:grpSpPr>
        <p:sp>
          <p:nvSpPr>
            <p:cNvPr id="9" name="Freeform 18">
              <a:extLst>
                <a:ext uri="{FF2B5EF4-FFF2-40B4-BE49-F238E27FC236}">
                  <a16:creationId xmlns:a16="http://schemas.microsoft.com/office/drawing/2014/main" id="{569E80C2-B0A6-C541-1340-4280D9F0A203}"/>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0941D2BF-96D8-B119-222F-BB25C494FBD7}"/>
                </a:ext>
              </a:extLst>
            </p:cNvPr>
            <p:cNvSpPr txBox="1"/>
            <p:nvPr/>
          </p:nvSpPr>
          <p:spPr>
            <a:xfrm>
              <a:off x="7876979" y="1305536"/>
              <a:ext cx="31964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latin typeface="Cambria" panose="02040503050406030204" pitchFamily="18" charset="0"/>
                  <a:ea typeface="Cambria" panose="02040503050406030204" pitchFamily="18" charset="0"/>
                </a:rPr>
                <a:t>Nêu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chi </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thích</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164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9281-3B8A-E684-0FDD-9FC7F602794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A0970B5-9707-999E-CD9B-294872440BCF}"/>
              </a:ext>
            </a:extLst>
          </p:cNvPr>
          <p:cNvSpPr>
            <a:spLocks noGrp="1"/>
          </p:cNvSpPr>
          <p:nvPr>
            <p:ph type="subTitle" idx="1"/>
          </p:nvPr>
        </p:nvSpPr>
        <p:spPr/>
        <p:txBody>
          <a:bodyPr/>
          <a:lstStyle/>
          <a:p>
            <a:endParaRPr lang="vi-VN"/>
          </a:p>
        </p:txBody>
      </p:sp>
      <p:pic>
        <p:nvPicPr>
          <p:cNvPr id="5" name="Picture 4" descr="A cartoon of flowers and rainbows&#10;&#10;Description automatically generated">
            <a:extLst>
              <a:ext uri="{FF2B5EF4-FFF2-40B4-BE49-F238E27FC236}">
                <a16:creationId xmlns:a16="http://schemas.microsoft.com/office/drawing/2014/main" id="{F614672B-5FE4-F27B-17F5-A573FD90BB4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group of cartoon kids&#10;&#10;Description automatically generated">
            <a:extLst>
              <a:ext uri="{FF2B5EF4-FFF2-40B4-BE49-F238E27FC236}">
                <a16:creationId xmlns:a16="http://schemas.microsoft.com/office/drawing/2014/main" id="{5B239C21-16A2-876B-4FD1-7471C24A8DD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61" b="94869" l="3596" r="33131">
                        <a14:foregroundMark x1="13374" y1="51960" x2="20566" y2="55434"/>
                        <a14:foregroundMark x1="20566" y1="55434" x2="20727" y2="55556"/>
                        <a14:foregroundMark x1="15232" y1="50101" x2="23232" y2="50626"/>
                        <a14:foregroundMark x1="21657" y1="94909" x2="23394" y2="92364"/>
                        <a14:foregroundMark x1="32970" y1="81980" x2="33131" y2="86505"/>
                      </a14:backgroundRemoval>
                    </a14:imgEffect>
                  </a14:imgLayer>
                </a14:imgProps>
              </a:ext>
              <a:ext uri="{28A0092B-C50C-407E-A947-70E740481C1C}">
                <a14:useLocalDpi xmlns:a14="http://schemas.microsoft.com/office/drawing/2010/main" val="0"/>
              </a:ext>
            </a:extLst>
          </a:blip>
          <a:srcRect t="48933" r="63422"/>
          <a:stretch/>
        </p:blipFill>
        <p:spPr>
          <a:xfrm>
            <a:off x="7425236" y="1225296"/>
            <a:ext cx="4599123" cy="6420890"/>
          </a:xfrm>
          <a:prstGeom prst="rect">
            <a:avLst/>
          </a:prstGeom>
        </p:spPr>
      </p:pic>
      <p:pic>
        <p:nvPicPr>
          <p:cNvPr id="4" name="Picture 3">
            <a:extLst>
              <a:ext uri="{FF2B5EF4-FFF2-40B4-BE49-F238E27FC236}">
                <a16:creationId xmlns:a16="http://schemas.microsoft.com/office/drawing/2014/main" id="{DAE80667-C593-476B-3123-9512B1964F07}"/>
              </a:ext>
            </a:extLst>
          </p:cNvPr>
          <p:cNvPicPr>
            <a:picLocks noChangeAspect="1"/>
          </p:cNvPicPr>
          <p:nvPr/>
        </p:nvPicPr>
        <p:blipFill>
          <a:blip r:embed="rId6"/>
          <a:stretch>
            <a:fillRect/>
          </a:stretch>
        </p:blipFill>
        <p:spPr>
          <a:xfrm>
            <a:off x="1418467" y="0"/>
            <a:ext cx="3694496" cy="1725318"/>
          </a:xfrm>
          <a:prstGeom prst="rect">
            <a:avLst/>
          </a:prstGeom>
        </p:spPr>
      </p:pic>
      <p:pic>
        <p:nvPicPr>
          <p:cNvPr id="9" name="Picture 8">
            <a:extLst>
              <a:ext uri="{FF2B5EF4-FFF2-40B4-BE49-F238E27FC236}">
                <a16:creationId xmlns:a16="http://schemas.microsoft.com/office/drawing/2014/main" id="{F676E881-747A-4B53-8487-DED820936E7C}"/>
              </a:ext>
            </a:extLst>
          </p:cNvPr>
          <p:cNvPicPr>
            <a:picLocks noChangeAspect="1"/>
          </p:cNvPicPr>
          <p:nvPr/>
        </p:nvPicPr>
        <p:blipFill>
          <a:blip r:embed="rId7"/>
          <a:stretch>
            <a:fillRect/>
          </a:stretch>
        </p:blipFill>
        <p:spPr>
          <a:xfrm>
            <a:off x="2356885" y="1157735"/>
            <a:ext cx="2078916" cy="1603387"/>
          </a:xfrm>
          <a:prstGeom prst="rect">
            <a:avLst/>
          </a:prstGeom>
        </p:spPr>
      </p:pic>
      <p:pic>
        <p:nvPicPr>
          <p:cNvPr id="12" name="Picture 11">
            <a:extLst>
              <a:ext uri="{FF2B5EF4-FFF2-40B4-BE49-F238E27FC236}">
                <a16:creationId xmlns:a16="http://schemas.microsoft.com/office/drawing/2014/main" id="{E11C9624-35A6-9E18-D0FE-E33899AD8814}"/>
              </a:ext>
            </a:extLst>
          </p:cNvPr>
          <p:cNvPicPr>
            <a:picLocks noChangeAspect="1"/>
          </p:cNvPicPr>
          <p:nvPr/>
        </p:nvPicPr>
        <p:blipFill>
          <a:blip r:embed="rId8"/>
          <a:stretch>
            <a:fillRect/>
          </a:stretch>
        </p:blipFill>
        <p:spPr>
          <a:xfrm>
            <a:off x="973721" y="2387754"/>
            <a:ext cx="7675529" cy="3127519"/>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FD02328-A2CC-BA03-ACF6-3A6C0352E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581" y="4408714"/>
            <a:ext cx="1569256" cy="1569256"/>
          </a:xfrm>
          <a:prstGeom prst="rect">
            <a:avLst/>
          </a:prstGeom>
        </p:spPr>
      </p:pic>
    </p:spTree>
    <p:extLst>
      <p:ext uri="{BB962C8B-B14F-4D97-AF65-F5344CB8AC3E}">
        <p14:creationId xmlns:p14="http://schemas.microsoft.com/office/powerpoint/2010/main" val="210954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B0243-39FE-4B99-3694-7A872190CAB2}"/>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FB96275-08AD-763B-12D0-D0AE3BF06CE2}"/>
              </a:ext>
            </a:extLst>
          </p:cNvPr>
          <p:cNvSpPr>
            <a:spLocks noGrp="1"/>
          </p:cNvSpPr>
          <p:nvPr>
            <p:ph idx="1"/>
          </p:nvPr>
        </p:nvSpPr>
        <p:spPr/>
        <p:txBody>
          <a:bodyPr/>
          <a:lstStyle/>
          <a:p>
            <a:endParaRPr lang="vi-VN"/>
          </a:p>
        </p:txBody>
      </p:sp>
      <p:pic>
        <p:nvPicPr>
          <p:cNvPr id="4" name="Content Placeholder 4" descr="A clipboard with a clip and hearts&#10;&#10;Description automatically generated">
            <a:extLst>
              <a:ext uri="{FF2B5EF4-FFF2-40B4-BE49-F238E27FC236}">
                <a16:creationId xmlns:a16="http://schemas.microsoft.com/office/drawing/2014/main" id="{BD423505-79EA-DBBD-DD7A-3DF74114601B}"/>
              </a:ext>
            </a:extLst>
          </p:cNvPr>
          <p:cNvPicPr>
            <a:picLocks noChangeAspect="1"/>
          </p:cNvPicPr>
          <p:nvPr/>
        </p:nvPicPr>
        <p:blipFill>
          <a:blip r:embed="rId2" cstate="hqprint">
            <a:extLst>
              <a:ext uri="{28A0092B-C50C-407E-A947-70E740481C1C}">
                <a14:useLocalDpi xmlns:a14="http://schemas.microsoft.com/office/drawing/2010/main" val="0"/>
              </a:ext>
            </a:extLst>
          </a:blip>
          <a:srcRect r="-2" b="53"/>
          <a:stretch/>
        </p:blipFill>
        <p:spPr>
          <a:xfrm>
            <a:off x="-6588" y="10"/>
            <a:ext cx="12198588" cy="6857990"/>
          </a:xfrm>
          <a:prstGeom prst="rect">
            <a:avLst/>
          </a:prstGeom>
        </p:spPr>
      </p:pic>
      <p:sp>
        <p:nvSpPr>
          <p:cNvPr id="5" name="Freeform 24">
            <a:extLst>
              <a:ext uri="{FF2B5EF4-FFF2-40B4-BE49-F238E27FC236}">
                <a16:creationId xmlns:a16="http://schemas.microsoft.com/office/drawing/2014/main" id="{02315B9D-6E72-E7DA-E94D-8A6AB5EB6FF7}"/>
              </a:ext>
            </a:extLst>
          </p:cNvPr>
          <p:cNvSpPr/>
          <p:nvPr/>
        </p:nvSpPr>
        <p:spPr>
          <a:xfrm>
            <a:off x="1492798" y="474248"/>
            <a:ext cx="8620465" cy="5702715"/>
          </a:xfrm>
          <a:custGeom>
            <a:avLst/>
            <a:gdLst/>
            <a:ahLst/>
            <a:cxnLst/>
            <a:rect l="l" t="t" r="r" b="b"/>
            <a:pathLst>
              <a:path w="3396420" h="2712891">
                <a:moveTo>
                  <a:pt x="0" y="0"/>
                </a:moveTo>
                <a:lnTo>
                  <a:pt x="3396420" y="0"/>
                </a:lnTo>
                <a:lnTo>
                  <a:pt x="3396420" y="2712890"/>
                </a:lnTo>
                <a:lnTo>
                  <a:pt x="0" y="27128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6" name="Freeform 17">
            <a:extLst>
              <a:ext uri="{FF2B5EF4-FFF2-40B4-BE49-F238E27FC236}">
                <a16:creationId xmlns:a16="http://schemas.microsoft.com/office/drawing/2014/main" id="{BCBF2E4E-1A6C-D377-AEA7-86505937B242}"/>
              </a:ext>
            </a:extLst>
          </p:cNvPr>
          <p:cNvSpPr/>
          <p:nvPr/>
        </p:nvSpPr>
        <p:spPr>
          <a:xfrm>
            <a:off x="8439950" y="2302371"/>
            <a:ext cx="3474682" cy="4554347"/>
          </a:xfrm>
          <a:custGeom>
            <a:avLst/>
            <a:gdLst/>
            <a:ahLst/>
            <a:cxnLst/>
            <a:rect l="l" t="t" r="r" b="b"/>
            <a:pathLst>
              <a:path w="1395601" h="2059928">
                <a:moveTo>
                  <a:pt x="0" y="0"/>
                </a:moveTo>
                <a:lnTo>
                  <a:pt x="1395601" y="0"/>
                </a:lnTo>
                <a:lnTo>
                  <a:pt x="1395601" y="2059927"/>
                </a:lnTo>
                <a:lnTo>
                  <a:pt x="0" y="2059927"/>
                </a:lnTo>
                <a:lnTo>
                  <a:pt x="0" y="0"/>
                </a:lnTo>
                <a:close/>
              </a:path>
            </a:pathLst>
          </a:custGeom>
          <a:blipFill>
            <a:blip r:embed="rId5"/>
            <a:stretch>
              <a:fillRect/>
            </a:stretch>
          </a:blipFill>
        </p:spPr>
        <p:txBody>
          <a:bodyPr/>
          <a:lstStyle/>
          <a:p>
            <a:pPr defTabSz="1244773"/>
            <a:endParaRPr lang="vi-VN" sz="2450">
              <a:solidFill>
                <a:prstClr val="black"/>
              </a:solidFill>
              <a:latin typeface="Arial" panose="020B0604020202020204" pitchFamily="34" charset="0"/>
            </a:endParaRPr>
          </a:p>
        </p:txBody>
      </p:sp>
      <p:pic>
        <p:nvPicPr>
          <p:cNvPr id="15" name="Picture 14">
            <a:extLst>
              <a:ext uri="{FF2B5EF4-FFF2-40B4-BE49-F238E27FC236}">
                <a16:creationId xmlns:a16="http://schemas.microsoft.com/office/drawing/2014/main" id="{2FFDF2C6-68C5-A006-58F4-3564A68EFBF1}"/>
              </a:ext>
            </a:extLst>
          </p:cNvPr>
          <p:cNvPicPr>
            <a:picLocks noChangeAspect="1"/>
          </p:cNvPicPr>
          <p:nvPr/>
        </p:nvPicPr>
        <p:blipFill>
          <a:blip r:embed="rId6"/>
          <a:stretch>
            <a:fillRect/>
          </a:stretch>
        </p:blipFill>
        <p:spPr>
          <a:xfrm>
            <a:off x="2544805" y="955577"/>
            <a:ext cx="6340390" cy="4359018"/>
          </a:xfrm>
          <a:prstGeom prst="rect">
            <a:avLst/>
          </a:prstGeom>
        </p:spPr>
      </p:pic>
    </p:spTree>
    <p:extLst>
      <p:ext uri="{BB962C8B-B14F-4D97-AF65-F5344CB8AC3E}">
        <p14:creationId xmlns:p14="http://schemas.microsoft.com/office/powerpoint/2010/main" val="3341163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49727" y="522269"/>
            <a:ext cx="11157857" cy="3170099"/>
          </a:xfrm>
          <a:prstGeom prst="rect">
            <a:avLst/>
          </a:prstGeom>
          <a:noFill/>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smtClean="0">
                <a:solidFill>
                  <a:srgbClr val="000000"/>
                </a:solidFill>
                <a:effectLst/>
                <a:latin typeface="Cambria" panose="02040503050406030204" pitchFamily="18" charset="0"/>
                <a:ea typeface="Cambria" panose="02040503050406030204" pitchFamily="18" charset="0"/>
              </a:rPr>
              <a:t>	</a:t>
            </a:r>
            <a:r>
              <a:rPr lang="vi-VN" sz="2000" b="0" i="0" dirty="0" smtClean="0">
                <a:solidFill>
                  <a:srgbClr val="000000"/>
                </a:solidFill>
                <a:effectLst/>
                <a:latin typeface="Cambria" panose="02040503050406030204" pitchFamily="18" charset="0"/>
                <a:ea typeface="Cambria" panose="02040503050406030204" pitchFamily="18" charset="0"/>
              </a:rPr>
              <a:t>Trên </a:t>
            </a:r>
            <a:r>
              <a:rPr lang="vi-VN" sz="2000" b="0" i="0" dirty="0">
                <a:solidFill>
                  <a:srgbClr val="000000"/>
                </a:solidFill>
                <a:effectLst/>
                <a:latin typeface="Cambria" panose="02040503050406030204" pitchFamily="18" charset="0"/>
                <a:ea typeface="Cambria" panose="02040503050406030204" pitchFamily="18" charset="0"/>
              </a:rPr>
              <a:t>đỉnh núi cao ở vùng Chư Bô-đa, có một mỏm đá xanh giống hình một em bé cưỡi voi. Những tia nắng vàng dịu, những hạt mưa trong vắt thay nhau tắm gội, sưởi ấm cho mỏm đá. Gió rì rào kể cho mỏm đá nghe những câu chuyện về mọi miền. Chim hót cho mỏm đá nghe những điệu ca du dương. Cứ thế, năm này qua năm khác, những câu chuyện của gió, những bài ca của chim thấm sâu vào mỏm đá hình em bé.</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smtClean="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buổi sáng, mỏm đá khẽ cựa quậy,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68538" y="0"/>
            <a:ext cx="2920237" cy="859611"/>
          </a:xfrm>
          <a:prstGeom prst="rect">
            <a:avLst/>
          </a:prstGeom>
        </p:spPr>
      </p:pic>
      <p:sp>
        <p:nvSpPr>
          <p:cNvPr id="2" name="Rectangle 1"/>
          <p:cNvSpPr/>
          <p:nvPr/>
        </p:nvSpPr>
        <p:spPr>
          <a:xfrm>
            <a:off x="452582" y="3692368"/>
            <a:ext cx="11255002" cy="3170099"/>
          </a:xfrm>
          <a:prstGeom prst="rect">
            <a:avLst/>
          </a:prstGeom>
        </p:spPr>
        <p:txBody>
          <a:bodyPr wrap="square">
            <a:spAutoFit/>
          </a:bodyPr>
          <a:lstStyle/>
          <a:p>
            <a:pPr lvl="0" algn="just"/>
            <a:r>
              <a:rPr lang="en-US" sz="2000" dirty="0" smtClean="0">
                <a:solidFill>
                  <a:prstClr val="black"/>
                </a:solidFill>
                <a:latin typeface="Cambria" panose="02040503050406030204" pitchFamily="18" charset="0"/>
                <a:ea typeface="Cambria" panose="02040503050406030204" pitchFamily="18" charset="0"/>
              </a:rPr>
              <a:t>	</a:t>
            </a:r>
            <a:r>
              <a:rPr lang="vi-VN" sz="2000" dirty="0" smtClean="0">
                <a:solidFill>
                  <a:prstClr val="black"/>
                </a:solidFill>
                <a:latin typeface="Cambria" panose="02040503050406030204" pitchFamily="18" charset="0"/>
                <a:ea typeface="Cambria" panose="02040503050406030204" pitchFamily="18" charset="0"/>
              </a:rPr>
              <a:t>Ngày </a:t>
            </a:r>
            <a:r>
              <a:rPr lang="vi-VN" sz="2000" dirty="0">
                <a:solidFill>
                  <a:prstClr val="black"/>
                </a:solidFill>
                <a:latin typeface="Cambria" panose="02040503050406030204" pitchFamily="18" charset="0"/>
                <a:ea typeface="Cambria" panose="02040503050406030204" pitchFamily="18" charset="0"/>
              </a:rPr>
              <a:t>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lvl="0" algn="just"/>
            <a:r>
              <a:rPr lang="en-US" sz="2000" dirty="0">
                <a:solidFill>
                  <a:prstClr val="black"/>
                </a:solidFill>
                <a:latin typeface="Cambria" panose="02040503050406030204" pitchFamily="18" charset="0"/>
                <a:ea typeface="Cambria" panose="02040503050406030204" pitchFamily="18" charset="0"/>
              </a:rPr>
              <a:t>   </a:t>
            </a:r>
            <a:r>
              <a:rPr lang="en-US" sz="2000" dirty="0" smtClean="0">
                <a:solidFill>
                  <a:prstClr val="black"/>
                </a:solidFill>
                <a:latin typeface="Cambria" panose="02040503050406030204" pitchFamily="18" charset="0"/>
                <a:ea typeface="Cambria" panose="02040503050406030204" pitchFamily="18" charset="0"/>
              </a:rPr>
              <a:t>	</a:t>
            </a:r>
            <a:r>
              <a:rPr lang="vi-VN" sz="2000" dirty="0" smtClean="0">
                <a:solidFill>
                  <a:prstClr val="black"/>
                </a:solidFill>
                <a:latin typeface="Cambria" panose="02040503050406030204" pitchFamily="18" charset="0"/>
                <a:ea typeface="Cambria" panose="02040503050406030204" pitchFamily="18" charset="0"/>
              </a:rPr>
              <a:t>Giặc </a:t>
            </a:r>
            <a:r>
              <a:rPr lang="vi-VN" sz="2000" dirty="0">
                <a:solidFill>
                  <a:prstClr val="black"/>
                </a:solidFill>
                <a:latin typeface="Cambria" panose="02040503050406030204" pitchFamily="18" charset="0"/>
                <a:ea typeface="Cambria" panose="02040503050406030204" pitchFamily="18" charset="0"/>
              </a:rPr>
              <a:t>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lvl="0" algn="r"/>
            <a:r>
              <a:rPr lang="vi-VN" sz="2000" dirty="0">
                <a:solidFill>
                  <a:prstClr val="black"/>
                </a:solidFill>
                <a:latin typeface="Cambria" panose="02040503050406030204" pitchFamily="18" charset="0"/>
                <a:ea typeface="Cambria" panose="02040503050406030204" pitchFamily="18" charset="0"/>
              </a:rPr>
              <a:t>(Theo </a:t>
            </a:r>
            <a:r>
              <a:rPr lang="vi-VN" sz="2000" i="1" dirty="0">
                <a:solidFill>
                  <a:prstClr val="black"/>
                </a:solidFill>
                <a:latin typeface="Cambria" panose="02040503050406030204" pitchFamily="18" charset="0"/>
                <a:ea typeface="Cambria" panose="02040503050406030204" pitchFamily="18" charset="0"/>
              </a:rPr>
              <a:t>Truyện cổ Việt Nam</a:t>
            </a:r>
            <a:r>
              <a:rPr lang="vi-VN" sz="2000" dirty="0">
                <a:solidFill>
                  <a:prstClr val="black"/>
                </a:solidFill>
                <a:latin typeface="Cambria" panose="02040503050406030204" pitchFamily="18" charset="0"/>
                <a:ea typeface="Cambria" panose="02040503050406030204" pitchFamily="18" charset="0"/>
              </a:rPr>
              <a:t>, Ngọc Anh và Văn Lang </a:t>
            </a:r>
            <a:r>
              <a:rPr lang="vi-VN" sz="2000" i="1" dirty="0">
                <a:solidFill>
                  <a:prstClr val="black"/>
                </a:solidFill>
                <a:latin typeface="Cambria" panose="02040503050406030204" pitchFamily="18" charset="0"/>
                <a:ea typeface="Cambria" panose="02040503050406030204" pitchFamily="18" charset="0"/>
              </a:rPr>
              <a:t>kể</a:t>
            </a:r>
            <a:r>
              <a:rPr lang="vi-VN" sz="20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4230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549727" y="522269"/>
            <a:ext cx="11157857"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mn-cs"/>
              </a:rPr>
              <a:t>Trên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đỉnh núi cao ở vùng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Chư Bô-đa</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có một mỏm đá xanh giống hình một em bé cưỡi voi. Những tia nắng vàng dịu, những hạt mưa trong vắt thay nhau tắm gội, sưởi ấm cho mỏm đá. Gió </a:t>
            </a:r>
            <a:r>
              <a:rPr kumimoji="0" lang="vi-VN"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rì rào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kể cho mỏm đá nghe những câu chuyện về mọi miền. Chim hót cho mỏm đá nghe những điệu ca du dương. Cứ thế, năm này qua năm khác, những câu chuyện của gió, những bài ca của chim thấm sâu vào mỏm đá hình em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buổi sáng, mỏm đá </a:t>
            </a: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khẽ cựa quậy</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pic>
        <p:nvPicPr>
          <p:cNvPr id="3" name="Picture 2">
            <a:extLst>
              <a:ext uri="{FF2B5EF4-FFF2-40B4-BE49-F238E27FC236}">
                <a16:creationId xmlns:a16="http://schemas.microsoft.com/office/drawing/2014/main" id="{D32916FF-A1C2-0FA8-C735-8D7F7234641A}"/>
              </a:ext>
            </a:extLst>
          </p:cNvPr>
          <p:cNvPicPr>
            <a:picLocks noChangeAspect="1"/>
          </p:cNvPicPr>
          <p:nvPr/>
        </p:nvPicPr>
        <p:blipFill>
          <a:blip r:embed="rId2"/>
          <a:stretch>
            <a:fillRect/>
          </a:stretch>
        </p:blipFill>
        <p:spPr>
          <a:xfrm>
            <a:off x="4619964" y="-64655"/>
            <a:ext cx="2920237" cy="859611"/>
          </a:xfrm>
          <a:prstGeom prst="rect">
            <a:avLst/>
          </a:prstGeom>
        </p:spPr>
      </p:pic>
      <p:sp>
        <p:nvSpPr>
          <p:cNvPr id="2" name="Rectangle 1"/>
          <p:cNvSpPr/>
          <p:nvPr/>
        </p:nvSpPr>
        <p:spPr>
          <a:xfrm>
            <a:off x="452582" y="3618477"/>
            <a:ext cx="11255002"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Ngày </a:t>
            </a:r>
            <a:r>
              <a:rPr kumimoji="0" lang="vi-VN" sz="2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nọ, giặc kéo đến đông như lá rừng, nhanh như chớp giật, giáo mác chĩa lên trời tua tủa như bông lách, bông lau. Dân làng không kể trẻ già, trai gái vội cầm tên nỏ, khiên đao đuổi giặc. Bốn phương lửa cháy rừng rực. Nai Ngọc trèo lên một mỏm núi, cất tiếng hát kêu gọi những kẻ xâm lược chớ đi ăn cướp, hãy trở về với vợ con, đi hái rau ngọt, cắt lúa vàng, tối ngủ bên lửa ấm, sáng thức dậy theo mặt trời,... Giọng hát của Nai Ngọc khiến giặc đứng sững như những pho tượng, vũ khí tuột khỏi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Giặc </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tan, nhưng không thấy Nai Ngọc đâu. Dân làng bảo nhau rằng sau khi giúp dân trừ giặc, Nai Ngọc đã trở lên núi cao, biến thành đá như trước. Ai cũng tin rằng nhất định Nai Ngọc sẽ trở về với dân làng, cất tiếng hát giữa cảnh núi rừng thanh bình, tươi đẹp.</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Truyện cổ Việt Nam</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Ngọc Anh và Văn Lang </a:t>
            </a:r>
            <a:r>
              <a:rPr kumimoji="0" lang="vi-VN" sz="2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493141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65B4DB-456C-630E-4787-EDD82898DD0B}"/>
              </a:ext>
            </a:extLst>
          </p:cNvPr>
          <p:cNvGrpSpPr/>
          <p:nvPr/>
        </p:nvGrpSpPr>
        <p:grpSpPr>
          <a:xfrm>
            <a:off x="1721319" y="133626"/>
            <a:ext cx="7371641" cy="2552063"/>
            <a:chOff x="1721319" y="133626"/>
            <a:chExt cx="7371641" cy="2552063"/>
          </a:xfrm>
        </p:grpSpPr>
        <p:grpSp>
          <p:nvGrpSpPr>
            <p:cNvPr id="5" name="Group 4">
              <a:extLst>
                <a:ext uri="{FF2B5EF4-FFF2-40B4-BE49-F238E27FC236}">
                  <a16:creationId xmlns:a16="http://schemas.microsoft.com/office/drawing/2014/main" id="{EF1A6976-5150-D2BB-9F1E-A19C2DC26E3F}"/>
                </a:ext>
              </a:extLst>
            </p:cNvPr>
            <p:cNvGrpSpPr/>
            <p:nvPr/>
          </p:nvGrpSpPr>
          <p:grpSpPr>
            <a:xfrm rot="21218542">
              <a:off x="1721319" y="133626"/>
              <a:ext cx="5712991" cy="1942780"/>
              <a:chOff x="-122492" y="143992"/>
              <a:chExt cx="5712991" cy="1942780"/>
            </a:xfrm>
          </p:grpSpPr>
          <p:pic>
            <p:nvPicPr>
              <p:cNvPr id="7" name="Picture 6">
                <a:extLst>
                  <a:ext uri="{FF2B5EF4-FFF2-40B4-BE49-F238E27FC236}">
                    <a16:creationId xmlns:a16="http://schemas.microsoft.com/office/drawing/2014/main" id="{4135B94B-EDF8-118F-4342-6575957D31D7}"/>
                  </a:ext>
                </a:extLst>
              </p:cNvPr>
              <p:cNvPicPr>
                <a:picLocks noChangeAspect="1"/>
              </p:cNvPicPr>
              <p:nvPr/>
            </p:nvPicPr>
            <p:blipFill>
              <a:blip r:embed="rId2"/>
              <a:stretch>
                <a:fillRect/>
              </a:stretch>
            </p:blipFill>
            <p:spPr>
              <a:xfrm>
                <a:off x="-122492" y="143992"/>
                <a:ext cx="5712991" cy="1942780"/>
              </a:xfrm>
              <a:prstGeom prst="rect">
                <a:avLst/>
              </a:prstGeom>
            </p:spPr>
          </p:pic>
          <p:sp>
            <p:nvSpPr>
              <p:cNvPr id="8" name="TextBox 7">
                <a:extLst>
                  <a:ext uri="{FF2B5EF4-FFF2-40B4-BE49-F238E27FC236}">
                    <a16:creationId xmlns:a16="http://schemas.microsoft.com/office/drawing/2014/main" id="{0E601415-B850-7950-2F75-563569DABCF4}"/>
                  </a:ext>
                </a:extLst>
              </p:cNvPr>
              <p:cNvSpPr txBox="1"/>
              <p:nvPr/>
            </p:nvSpPr>
            <p:spPr>
              <a:xfrm>
                <a:off x="587872" y="328656"/>
                <a:ext cx="4661227" cy="1569660"/>
              </a:xfrm>
              <a:prstGeom prst="rect">
                <a:avLst/>
              </a:prstGeom>
              <a:noFill/>
            </p:spPr>
            <p:txBody>
              <a:bodyPr wrap="square">
                <a:spAutoFit/>
              </a:bodyPr>
              <a:lstStyle/>
              <a:p>
                <a:pPr algn="ctr"/>
                <a:r>
                  <a:rPr lang="en-GB" sz="3200" b="1" dirty="0" err="1">
                    <a:solidFill>
                      <a:srgbClr val="FF0000"/>
                    </a:solidFill>
                    <a:latin typeface="Cambria" panose="02040503050406030204" pitchFamily="18" charset="0"/>
                    <a:ea typeface="Cambria" panose="02040503050406030204" pitchFamily="18" charset="0"/>
                  </a:rPr>
                  <a:t>Đọc</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diễn</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cảm</a:t>
                </a:r>
                <a:r>
                  <a:rPr lang="en-GB" sz="3200" b="1" dirty="0">
                    <a:solidFill>
                      <a:srgbClr val="FF0000"/>
                    </a:solidFill>
                    <a:latin typeface="Cambria" panose="02040503050406030204" pitchFamily="18" charset="0"/>
                    <a:ea typeface="Cambria" panose="02040503050406030204" pitchFamily="18" charset="0"/>
                  </a:rPr>
                  <a:t> </a:t>
                </a:r>
                <a:r>
                  <a:rPr lang="en-GB" sz="3200" b="1" dirty="0" err="1">
                    <a:solidFill>
                      <a:srgbClr val="FF0000"/>
                    </a:solidFill>
                    <a:latin typeface="Cambria" panose="02040503050406030204" pitchFamily="18" charset="0"/>
                    <a:ea typeface="Cambria" panose="02040503050406030204" pitchFamily="18" charset="0"/>
                  </a:rPr>
                  <a:t>câu</a:t>
                </a:r>
                <a:r>
                  <a:rPr lang="en-GB"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rPr>
                  <a:t>có</a:t>
                </a:r>
                <a:r>
                  <a:rPr lang="en-US" sz="3200" b="1" dirty="0">
                    <a:solidFill>
                      <a:srgbClr val="FF0000"/>
                    </a:solidFill>
                    <a:effectLst/>
                    <a:latin typeface="Times New Roman" panose="02020603050405020304" pitchFamily="18" charset="0"/>
                    <a:ea typeface="Calibri" panose="020F0502020204030204" pitchFamily="34" charset="0"/>
                  </a:rPr>
                  <a:t> </a:t>
                </a:r>
                <a:r>
                  <a:rPr lang="vi-VN" sz="3200" b="1" dirty="0">
                    <a:solidFill>
                      <a:srgbClr val="FF0000"/>
                    </a:solidFill>
                    <a:effectLst/>
                    <a:latin typeface="Times New Roman" panose="02020603050405020304" pitchFamily="18" charset="0"/>
                    <a:ea typeface="Calibri" panose="020F0502020204030204" pitchFamily="34" charset="0"/>
                  </a:rPr>
                  <a:t>những từ ngữ gợi tả, đi</a:t>
                </a:r>
                <a:r>
                  <a:rPr lang="en-US" sz="3200" b="1" dirty="0" err="1">
                    <a:solidFill>
                      <a:srgbClr val="FF0000"/>
                    </a:solidFill>
                    <a:effectLst/>
                    <a:latin typeface="Times New Roman" panose="02020603050405020304" pitchFamily="18" charset="0"/>
                    <a:ea typeface="Calibri" panose="020F0502020204030204" pitchFamily="34" charset="0"/>
                  </a:rPr>
                  <a:t>ệp</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từ</a:t>
                </a:r>
                <a:r>
                  <a:rPr lang="en-US" sz="3200" b="1" dirty="0">
                    <a:solidFill>
                      <a:srgbClr val="FF0000"/>
                    </a:solidFill>
                    <a:effectLst/>
                    <a:latin typeface="Times New Roman" panose="02020603050405020304" pitchFamily="18" charset="0"/>
                    <a:ea typeface="Calibri" panose="020F0502020204030204" pitchFamily="34" charset="0"/>
                  </a:rPr>
                  <a:t>,</a:t>
                </a:r>
                <a:r>
                  <a:rPr lang="vi-VN" sz="3200" b="1" dirty="0">
                    <a:solidFill>
                      <a:srgbClr val="FF0000"/>
                    </a:solidFill>
                    <a:effectLst/>
                    <a:latin typeface="Times New Roman" panose="02020603050405020304" pitchFamily="18" charset="0"/>
                    <a:ea typeface="Calibri" panose="020F0502020204030204" pitchFamily="34" charset="0"/>
                  </a:rPr>
                  <a:t> điệp ngữ</a:t>
                </a:r>
                <a:endParaRPr lang="vi-VN" sz="3200" b="1" dirty="0">
                  <a:solidFill>
                    <a:srgbClr val="FF0000"/>
                  </a:solidFill>
                  <a:latin typeface="Cambria" panose="02040503050406030204" pitchFamily="18" charset="0"/>
                  <a:ea typeface="Cambria" panose="02040503050406030204" pitchFamily="18" charset="0"/>
                </a:endParaRPr>
              </a:p>
            </p:txBody>
          </p:sp>
        </p:grpSp>
        <p:pic>
          <p:nvPicPr>
            <p:cNvPr id="6" name="Picture 5" descr="A child reading a book&#10;&#10;Description automatically generated">
              <a:extLst>
                <a:ext uri="{FF2B5EF4-FFF2-40B4-BE49-F238E27FC236}">
                  <a16:creationId xmlns:a16="http://schemas.microsoft.com/office/drawing/2014/main" id="{5D4EC3F9-F414-B0F4-1CF1-550A3B86FF46}"/>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4608" b="95190" l="3698" r="93229">
                          <a14:foregroundMark x1="45260" y1="4648" x2="76146" y2="24818"/>
                          <a14:foregroundMark x1="93333" y1="47736" x2="91823" y2="59741"/>
                          <a14:foregroundMark x1="87656" y1="80275" x2="22917" y2="68674"/>
                          <a14:foregroundMark x1="64323" y1="95190" x2="38385" y2="89450"/>
                          <a14:foregroundMark x1="3698" y1="50404" x2="21042" y2="65481"/>
                        </a14:backgroundRemoval>
                      </a14:imgEffect>
                    </a14:imgLayer>
                  </a14:imgProps>
                </a:ext>
                <a:ext uri="{28A0092B-C50C-407E-A947-70E740481C1C}">
                  <a14:useLocalDpi xmlns:a14="http://schemas.microsoft.com/office/drawing/2010/main" val="0"/>
                </a:ext>
              </a:extLst>
            </a:blip>
            <a:stretch>
              <a:fillRect/>
            </a:stretch>
          </p:blipFill>
          <p:spPr>
            <a:xfrm>
              <a:off x="7141263" y="171089"/>
              <a:ext cx="1951697" cy="2514600"/>
            </a:xfrm>
            <a:prstGeom prst="rect">
              <a:avLst/>
            </a:prstGeom>
          </p:spPr>
        </p:pic>
      </p:grpSp>
      <p:sp>
        <p:nvSpPr>
          <p:cNvPr id="4" name="TextBox 3">
            <a:extLst>
              <a:ext uri="{FF2B5EF4-FFF2-40B4-BE49-F238E27FC236}">
                <a16:creationId xmlns:a16="http://schemas.microsoft.com/office/drawing/2014/main" id="{1F3E6252-6235-EEB6-7520-2EB6DE238707}"/>
              </a:ext>
            </a:extLst>
          </p:cNvPr>
          <p:cNvSpPr txBox="1"/>
          <p:nvPr/>
        </p:nvSpPr>
        <p:spPr>
          <a:xfrm>
            <a:off x="849086" y="2732853"/>
            <a:ext cx="10321834" cy="3539430"/>
          </a:xfrm>
          <a:prstGeom prst="rect">
            <a:avLst/>
          </a:prstGeom>
          <a:noFill/>
        </p:spPr>
        <p:txBody>
          <a:bodyPr wrap="square">
            <a:spAutoFit/>
          </a:bodyPr>
          <a:lstStyle/>
          <a:p>
            <a:pPr algn="just"/>
            <a:r>
              <a:rPr lang="en-US" sz="3200" i="1" dirty="0">
                <a:latin typeface="Cambria" panose="02040503050406030204" pitchFamily="18" charset="0"/>
                <a:ea typeface="Cambria" panose="02040503050406030204" pitchFamily="18" charset="0"/>
              </a:rPr>
              <a:t>    </a:t>
            </a:r>
            <a:r>
              <a:rPr lang="vi-VN" sz="3200" i="1" dirty="0">
                <a:latin typeface="Cambria" panose="02040503050406030204" pitchFamily="18" charset="0"/>
                <a:ea typeface="Cambria" panose="02040503050406030204" pitchFamily="18" charset="0"/>
              </a:rPr>
              <a:t>Những tia nắng </a:t>
            </a:r>
            <a:r>
              <a:rPr lang="vi-VN" sz="3200" b="1" i="1" dirty="0">
                <a:latin typeface="Cambria" panose="02040503050406030204" pitchFamily="18" charset="0"/>
                <a:ea typeface="Cambria" panose="02040503050406030204" pitchFamily="18" charset="0"/>
              </a:rPr>
              <a:t>vàng dịu</a:t>
            </a:r>
            <a:r>
              <a:rPr lang="vi-VN" sz="3200" i="1" dirty="0">
                <a:latin typeface="Cambria" panose="02040503050406030204" pitchFamily="18" charset="0"/>
                <a:ea typeface="Cambria" panose="02040503050406030204" pitchFamily="18" charset="0"/>
              </a:rPr>
              <a:t>, những hạt mưa </a:t>
            </a:r>
            <a:r>
              <a:rPr lang="vi-VN" sz="3200" b="1" i="1" dirty="0">
                <a:latin typeface="Cambria" panose="02040503050406030204" pitchFamily="18" charset="0"/>
                <a:ea typeface="Cambria" panose="02040503050406030204" pitchFamily="18" charset="0"/>
              </a:rPr>
              <a:t>trong vắt </a:t>
            </a:r>
            <a:r>
              <a:rPr lang="vi-VN" sz="3200" i="1" dirty="0">
                <a:latin typeface="Cambria" panose="02040503050406030204" pitchFamily="18" charset="0"/>
                <a:ea typeface="Cambria" panose="02040503050406030204" pitchFamily="18" charset="0"/>
              </a:rPr>
              <a:t>thay nhau tắm gội ph</a:t>
            </a:r>
            <a:r>
              <a:rPr lang="en-US" sz="3200" i="1" dirty="0">
                <a:latin typeface="Cambria" panose="02040503050406030204" pitchFamily="18" charset="0"/>
                <a:ea typeface="Cambria" panose="02040503050406030204" pitchFamily="18" charset="0"/>
              </a:rPr>
              <a:t>ả</a:t>
            </a:r>
            <a:r>
              <a:rPr lang="vi-VN" sz="3200" i="1" dirty="0">
                <a:latin typeface="Cambria" panose="02040503050406030204" pitchFamily="18" charset="0"/>
                <a:ea typeface="Cambria" panose="02040503050406030204" pitchFamily="18" charset="0"/>
              </a:rPr>
              <a:t>i sưởi ấm cho mỏm đá</a:t>
            </a:r>
            <a:r>
              <a:rPr lang="en-US" sz="3200" i="1" dirty="0">
                <a:latin typeface="Cambria" panose="02040503050406030204" pitchFamily="18" charset="0"/>
                <a:ea typeface="Cambria" panose="02040503050406030204" pitchFamily="18" charset="0"/>
              </a:rPr>
              <a:t>./ G</a:t>
            </a:r>
            <a:r>
              <a:rPr lang="vi-VN" sz="3200" i="1" dirty="0">
                <a:latin typeface="Cambria" panose="02040503050406030204" pitchFamily="18" charset="0"/>
                <a:ea typeface="Cambria" panose="02040503050406030204" pitchFamily="18" charset="0"/>
              </a:rPr>
              <a:t>ió </a:t>
            </a:r>
            <a:r>
              <a:rPr lang="vi-VN" sz="3200" b="1" i="1" dirty="0">
                <a:latin typeface="Cambria" panose="02040503050406030204" pitchFamily="18" charset="0"/>
                <a:ea typeface="Cambria" panose="02040503050406030204" pitchFamily="18" charset="0"/>
              </a:rPr>
              <a:t>rì rào </a:t>
            </a:r>
            <a:r>
              <a:rPr lang="vi-VN" sz="3200" i="1" dirty="0">
                <a:latin typeface="Cambria" panose="02040503050406030204" pitchFamily="18" charset="0"/>
                <a:ea typeface="Cambria" panose="02040503050406030204" pitchFamily="18" charset="0"/>
              </a:rPr>
              <a:t>kể cho mỏm đá nghe những câu chuyện về mọi miền</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Chim hót cho mỏm đá nghe những điệu ca </a:t>
            </a:r>
            <a:r>
              <a:rPr lang="vi-VN" sz="3200" b="1" i="1" dirty="0">
                <a:latin typeface="Cambria" panose="02040503050406030204" pitchFamily="18" charset="0"/>
                <a:ea typeface="Cambria" panose="02040503050406030204" pitchFamily="18" charset="0"/>
              </a:rPr>
              <a:t>du dương</a:t>
            </a:r>
            <a:r>
              <a:rPr lang="en-US" sz="3200" i="1"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ngày nọ, cho giặc kéo đến </a:t>
            </a:r>
            <a:r>
              <a:rPr lang="vi-VN" sz="3200" b="1" i="1" dirty="0">
                <a:latin typeface="Cambria" panose="02040503050406030204" pitchFamily="18" charset="0"/>
                <a:ea typeface="Cambria" panose="02040503050406030204" pitchFamily="18" charset="0"/>
              </a:rPr>
              <a:t>đông như</a:t>
            </a:r>
            <a:r>
              <a:rPr lang="vi-VN" sz="3200" i="1" dirty="0">
                <a:latin typeface="Cambria" panose="02040503050406030204" pitchFamily="18" charset="0"/>
                <a:ea typeface="Cambria" panose="02040503050406030204" pitchFamily="18" charset="0"/>
              </a:rPr>
              <a:t> lá rừng đẩy </a:t>
            </a:r>
            <a:r>
              <a:rPr lang="vi-VN" sz="3200" b="1" i="1" dirty="0">
                <a:latin typeface="Cambria" panose="02040503050406030204" pitchFamily="18" charset="0"/>
                <a:ea typeface="Cambria" panose="02040503050406030204" pitchFamily="18" charset="0"/>
              </a:rPr>
              <a:t>nhanh như</a:t>
            </a:r>
            <a:r>
              <a:rPr lang="vi-VN" sz="3200" i="1" dirty="0">
                <a:latin typeface="Cambria" panose="02040503050406030204" pitchFamily="18" charset="0"/>
                <a:ea typeface="Cambria" panose="02040503050406030204" pitchFamily="18" charset="0"/>
              </a:rPr>
              <a:t> chớp giật phẩi giáo mác chĩa lên trời </a:t>
            </a:r>
            <a:r>
              <a:rPr lang="vi-VN" sz="3200" b="1" i="1" dirty="0">
                <a:latin typeface="Cambria" panose="02040503050406030204" pitchFamily="18" charset="0"/>
                <a:ea typeface="Cambria" panose="02040503050406030204" pitchFamily="18" charset="0"/>
              </a:rPr>
              <a:t>tua tủa như</a:t>
            </a:r>
            <a:r>
              <a:rPr lang="vi-VN" sz="3200" i="1" dirty="0">
                <a:latin typeface="Cambria" panose="02040503050406030204" pitchFamily="18" charset="0"/>
                <a:ea typeface="Cambria" panose="02040503050406030204" pitchFamily="18" charset="0"/>
              </a:rPr>
              <a:t> bông lách phẩi bông lau.</a:t>
            </a:r>
            <a:r>
              <a:rPr lang="en-US" sz="3200" i="1"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51260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199A0D-BACE-0039-980F-45E54D8228A9}"/>
              </a:ext>
            </a:extLst>
          </p:cNvPr>
          <p:cNvSpPr txBox="1"/>
          <p:nvPr/>
        </p:nvSpPr>
        <p:spPr>
          <a:xfrm>
            <a:off x="489857" y="225386"/>
            <a:ext cx="11157857" cy="1754326"/>
          </a:xfrm>
          <a:prstGeom prst="rect">
            <a:avLst/>
          </a:prstGeom>
          <a:noFill/>
        </p:spPr>
        <p:txBody>
          <a:bodyPr wrap="square">
            <a:spAutoFit/>
          </a:bodyPr>
          <a:lstStyle/>
          <a:p>
            <a:pPr lvl="0" algn="just">
              <a:defRPr/>
            </a:pPr>
            <a:r>
              <a:rPr lang="en-US" sz="2800" dirty="0">
                <a:latin typeface="Cambria" panose="02040503050406030204" pitchFamily="18" charset="0"/>
                <a:ea typeface="Cambria" panose="02040503050406030204" pitchFamily="18" charset="0"/>
              </a:rPr>
              <a:t>   </a:t>
            </a:r>
            <a:r>
              <a:rPr lang="vi-VN" sz="2000" dirty="0">
                <a:solidFill>
                  <a:srgbClr val="FF0000"/>
                </a:solidFill>
                <a:latin typeface="Cambria" panose="02040503050406030204" pitchFamily="18" charset="0"/>
                <a:ea typeface="Cambria" panose="02040503050406030204" pitchFamily="18" charset="0"/>
              </a:rPr>
              <a:t>Trên đỉnh núi cao ở vùng </a:t>
            </a:r>
            <a:r>
              <a:rPr lang="vi-VN" sz="2000" b="1" dirty="0">
                <a:solidFill>
                  <a:srgbClr val="FF0000"/>
                </a:solidFill>
                <a:latin typeface="Cambria" panose="02040503050406030204" pitchFamily="18" charset="0"/>
                <a:ea typeface="Cambria" panose="02040503050406030204" pitchFamily="18" charset="0"/>
              </a:rPr>
              <a:t>Chư Bô-đa</a:t>
            </a:r>
            <a:r>
              <a:rPr lang="vi-VN" sz="2000" dirty="0">
                <a:solidFill>
                  <a:srgbClr val="FF0000"/>
                </a:solidFill>
                <a:latin typeface="Cambria" panose="02040503050406030204" pitchFamily="18" charset="0"/>
                <a:ea typeface="Cambria" panose="02040503050406030204" pitchFamily="18" charset="0"/>
              </a:rPr>
              <a:t>, có một mỏm đá xanh giống hình một em bé cưỡi voi. Những tia nắng vàng dịu, những hạt mưa trong vắt thay nhau tắm gội, sưởi ấm cho mỏm đá. Gió </a:t>
            </a:r>
            <a:r>
              <a:rPr lang="vi-VN" sz="2000" b="1" dirty="0">
                <a:solidFill>
                  <a:srgbClr val="C00000"/>
                </a:solidFill>
                <a:latin typeface="Cambria" panose="02040503050406030204" pitchFamily="18" charset="0"/>
                <a:ea typeface="Cambria" panose="02040503050406030204" pitchFamily="18" charset="0"/>
              </a:rPr>
              <a:t>rì rào </a:t>
            </a:r>
            <a:r>
              <a:rPr lang="vi-VN" sz="2000" dirty="0">
                <a:solidFill>
                  <a:srgbClr val="FF0000"/>
                </a:solidFill>
                <a:latin typeface="Cambria" panose="02040503050406030204" pitchFamily="18" charset="0"/>
                <a:ea typeface="Cambria" panose="02040503050406030204" pitchFamily="18" charset="0"/>
              </a:rPr>
              <a:t>kể cho mỏm đá nghe những câu chuyện về mọi miền. Chim hót cho mỏm đá nghe những điệu ca du dương. Cứ thế, năm này qua năm khác, những câu chuyện của gió, những bài ca của chim thấm sâu vào mỏm đá hình em bé.</a:t>
            </a:r>
          </a:p>
        </p:txBody>
      </p:sp>
      <p:sp>
        <p:nvSpPr>
          <p:cNvPr id="2" name="Rectangle 1"/>
          <p:cNvSpPr/>
          <p:nvPr/>
        </p:nvSpPr>
        <p:spPr>
          <a:xfrm>
            <a:off x="415636" y="3946965"/>
            <a:ext cx="11074399" cy="1631216"/>
          </a:xfrm>
          <a:prstGeom prst="rect">
            <a:avLst/>
          </a:prstGeom>
        </p:spPr>
        <p:txBody>
          <a:bodyPr wrap="square">
            <a:spAutoFit/>
          </a:bodyPr>
          <a:lstStyle/>
          <a:p>
            <a:pPr lvl="0" algn="just">
              <a:defRPr/>
            </a:pPr>
            <a:r>
              <a:rPr lang="vi-VN" sz="2000" dirty="0">
                <a:solidFill>
                  <a:srgbClr val="000000"/>
                </a:solidFill>
                <a:latin typeface="Cambria" panose="02040503050406030204" pitchFamily="18" charset="0"/>
                <a:ea typeface="Cambria" panose="02040503050406030204" pitchFamily="18" charset="0"/>
              </a:rPr>
              <a:t>Một buổi sáng, mỏm đá </a:t>
            </a:r>
            <a:r>
              <a:rPr lang="vi-VN" sz="2000" b="1" dirty="0">
                <a:solidFill>
                  <a:srgbClr val="000000"/>
                </a:solidFill>
                <a:latin typeface="Cambria" panose="02040503050406030204" pitchFamily="18" charset="0"/>
                <a:ea typeface="Cambria" panose="02040503050406030204" pitchFamily="18" charset="0"/>
              </a:rPr>
              <a:t>khẽ cựa quậy</a:t>
            </a:r>
            <a:r>
              <a:rPr lang="vi-VN" sz="2000" dirty="0">
                <a:solidFill>
                  <a:srgbClr val="000000"/>
                </a:solidFill>
                <a:latin typeface="Cambria" panose="02040503050406030204" pitchFamily="18" charset="0"/>
                <a:ea typeface="Cambria" panose="02040503050406030204" pitchFamily="18" charset="0"/>
              </a:rPr>
              <a:t>, rồi từ từ biến thành một em bé xinh đẹp. Em bước xuống núi, thấy muông thú từng đàn kéo về phá nương rẫy, dân làng đuổi đằng đông, dồn đằng tây mà chẳng ăn thua gì. Em bé liền cất giọng hát. Tiếng hát của em vang khắp núi rừng. Muông thú quên cả phá lúa, nhảy múa theo tiếng hát. Dân làng vây quanh em bé, hỏi em từ đâu tới, tên em là gì, nhưng em chỉ cười. Mọi người đặt tên cho em là Nai Ngọc.</a:t>
            </a:r>
          </a:p>
        </p:txBody>
      </p:sp>
      <p:sp>
        <p:nvSpPr>
          <p:cNvPr id="3" name="Rectangle 2"/>
          <p:cNvSpPr/>
          <p:nvPr/>
        </p:nvSpPr>
        <p:spPr>
          <a:xfrm>
            <a:off x="415636" y="1837742"/>
            <a:ext cx="5408853" cy="496867"/>
          </a:xfrm>
          <a:prstGeom prst="rect">
            <a:avLst/>
          </a:prstGeom>
        </p:spPr>
        <p:txBody>
          <a:bodyPr wrap="none">
            <a:spAutoFit/>
          </a:bodyPr>
          <a:lstStyle/>
          <a:p>
            <a:pPr algn="just">
              <a:lnSpc>
                <a:spcPct val="120000"/>
              </a:lnSpc>
              <a:spcAft>
                <a:spcPts val="0"/>
              </a:spcAft>
            </a:pPr>
            <a:r>
              <a:rPr lang="en-US" sz="2400" dirty="0" smtClean="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Mỏm</a:t>
            </a:r>
            <a:r>
              <a:rPr lang="vi-VN" sz="2400" dirty="0">
                <a:latin typeface="Times New Roman" panose="02020603050405020304" pitchFamily="18" charset="0"/>
                <a:ea typeface="Calibri" panose="020F0502020204030204" pitchFamily="34" charset="0"/>
              </a:rPr>
              <a:t> đá trên đỉnh núi cao có gì đặc biệt</a:t>
            </a:r>
            <a:r>
              <a:rPr lang="en-US" sz="2400" dirty="0">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
        <p:nvSpPr>
          <p:cNvPr id="4" name="Rectangle 3"/>
          <p:cNvSpPr/>
          <p:nvPr/>
        </p:nvSpPr>
        <p:spPr>
          <a:xfrm>
            <a:off x="415636" y="2257803"/>
            <a:ext cx="6096000" cy="794064"/>
          </a:xfrm>
          <a:prstGeom prst="rect">
            <a:avLst/>
          </a:prstGeom>
        </p:spPr>
        <p:txBody>
          <a:bodyPr>
            <a:spAutoFit/>
          </a:bodyPr>
          <a:lstStyle/>
          <a:p>
            <a:pPr algn="just">
              <a:lnSpc>
                <a:spcPct val="120000"/>
              </a:lnSpc>
              <a:spcAft>
                <a:spcPts val="0"/>
              </a:spcAft>
            </a:pPr>
            <a:r>
              <a:rPr lang="en-US" sz="2400" dirty="0" smtClean="0">
                <a:latin typeface="Times New Roman" panose="02020603050405020304" pitchFamily="18" charset="0"/>
                <a:ea typeface="Calibri" panose="020F0502020204030204" pitchFamily="34" charset="0"/>
              </a:rPr>
              <a:t>- </a:t>
            </a:r>
            <a:r>
              <a:rPr lang="vi-VN" sz="2400" dirty="0">
                <a:latin typeface="Times New Roman" panose="02020603050405020304" pitchFamily="18" charset="0"/>
                <a:ea typeface="Calibri" panose="020F0502020204030204" pitchFamily="34" charset="0"/>
              </a:rPr>
              <a:t>Mỏm đá được mọi vật yêu quý như thế nào</a:t>
            </a:r>
            <a:r>
              <a:rPr lang="en-US" sz="2400" dirty="0">
                <a:latin typeface="Times New Roman" panose="02020603050405020304" pitchFamily="18" charset="0"/>
                <a:ea typeface="Calibri" panose="020F0502020204030204" pitchFamily="34" charset="0"/>
              </a:rPr>
              <a:t>?</a:t>
            </a:r>
          </a:p>
          <a:p>
            <a:pPr algn="just">
              <a:lnSpc>
                <a:spcPct val="120000"/>
              </a:lnSpc>
              <a:spcAft>
                <a:spcPts val="0"/>
              </a:spcAft>
            </a:pPr>
            <a:r>
              <a:rPr lang="en-US" sz="1400" dirty="0">
                <a:latin typeface="Times New Roman" panose="02020603050405020304" pitchFamily="18" charset="0"/>
                <a:ea typeface="Calibri" panose="020F0502020204030204" pitchFamily="34" charset="0"/>
              </a:rPr>
              <a:t> </a:t>
            </a:r>
            <a:endParaRPr lang="en-US" sz="1400" dirty="0">
              <a:effectLst/>
              <a:latin typeface="Times New Roman" panose="02020603050405020304" pitchFamily="18" charset="0"/>
              <a:ea typeface="Calibri" panose="020F0502020204030204" pitchFamily="34" charset="0"/>
            </a:endParaRPr>
          </a:p>
        </p:txBody>
      </p:sp>
      <p:sp>
        <p:nvSpPr>
          <p:cNvPr id="5" name="Rectangle 4"/>
          <p:cNvSpPr/>
          <p:nvPr/>
        </p:nvSpPr>
        <p:spPr>
          <a:xfrm>
            <a:off x="354268" y="2586944"/>
            <a:ext cx="9510168" cy="496867"/>
          </a:xfrm>
          <a:prstGeom prst="rect">
            <a:avLst/>
          </a:prstGeom>
        </p:spPr>
        <p:txBody>
          <a:bodyPr wrap="none">
            <a:spAutoFit/>
          </a:bodyPr>
          <a:lstStyle/>
          <a:p>
            <a:pPr algn="just">
              <a:lnSpc>
                <a:spcPct val="120000"/>
              </a:lnSpc>
              <a:spcAft>
                <a:spcPts val="0"/>
              </a:spcAft>
            </a:pPr>
            <a:r>
              <a:rPr lang="en-US" sz="2400" dirty="0" smtClean="0">
                <a:latin typeface="Times New Roman" panose="02020603050405020304" pitchFamily="18" charset="0"/>
                <a:ea typeface="Calibri" panose="020F0502020204030204" pitchFamily="34" charset="0"/>
              </a:rPr>
              <a:t>- </a:t>
            </a:r>
            <a:r>
              <a:rPr lang="vi-VN" sz="2400" dirty="0" smtClean="0">
                <a:latin typeface="Times New Roman" panose="02020603050405020304" pitchFamily="18" charset="0"/>
                <a:ea typeface="Calibri" panose="020F0502020204030204" pitchFamily="34" charset="0"/>
              </a:rPr>
              <a:t>Theo </a:t>
            </a:r>
            <a:r>
              <a:rPr lang="vi-VN" sz="2400" dirty="0">
                <a:latin typeface="Times New Roman" panose="02020603050405020304" pitchFamily="18" charset="0"/>
                <a:ea typeface="Calibri" panose="020F0502020204030204" pitchFamily="34" charset="0"/>
              </a:rPr>
              <a:t>em tình yêu của mọi vật có ý nghĩa gì đối với mỏm đá trên đỉnh núi</a:t>
            </a:r>
            <a:r>
              <a:rPr lang="en-US" sz="2400" dirty="0">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Calibri" panose="020F0502020204030204" pitchFamily="34" charset="0"/>
            </a:endParaRPr>
          </a:p>
        </p:txBody>
      </p:sp>
      <p:sp>
        <p:nvSpPr>
          <p:cNvPr id="6" name="Rectangle 5"/>
          <p:cNvSpPr/>
          <p:nvPr/>
        </p:nvSpPr>
        <p:spPr>
          <a:xfrm>
            <a:off x="373906" y="2944014"/>
            <a:ext cx="11157857" cy="1089529"/>
          </a:xfrm>
          <a:prstGeom prst="rect">
            <a:avLst/>
          </a:prstGeom>
        </p:spPr>
        <p:txBody>
          <a:bodyPr wrap="square">
            <a:spAutoFit/>
          </a:bodyPr>
          <a:lstStyle/>
          <a:p>
            <a:pPr algn="just">
              <a:lnSpc>
                <a:spcPct val="120000"/>
              </a:lnSpc>
              <a:spcAft>
                <a:spcPts val="0"/>
              </a:spcAft>
            </a:pPr>
            <a:r>
              <a:rPr lang="nl-NL" dirty="0">
                <a:solidFill>
                  <a:srgbClr val="33CC33"/>
                </a:solidFill>
                <a:latin typeface="Times New Roman" panose="02020603050405020304" pitchFamily="18" charset="0"/>
                <a:ea typeface="Calibri" panose="020F0502020204030204" pitchFamily="34" charset="0"/>
              </a:rPr>
              <a:t>+ M</a:t>
            </a:r>
            <a:r>
              <a:rPr lang="vi-VN" dirty="0">
                <a:solidFill>
                  <a:srgbClr val="33CC33"/>
                </a:solidFill>
                <a:latin typeface="Times New Roman" panose="02020603050405020304" pitchFamily="18" charset="0"/>
                <a:ea typeface="Calibri" panose="020F0502020204030204" pitchFamily="34" charset="0"/>
              </a:rPr>
              <a:t>ỏm đá </a:t>
            </a:r>
            <a:r>
              <a:rPr lang="en-US" dirty="0" err="1">
                <a:solidFill>
                  <a:srgbClr val="33CC33"/>
                </a:solidFill>
                <a:latin typeface="Times New Roman" panose="02020603050405020304" pitchFamily="18" charset="0"/>
                <a:ea typeface="Calibri" panose="020F0502020204030204" pitchFamily="34" charset="0"/>
              </a:rPr>
              <a:t>năm</a:t>
            </a:r>
            <a:r>
              <a:rPr lang="vi-VN" dirty="0">
                <a:solidFill>
                  <a:srgbClr val="33CC33"/>
                </a:solidFill>
                <a:latin typeface="Times New Roman" panose="02020603050405020304" pitchFamily="18" charset="0"/>
                <a:ea typeface="Calibri" panose="020F0502020204030204" pitchFamily="34" charset="0"/>
              </a:rPr>
              <a:t> này qua </a:t>
            </a:r>
            <a:r>
              <a:rPr lang="en-US" dirty="0" err="1">
                <a:solidFill>
                  <a:srgbClr val="33CC33"/>
                </a:solidFill>
                <a:latin typeface="Times New Roman" panose="02020603050405020304" pitchFamily="18" charset="0"/>
                <a:ea typeface="Calibri" panose="020F0502020204030204" pitchFamily="34" charset="0"/>
              </a:rPr>
              <a:t>năm</a:t>
            </a:r>
            <a:r>
              <a:rPr lang="vi-VN" dirty="0">
                <a:solidFill>
                  <a:srgbClr val="33CC33"/>
                </a:solidFill>
                <a:latin typeface="Times New Roman" panose="02020603050405020304" pitchFamily="18" charset="0"/>
                <a:ea typeface="Calibri" panose="020F0502020204030204" pitchFamily="34" charset="0"/>
              </a:rPr>
              <a:t> khác được mưa nắng tắm gội tẩy sưởi ấm, những câu chuyện của gió, những bài ca của chim thấm sâu. Tất cả mọi hành động đều thể hiện tình yêu của mọi vật </a:t>
            </a:r>
            <a:r>
              <a:rPr lang="en-US" dirty="0">
                <a:solidFill>
                  <a:srgbClr val="33CC33"/>
                </a:solidFill>
                <a:latin typeface="Times New Roman" panose="02020603050405020304" pitchFamily="18" charset="0"/>
                <a:ea typeface="Calibri" panose="020F0502020204030204" pitchFamily="34" charset="0"/>
              </a:rPr>
              <a:t>….</a:t>
            </a:r>
            <a:r>
              <a:rPr lang="vi-VN" dirty="0">
                <a:solidFill>
                  <a:srgbClr val="33CC33"/>
                </a:solidFill>
                <a:latin typeface="Times New Roman" panose="02020603050405020304" pitchFamily="18" charset="0"/>
                <a:ea typeface="Calibri" panose="020F0502020204030204" pitchFamily="34" charset="0"/>
              </a:rPr>
              <a:t>đối với mỏm đá vậy chẳng khác nào bà mẹ thiên nhiên</a:t>
            </a:r>
            <a:r>
              <a:rPr lang="en-US" dirty="0">
                <a:solidFill>
                  <a:srgbClr val="33CC33"/>
                </a:solidFill>
                <a:latin typeface="Times New Roman" panose="02020603050405020304" pitchFamily="18" charset="0"/>
                <a:ea typeface="Calibri" panose="020F0502020204030204" pitchFamily="34" charset="0"/>
              </a:rPr>
              <a:t> “</a:t>
            </a:r>
            <a:r>
              <a:rPr lang="vi-VN" dirty="0">
                <a:solidFill>
                  <a:srgbClr val="33CC33"/>
                </a:solidFill>
                <a:latin typeface="Times New Roman" panose="02020603050405020304" pitchFamily="18" charset="0"/>
                <a:ea typeface="Calibri" panose="020F0502020204030204" pitchFamily="34" charset="0"/>
              </a:rPr>
              <a:t>thổi hồn</a:t>
            </a:r>
            <a:r>
              <a:rPr lang="en-US" dirty="0">
                <a:solidFill>
                  <a:srgbClr val="33CC33"/>
                </a:solidFill>
                <a:latin typeface="Times New Roman" panose="02020603050405020304" pitchFamily="18" charset="0"/>
                <a:ea typeface="Calibri" panose="020F0502020204030204" pitchFamily="34" charset="0"/>
              </a:rPr>
              <a:t>" </a:t>
            </a:r>
            <a:r>
              <a:rPr lang="vi-VN" dirty="0">
                <a:solidFill>
                  <a:srgbClr val="33CC33"/>
                </a:solidFill>
                <a:latin typeface="Times New Roman" panose="02020603050405020304" pitchFamily="18" charset="0"/>
                <a:ea typeface="Calibri" panose="020F0502020204030204" pitchFamily="34" charset="0"/>
              </a:rPr>
              <a:t>và</a:t>
            </a:r>
            <a:r>
              <a:rPr lang="en-US" dirty="0">
                <a:solidFill>
                  <a:srgbClr val="33CC33"/>
                </a:solidFill>
                <a:latin typeface="Times New Roman" panose="02020603050405020304" pitchFamily="18" charset="0"/>
                <a:ea typeface="Calibri" panose="020F0502020204030204" pitchFamily="34" charset="0"/>
              </a:rPr>
              <a:t>o</a:t>
            </a:r>
            <a:r>
              <a:rPr lang="vi-VN" dirty="0">
                <a:solidFill>
                  <a:srgbClr val="33CC33"/>
                </a:solidFill>
                <a:latin typeface="Times New Roman" panose="02020603050405020304" pitchFamily="18" charset="0"/>
                <a:ea typeface="Calibri" panose="020F0502020204030204" pitchFamily="34" charset="0"/>
              </a:rPr>
              <a:t> mỏm đá</a:t>
            </a:r>
            <a:endParaRPr lang="en-US" dirty="0">
              <a:solidFill>
                <a:srgbClr val="33CC33"/>
              </a:solidFill>
              <a:effectLst/>
              <a:latin typeface="Times New Roman" panose="02020603050405020304" pitchFamily="18" charset="0"/>
              <a:ea typeface="Calibri" panose="020F0502020204030204" pitchFamily="34" charset="0"/>
            </a:endParaRPr>
          </a:p>
        </p:txBody>
      </p:sp>
      <p:sp>
        <p:nvSpPr>
          <p:cNvPr id="7" name="Rectangle 6"/>
          <p:cNvSpPr/>
          <p:nvPr/>
        </p:nvSpPr>
        <p:spPr>
          <a:xfrm>
            <a:off x="403562" y="5493609"/>
            <a:ext cx="6837128" cy="461665"/>
          </a:xfrm>
          <a:prstGeom prst="rect">
            <a:avLst/>
          </a:prstGeom>
        </p:spPr>
        <p:txBody>
          <a:bodyPr wrap="none">
            <a:spAutoFit/>
          </a:bodyPr>
          <a:lstStyle/>
          <a:p>
            <a:pPr algn="just">
              <a:lnSpc>
                <a:spcPct val="120000"/>
              </a:lnSpc>
              <a:spcAft>
                <a:spcPts val="0"/>
              </a:spcAft>
            </a:pPr>
            <a:r>
              <a:rPr lang="en-US" sz="2000" dirty="0" smtClean="0">
                <a:solidFill>
                  <a:srgbClr val="FF0000"/>
                </a:solidFill>
                <a:latin typeface="Times New Roman" panose="02020603050405020304" pitchFamily="18" charset="0"/>
                <a:ea typeface="Calibri" panose="020F0502020204030204" pitchFamily="34" charset="0"/>
              </a:rPr>
              <a:t>- </a:t>
            </a:r>
            <a:r>
              <a:rPr lang="en-US" sz="2000" dirty="0">
                <a:solidFill>
                  <a:srgbClr val="FF0000"/>
                </a:solidFill>
                <a:latin typeface="Times New Roman" panose="02020603050405020304" pitchFamily="18" charset="0"/>
                <a:ea typeface="Calibri" panose="020F0502020204030204" pitchFamily="34" charset="0"/>
              </a:rPr>
              <a:t>C</a:t>
            </a:r>
            <a:r>
              <a:rPr lang="vi-VN" sz="2000" dirty="0">
                <a:solidFill>
                  <a:srgbClr val="FF0000"/>
                </a:solidFill>
                <a:latin typeface="Times New Roman" panose="02020603050405020304" pitchFamily="18" charset="0"/>
                <a:ea typeface="Calibri" panose="020F0502020204030204" pitchFamily="34" charset="0"/>
              </a:rPr>
              <a:t>huyện gì xảy ra và</a:t>
            </a:r>
            <a:r>
              <a:rPr lang="en-US" sz="2000" dirty="0">
                <a:solidFill>
                  <a:srgbClr val="FF0000"/>
                </a:solidFill>
                <a:latin typeface="Times New Roman" panose="02020603050405020304" pitchFamily="18" charset="0"/>
                <a:ea typeface="Calibri" panose="020F0502020204030204" pitchFamily="34" charset="0"/>
              </a:rPr>
              <a:t>o</a:t>
            </a:r>
            <a:r>
              <a:rPr lang="vi-VN" sz="2000" dirty="0">
                <a:solidFill>
                  <a:srgbClr val="FF0000"/>
                </a:solidFill>
                <a:latin typeface="Times New Roman" panose="02020603050405020304" pitchFamily="18" charset="0"/>
                <a:ea typeface="Calibri" panose="020F0502020204030204" pitchFamily="34" charset="0"/>
              </a:rPr>
              <a:t> một ngày mỏm đá hóa thành một em bé</a:t>
            </a:r>
            <a:r>
              <a:rPr lang="en-US" sz="2000" dirty="0">
                <a:solidFill>
                  <a:srgbClr val="FF0000"/>
                </a:solidFill>
                <a:latin typeface="Times New Roman" panose="02020603050405020304" pitchFamily="18" charset="0"/>
                <a:ea typeface="Calibri" panose="020F0502020204030204" pitchFamily="34" charset="0"/>
              </a:rPr>
              <a:t>? </a:t>
            </a:r>
            <a:endParaRPr lang="en-US" sz="2000" dirty="0">
              <a:solidFill>
                <a:srgbClr val="FF0000"/>
              </a:solidFill>
              <a:effectLst/>
              <a:latin typeface="Times New Roman" panose="02020603050405020304" pitchFamily="18" charset="0"/>
              <a:ea typeface="Calibri" panose="020F0502020204030204" pitchFamily="34" charset="0"/>
            </a:endParaRPr>
          </a:p>
        </p:txBody>
      </p:sp>
      <p:sp>
        <p:nvSpPr>
          <p:cNvPr id="8" name="Rectangle 7"/>
          <p:cNvSpPr/>
          <p:nvPr/>
        </p:nvSpPr>
        <p:spPr>
          <a:xfrm>
            <a:off x="415636" y="5923022"/>
            <a:ext cx="10363200" cy="461665"/>
          </a:xfrm>
          <a:prstGeom prst="rect">
            <a:avLst/>
          </a:prstGeom>
        </p:spPr>
        <p:txBody>
          <a:bodyPr wrap="square">
            <a:spAutoFit/>
          </a:bodyPr>
          <a:lstStyle/>
          <a:p>
            <a:pPr algn="just">
              <a:lnSpc>
                <a:spcPct val="120000"/>
              </a:lnSpc>
              <a:spcAft>
                <a:spcPts val="0"/>
              </a:spcAft>
            </a:pPr>
            <a:r>
              <a:rPr lang="en-US" sz="2000" dirty="0" smtClean="0">
                <a:solidFill>
                  <a:srgbClr val="FF0000"/>
                </a:solidFill>
                <a:latin typeface="Times New Roman" panose="02020603050405020304" pitchFamily="18" charset="0"/>
                <a:ea typeface="Calibri" panose="020F0502020204030204" pitchFamily="34" charset="0"/>
              </a:rPr>
              <a:t>- </a:t>
            </a:r>
            <a:r>
              <a:rPr lang="vi-VN" sz="2000" dirty="0">
                <a:solidFill>
                  <a:srgbClr val="FF0000"/>
                </a:solidFill>
                <a:latin typeface="Times New Roman" panose="02020603050405020304" pitchFamily="18" charset="0"/>
                <a:ea typeface="Calibri" panose="020F0502020204030204" pitchFamily="34" charset="0"/>
              </a:rPr>
              <a:t>Mọi người được chứng kiến điều kỳ lạ gì khi em bé người đ</a:t>
            </a:r>
            <a:r>
              <a:rPr lang="en-US" sz="2000" dirty="0">
                <a:solidFill>
                  <a:srgbClr val="FF0000"/>
                </a:solidFill>
                <a:latin typeface="Times New Roman" panose="02020603050405020304" pitchFamily="18" charset="0"/>
                <a:ea typeface="Calibri" panose="020F0502020204030204" pitchFamily="34" charset="0"/>
              </a:rPr>
              <a:t>á</a:t>
            </a:r>
            <a:r>
              <a:rPr lang="vi-VN" sz="2000" dirty="0">
                <a:solidFill>
                  <a:srgbClr val="FF0000"/>
                </a:solidFill>
                <a:latin typeface="Times New Roman" panose="02020603050405020304" pitchFamily="18" charset="0"/>
                <a:ea typeface="Calibri" panose="020F0502020204030204" pitchFamily="34" charset="0"/>
              </a:rPr>
              <a:t> cất tiếng hát vang khắp núi rừng</a:t>
            </a:r>
            <a:r>
              <a:rPr lang="en-US" sz="2000" dirty="0">
                <a:solidFill>
                  <a:srgbClr val="FF0000"/>
                </a:solidFill>
                <a:latin typeface="Times New Roman" panose="02020603050405020304" pitchFamily="18" charset="0"/>
                <a:ea typeface="Calibri" panose="020F0502020204030204" pitchFamily="34" charset="0"/>
              </a:rPr>
              <a:t>?</a:t>
            </a:r>
            <a:endParaRPr lang="en-US" sz="20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26871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5"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TotalTime>
  <Words>1281</Words>
  <Application>Microsoft Office PowerPoint</Application>
  <PresentationFormat>Widescreen</PresentationFormat>
  <Paragraphs>61</Paragraphs>
  <Slides>21</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#9Slide07 SVNDessert Menu Scrip</vt:lpstr>
      <vt:lpstr>Aptos</vt:lpstr>
      <vt:lpstr>Aptos Display</vt:lpstr>
      <vt:lpstr>Arial</vt:lpstr>
      <vt:lpstr>Calibri</vt:lpstr>
      <vt:lpstr>Cambria</vt:lpstr>
      <vt:lpstr>SVN-DK Clochard</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37</cp:revision>
  <dcterms:created xsi:type="dcterms:W3CDTF">2024-09-03T13:34:48Z</dcterms:created>
  <dcterms:modified xsi:type="dcterms:W3CDTF">2025-01-12T13:27:58Z</dcterms:modified>
</cp:coreProperties>
</file>