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notesMasterIdLst>
    <p:notesMasterId r:id="rId5"/>
  </p:notesMasterIdLst>
  <p:sldIdLst>
    <p:sldId id="257" r:id="rId4"/>
    <p:sldId id="258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4000">
        <p15:prstTrans prst="peelOff"/>
      </p:transition>
    </mc:Choice>
    <mc:Fallback>
      <p:transition spd="slow" advClick="0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.xml"/><Relationship Id="rId8" Type="http://schemas.openxmlformats.org/officeDocument/2006/relationships/slideLayout" Target="../slideLayouts/slideLayout9.xml"/><Relationship Id="rId7" Type="http://schemas.openxmlformats.org/officeDocument/2006/relationships/slideLayout" Target="../slideLayouts/slideLayout8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lang="zh-CN" altLang="en-US" sz="300" b="0" i="0" dirty="0">
              <a:solidFill>
                <a:schemeClr val="bg1"/>
              </a:solidFill>
              <a:latin typeface="inpin heiti" charset="-122"/>
              <a:ea typeface="inpin heiti" charset="-122"/>
              <a:sym typeface="+mn-ea"/>
            </a:endParaRPr>
          </a:p>
          <a:p>
            <a:r>
              <a:rPr lang="en-US" altLang="zh-CN" sz="6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ibaotu.com</a:t>
            </a:r>
            <a:endParaRPr lang="en-US" altLang="zh-CN" sz="600" b="0" i="0" dirty="0">
              <a:solidFill>
                <a:schemeClr val="bg1"/>
              </a:solidFill>
              <a:latin typeface="inpin heiti" charset="-122"/>
              <a:ea typeface="inpin heiti" charset="-122"/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4000">
        <p15:prstTrans prst="peelOff"/>
      </p:transition>
    </mc:Choice>
    <mc:Fallback>
      <p:transition spd="slow" advClick="0" advTm="4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9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7554595" y="2466340"/>
            <a:ext cx="4637405" cy="4403725"/>
            <a:chOff x="0" y="0"/>
            <a:chExt cx="12192000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3" cy="6858000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5" y="0"/>
            <a:ext cx="3626485" cy="3780155"/>
          </a:xfrm>
          <a:prstGeom prst="rect">
            <a:avLst/>
          </a:prstGeom>
        </p:spPr>
      </p:pic>
      <p:sp>
        <p:nvSpPr>
          <p:cNvPr id="2" name="Rectangles 1"/>
          <p:cNvSpPr/>
          <p:nvPr/>
        </p:nvSpPr>
        <p:spPr>
          <a:xfrm>
            <a:off x="3187700" y="365125"/>
            <a:ext cx="8641080" cy="175323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sz="5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Chào mừng thầy cô và các</a:t>
            </a:r>
            <a:endParaRPr lang="en-US" sz="5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5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em đến với tiết</a:t>
            </a:r>
            <a:endParaRPr lang="en-US" altLang="zh-CN" sz="5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709160" y="2644140"/>
            <a:ext cx="4739640" cy="120713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Hoạt động trải nghiệm lớp 1</a:t>
            </a:r>
            <a:endParaRPr lang="en-US" sz="36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4471035" y="5565775"/>
            <a:ext cx="53352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Giáo viên......................</a:t>
            </a:r>
            <a:endParaRPr lang="en-US" sz="40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4000">
        <p15:prstTrans prst="peelOff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bldLvl="0" animBg="1"/>
      <p:bldP spid="5" grpId="1" animBg="1"/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323851"/>
            <a:ext cx="12192000" cy="953428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799" y="869949"/>
            <a:ext cx="10590001" cy="53086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841" y="184150"/>
            <a:ext cx="2548038" cy="27501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9404" y="64868"/>
            <a:ext cx="1976659" cy="24411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7360" y="4478020"/>
            <a:ext cx="8202295" cy="20142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866" y="3518099"/>
            <a:ext cx="9821917" cy="11811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8482666" y="2747802"/>
            <a:ext cx="1689788" cy="1154143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2544223" y="2505646"/>
            <a:ext cx="6257453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Tuần 3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rgbClr val="5FA080"/>
              </a:solidFill>
              <a:effectLst/>
              <a:uLnTx/>
              <a:uFillTx/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580390" y="342900"/>
            <a:ext cx="106260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Hoạt động 5: Thực hành chào hỏi, làm quen trong cuộc sống hàng ngày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Picture 2" descr="568_20200731044639_den-du-sinh-nha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94355" y="2084070"/>
            <a:ext cx="6510020" cy="460248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550035" y="894715"/>
            <a:ext cx="9030335" cy="78994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Đóng vai Hải và chào hỏi làm quen mọi người đến dự sinh nhật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417195" y="2665730"/>
            <a:ext cx="2950845" cy="252158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Chào bạn, cảm ơn bạn đã tham gia sinh nhật mình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4000">
        <p15:prstTrans prst="peelOff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4" grpId="1" animBg="1"/>
      <p:bldP spid="5" grpId="0" bldLvl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466090" y="472440"/>
            <a:ext cx="897191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3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Hoạt động 6: Em đã học và làm được những gì?</a:t>
            </a:r>
            <a:endParaRPr lang="en-US" sz="36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4700" y="1456055"/>
            <a:ext cx="6031865" cy="497332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133350" y="1848485"/>
            <a:ext cx="4124325" cy="29502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Các bạn trong tranh chào hỏi như thế nào?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4000">
        <p15:prstTrans prst="peelOff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452120" y="214630"/>
            <a:ext cx="3319145" cy="13125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Thực hành</a:t>
            </a:r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Picture 2" descr="568_20200731044801_ke-truyen-voi-ba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93410" y="424815"/>
            <a:ext cx="5694680" cy="5814695"/>
          </a:xfrm>
          <a:prstGeom prst="rect">
            <a:avLst/>
          </a:prstGeom>
        </p:spPr>
      </p:pic>
      <p:sp>
        <p:nvSpPr>
          <p:cNvPr id="4" name="Double Wave 3"/>
          <p:cNvSpPr/>
          <p:nvPr/>
        </p:nvSpPr>
        <p:spPr>
          <a:xfrm>
            <a:off x="1327150" y="3021330"/>
            <a:ext cx="4074160" cy="2308225"/>
          </a:xfrm>
          <a:prstGeom prst="doubleWav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Giới thiệu bản thân với các bạn trong tổ</a:t>
            </a:r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4000">
        <p15:prstTrans prst="peelOff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452120" y="214630"/>
            <a:ext cx="3319145" cy="13125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Nhận xét - Đánh giá</a:t>
            </a:r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4556760" y="274955"/>
            <a:ext cx="706120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Hoàn thành phiếu đánh giá qua các hoạt động chào hỏi của học sinh</a:t>
            </a:r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5" name="Table 4"/>
          <p:cNvGraphicFramePr/>
          <p:nvPr/>
        </p:nvGraphicFramePr>
        <p:xfrm>
          <a:off x="788035" y="2667000"/>
          <a:ext cx="1080897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7010"/>
                <a:gridCol w="2113280"/>
                <a:gridCol w="1782445"/>
                <a:gridCol w="2113280"/>
                <a:gridCol w="2052955"/>
              </a:tblGrid>
              <a:tr h="8229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400">
                          <a:latin typeface="Times New Roman" panose="02020603050405020304" charset="0"/>
                          <a:cs typeface="Times New Roman" panose="02020603050405020304" charset="0"/>
                        </a:rPr>
                        <a:t>Mức độ</a:t>
                      </a:r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4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Bạn...............</a:t>
                      </a:r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400">
                          <a:latin typeface="Times New Roman" panose="02020603050405020304" charset="0"/>
                          <a:cs typeface="Times New Roman" panose="02020603050405020304" charset="0"/>
                        </a:rPr>
                        <a:t>Bạn...............</a:t>
                      </a:r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4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Bạn...............</a:t>
                      </a:r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4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Bạn...............</a:t>
                      </a:r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algn="ctr">
                        <a:buNone/>
                      </a:pPr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>
                          <a:latin typeface="Times New Roman" panose="02020603050405020304" charset="0"/>
                          <a:cs typeface="Times New Roman" panose="02020603050405020304" charset="0"/>
                        </a:rPr>
                        <a:t>Rất thân thiện</a:t>
                      </a:r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>
                          <a:latin typeface="Times New Roman" panose="02020603050405020304" charset="0"/>
                          <a:cs typeface="Times New Roman" panose="02020603050405020304" charset="0"/>
                        </a:rPr>
                        <a:t>Thân thiện</a:t>
                      </a:r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Chưa thân thiện</a:t>
                      </a:r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4000">
        <p15:prstTrans prst="peelOff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452120" y="214630"/>
            <a:ext cx="2564765" cy="13125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Tổng kết</a:t>
            </a:r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3513455" y="274955"/>
            <a:ext cx="810450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Em sẽ làm gì để luôn vui vẻ, tự tin trong giao tiếp</a:t>
            </a:r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Notched Right Arrow 2"/>
          <p:cNvSpPr/>
          <p:nvPr/>
        </p:nvSpPr>
        <p:spPr>
          <a:xfrm>
            <a:off x="2806065" y="1526540"/>
            <a:ext cx="6760210" cy="502539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- Tích cực tham gia các hoạt động tập thể</a:t>
            </a:r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- Luôn chào hỏi vui vẻ, tự tin, thân thiện với mọi người</a:t>
            </a:r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4000">
        <p15:prstTrans prst="peelOff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4" grpId="0"/>
      <p:bldP spid="4" grpId="1"/>
      <p:bldP spid="3" grpId="0" animBg="1"/>
      <p:bldP spid="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Text Box 2"/>
          <p:cNvSpPr txBox="1"/>
          <p:nvPr/>
        </p:nvSpPr>
        <p:spPr>
          <a:xfrm>
            <a:off x="4374515" y="274955"/>
            <a:ext cx="4678045" cy="61239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Mỗi sáng đến trường</a:t>
            </a:r>
            <a:br>
              <a:rPr lang="en-US" sz="28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sz="28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Nở nụ cười tươi</a:t>
            </a:r>
            <a:endParaRPr lang="en-US" sz="28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8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Chào thầy gọi bạn</a:t>
            </a:r>
            <a:endParaRPr lang="en-US" sz="28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8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Cho ngày mới vui</a:t>
            </a:r>
            <a:endParaRPr lang="en-US" sz="28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28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8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Tan học về nhà</a:t>
            </a:r>
            <a:endParaRPr lang="en-US" sz="28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8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Chào ông chào bà</a:t>
            </a:r>
            <a:endParaRPr lang="en-US" sz="28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8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Chào cha chào mẹ</a:t>
            </a:r>
            <a:endParaRPr lang="en-US" sz="28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8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Chào người thân yêu</a:t>
            </a:r>
            <a:endParaRPr lang="en-US" sz="28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28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8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Những lời chào hay</a:t>
            </a:r>
            <a:endParaRPr lang="en-US" sz="28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8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Theo em cả ngày</a:t>
            </a:r>
            <a:endParaRPr lang="en-US" sz="28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8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Ai cũng quý mến</a:t>
            </a:r>
            <a:endParaRPr lang="en-US" sz="28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8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Khen em trò ngoan</a:t>
            </a:r>
            <a:endParaRPr lang="en-US" sz="28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4000">
        <p15:prstTrans prst="peelOff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2" cy="6858000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6824" cy="8068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42" y="510989"/>
            <a:ext cx="2286997" cy="2958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2" y="3113996"/>
            <a:ext cx="3771900" cy="297995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236" y="0"/>
            <a:ext cx="8409263" cy="495686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733415" y="2344420"/>
            <a:ext cx="3998595" cy="7696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Củng cố bài học</a:t>
            </a:r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4000">
        <p15:prstTrans prst="peelOff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自定义 7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C0C0C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981</Words>
  <Application>WPS Presentation</Application>
  <PresentationFormat>Widescreen</PresentationFormat>
  <Paragraphs>67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24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inpin heiti</vt:lpstr>
      <vt:lpstr>Times New Roman</vt:lpstr>
      <vt:lpstr>等线</vt:lpstr>
      <vt:lpstr>等线</vt:lpstr>
      <vt:lpstr>汉仪小麦体简</vt:lpstr>
      <vt:lpstr>.VnAvant</vt:lpstr>
      <vt:lpstr>1_Office Theme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sp-asusX541U</cp:lastModifiedBy>
  <cp:revision>1</cp:revision>
  <dcterms:created xsi:type="dcterms:W3CDTF">2020-09-09T09:37:03Z</dcterms:created>
  <dcterms:modified xsi:type="dcterms:W3CDTF">2020-09-09T09:37:03Z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