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4" r:id="rId3"/>
    <p:sldId id="258" r:id="rId4"/>
    <p:sldId id="259" r:id="rId5"/>
    <p:sldId id="277" r:id="rId6"/>
    <p:sldId id="278" r:id="rId7"/>
    <p:sldId id="264" r:id="rId8"/>
    <p:sldId id="279" r:id="rId9"/>
    <p:sldId id="283" r:id="rId10"/>
    <p:sldId id="280" r:id="rId11"/>
    <p:sldId id="282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B3"/>
    <a:srgbClr val="FF6600"/>
    <a:srgbClr val="E8B9B0"/>
    <a:srgbClr val="079C42"/>
    <a:srgbClr val="B0922B"/>
    <a:srgbClr val="FFD33D"/>
    <a:srgbClr val="00B050"/>
    <a:srgbClr val="1D90D0"/>
    <a:srgbClr val="DAA600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250" autoAdjust="0"/>
  </p:normalViewPr>
  <p:slideViewPr>
    <p:cSldViewPr snapToGrid="0">
      <p:cViewPr>
        <p:scale>
          <a:sx n="77" d="100"/>
          <a:sy n="77" d="100"/>
        </p:scale>
        <p:origin x="-11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AFE40-27C3-4067-9DC7-4B7213F978B6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79F07-6BE8-4CE2-A208-F64A99EA0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8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3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04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Clip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B, C???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37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Clip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B, C???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62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Clip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B, C???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93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6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47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4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3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63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6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4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2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0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5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7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80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248F572-9908-4497-9031-3ADC8E86BA8E}"/>
              </a:ext>
            </a:extLst>
          </p:cNvPr>
          <p:cNvSpPr/>
          <p:nvPr/>
        </p:nvSpPr>
        <p:spPr>
          <a:xfrm>
            <a:off x="3429156" y="204913"/>
            <a:ext cx="2285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1E90D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b="1" i="1" dirty="0">
                <a:solidFill>
                  <a:srgbClr val="1E90D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i="1" dirty="0" err="1">
                <a:solidFill>
                  <a:srgbClr val="1E90D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i="1" dirty="0">
                <a:solidFill>
                  <a:srgbClr val="1E9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E90D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68761FF-4846-4188-A343-6DDC0102E5FD}"/>
              </a:ext>
            </a:extLst>
          </p:cNvPr>
          <p:cNvSpPr/>
          <p:nvPr/>
        </p:nvSpPr>
        <p:spPr>
          <a:xfrm>
            <a:off x="936286" y="2290455"/>
            <a:ext cx="7271425" cy="4053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2575" algn="just">
              <a:lnSpc>
                <a:spcPct val="120000"/>
              </a:lnSpc>
            </a:pPr>
            <a:r>
              <a:rPr lang="vi-VN" dirty="0">
                <a:latin typeface="+mj-lt"/>
                <a:cs typeface="Arial-SGK-TV" pitchFamily="2" charset="0"/>
              </a:rPr>
              <a:t>1. Gà mẹ gọi gà con dậy đi học. Gà con ngái ngủ:</a:t>
            </a:r>
          </a:p>
          <a:p>
            <a:pPr indent="282575" algn="just">
              <a:lnSpc>
                <a:spcPct val="120000"/>
              </a:lnSpc>
            </a:pPr>
            <a:r>
              <a:rPr lang="vi-VN" dirty="0">
                <a:latin typeface="+mj-lt"/>
                <a:cs typeface="Arial-SGK-TV" pitchFamily="2" charset="0"/>
              </a:rPr>
              <a:t>– Con biết chữ rồi! O tròn như quả trứng gà! </a:t>
            </a:r>
          </a:p>
          <a:p>
            <a:pPr indent="282575" algn="just">
              <a:lnSpc>
                <a:spcPct val="120000"/>
              </a:lnSpc>
            </a:pPr>
            <a:r>
              <a:rPr lang="vi-VN" dirty="0">
                <a:latin typeface="+mj-lt"/>
                <a:cs typeface="Arial-SGK-TV" pitchFamily="2" charset="0"/>
              </a:rPr>
              <a:t>Gà mẹ đi kiếm mồi. Gà con ngủ dậy, đi chơi lang thang.</a:t>
            </a:r>
          </a:p>
          <a:p>
            <a:pPr indent="282575" algn="just">
              <a:lnSpc>
                <a:spcPct val="120000"/>
              </a:lnSpc>
            </a:pPr>
            <a:r>
              <a:rPr lang="vi-VN" dirty="0">
                <a:latin typeface="+mj-lt"/>
                <a:cs typeface="Arial-SGK-TV" pitchFamily="2" charset="0"/>
              </a:rPr>
              <a:t>2. Lớp gà con được đi cắm trại. Vịt xám chuyển giấy thông báo cho gà con. Gà con cầm tờ giấy, xoay ngược, xoay xuôi, chẳng hiểu gì.</a:t>
            </a:r>
          </a:p>
          <a:p>
            <a:pPr indent="282575" algn="just">
              <a:lnSpc>
                <a:spcPct val="120000"/>
              </a:lnSpc>
            </a:pPr>
            <a:r>
              <a:rPr lang="vi-VN" dirty="0">
                <a:latin typeface="+mj-lt"/>
                <a:cs typeface="Arial-SGK-TV" pitchFamily="2" charset="0"/>
              </a:rPr>
              <a:t>3. Hôm cắm trại, cả lớp chờ mãi không thấy gà con đến. Các bạn ùa đi tìm. Thấy gà con đang khóc vì lạc đường, các bạn xúm lại hỏi:</a:t>
            </a:r>
          </a:p>
          <a:p>
            <a:pPr indent="282575" algn="just">
              <a:lnSpc>
                <a:spcPct val="120000"/>
              </a:lnSpc>
            </a:pPr>
            <a:r>
              <a:rPr lang="vi-VN" dirty="0">
                <a:latin typeface="+mj-lt"/>
                <a:cs typeface="Arial-SGK-TV" pitchFamily="2" charset="0"/>
              </a:rPr>
              <a:t>– Sao cậu không đi cắm trại? Vịt xám đã đưa giấy thông báo cho cậu rồi mà!</a:t>
            </a:r>
          </a:p>
          <a:p>
            <a:pPr indent="282575" algn="just">
              <a:lnSpc>
                <a:spcPct val="120000"/>
              </a:lnSpc>
            </a:pPr>
            <a:r>
              <a:rPr lang="vi-VN" dirty="0">
                <a:latin typeface="+mj-lt"/>
                <a:cs typeface="Arial-SGK-TV" pitchFamily="2" charset="0"/>
              </a:rPr>
              <a:t>4. Gà con giờ mới </a:t>
            </a:r>
            <a:r>
              <a:rPr lang="vi-VN" dirty="0" smtClean="0">
                <a:latin typeface="+mj-lt"/>
                <a:cs typeface="Arial-SGK-TV" pitchFamily="2" charset="0"/>
              </a:rPr>
              <a:t>hiểu</a:t>
            </a:r>
            <a:r>
              <a:rPr lang="en-US" dirty="0" smtClean="0">
                <a:latin typeface="+mj-lt"/>
                <a:cs typeface="Arial-SGK-TV" pitchFamily="2" charset="0"/>
              </a:rPr>
              <a:t>:</a:t>
            </a:r>
            <a:r>
              <a:rPr lang="vi-VN" dirty="0" smtClean="0">
                <a:latin typeface="+mj-lt"/>
                <a:cs typeface="Arial-SGK-TV" pitchFamily="2" charset="0"/>
              </a:rPr>
              <a:t> </a:t>
            </a:r>
            <a:r>
              <a:rPr lang="vi-VN" dirty="0">
                <a:latin typeface="+mj-lt"/>
                <a:cs typeface="Arial-SGK-TV" pitchFamily="2" charset="0"/>
              </a:rPr>
              <a:t>hôm trước vịt xám đưa tờ thông báo đi cắm trại nhưng nó không đọc được.</a:t>
            </a:r>
            <a:r>
              <a:rPr lang="vi-VN" sz="2000" dirty="0">
                <a:latin typeface="+mj-lt"/>
                <a:cs typeface="Arial-SGK-TV" pitchFamily="2" charset="0"/>
              </a:rPr>
              <a:t> </a:t>
            </a:r>
          </a:p>
          <a:p>
            <a:pPr algn="r">
              <a:lnSpc>
                <a:spcPct val="120000"/>
              </a:lnSpc>
            </a:pPr>
            <a:r>
              <a:rPr lang="vi-VN" sz="1600" dirty="0">
                <a:solidFill>
                  <a:srgbClr val="242021"/>
                </a:solidFill>
                <a:latin typeface="+mj-lt"/>
                <a:cs typeface="Arial-SGK-TV" pitchFamily="2" charset="0"/>
              </a:rPr>
              <a:t>(Theo </a:t>
            </a:r>
            <a:r>
              <a:rPr lang="vi-VN" sz="1600" i="1" dirty="0">
                <a:solidFill>
                  <a:srgbClr val="242021"/>
                </a:solidFill>
                <a:latin typeface="+mj-lt"/>
                <a:cs typeface="Arial-SGK-TV" pitchFamily="2" charset="0"/>
              </a:rPr>
              <a:t>Chuyện kể mầm non</a:t>
            </a:r>
            <a:r>
              <a:rPr lang="vi-VN" sz="1600" dirty="0">
                <a:solidFill>
                  <a:srgbClr val="242021"/>
                </a:solidFill>
                <a:latin typeface="+mj-lt"/>
                <a:cs typeface="Arial-SGK-TV" pitchFamily="2" charset="0"/>
              </a:rPr>
              <a:t>)</a:t>
            </a:r>
            <a:r>
              <a:rPr lang="vi-VN" sz="1600" dirty="0">
                <a:latin typeface="+mj-lt"/>
                <a:cs typeface="Arial-SGK-TV" pitchFamily="2" charset="0"/>
              </a:rPr>
              <a:t> </a:t>
            </a:r>
            <a:endParaRPr lang="en-US" sz="1600" dirty="0">
              <a:latin typeface="+mj-lt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075B9E2-7473-4985-9859-36E09DBAAA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83" y="708777"/>
            <a:ext cx="3568629" cy="15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2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444" y="423247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5BED99-C93F-4E78-9425-B27668BE2AB7}"/>
              </a:ext>
            </a:extLst>
          </p:cNvPr>
          <p:cNvSpPr txBox="1"/>
          <p:nvPr/>
        </p:nvSpPr>
        <p:spPr>
          <a:xfrm>
            <a:off x="845444" y="977458"/>
            <a:ext cx="7378574" cy="472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2000"/>
              </a:lnSpc>
              <a:buFont typeface="+mj-lt"/>
              <a:buAutoNum type="alphaLcParenR" startAt="2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FDD9CAF-4418-4C47-BBF4-286951EA7025}"/>
              </a:ext>
            </a:extLst>
          </p:cNvPr>
          <p:cNvGrpSpPr/>
          <p:nvPr/>
        </p:nvGrpSpPr>
        <p:grpSpPr>
          <a:xfrm>
            <a:off x="903812" y="1568831"/>
            <a:ext cx="6062588" cy="492443"/>
            <a:chOff x="903812" y="1568831"/>
            <a:chExt cx="6062588" cy="492443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87F5678D-B859-4E8B-831D-CA4A3407C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688" b="66487"/>
            <a:stretch/>
          </p:blipFill>
          <p:spPr>
            <a:xfrm>
              <a:off x="903812" y="1568831"/>
              <a:ext cx="378853" cy="49244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E85B9EA0-F53B-450F-93F0-E34AF3AD4CFA}"/>
                </a:ext>
              </a:extLst>
            </p:cNvPr>
            <p:cNvSpPr txBox="1"/>
            <p:nvPr/>
          </p:nvSpPr>
          <p:spPr>
            <a:xfrm>
              <a:off x="1282665" y="1599609"/>
              <a:ext cx="56837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E088A9-A92B-4B1A-99FC-F114A32FB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01" y="85516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9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0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53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23D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81" y="3065992"/>
            <a:ext cx="7749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7200" b="1" dirty="0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7200" b="1" dirty="0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7200" b="1" dirty="0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7200" b="1" dirty="0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7200" b="1" dirty="0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7200" b="1" dirty="0">
              <a:solidFill>
                <a:srgbClr val="F37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34A2DF-F5C8-4ACA-9C60-BDB34127D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28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5443" y="328389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443" y="793608"/>
            <a:ext cx="345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4" y="75679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5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26" y="83880"/>
            <a:ext cx="708269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EDD7809-B11A-497B-B6A7-770315DA1874}"/>
              </a:ext>
            </a:extLst>
          </p:cNvPr>
          <p:cNvSpPr txBox="1"/>
          <p:nvPr/>
        </p:nvSpPr>
        <p:spPr>
          <a:xfrm>
            <a:off x="845444" y="1008569"/>
            <a:ext cx="7928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72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45444" y="411883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EDD7809-B11A-497B-B6A7-770315DA1874}"/>
              </a:ext>
            </a:extLst>
          </p:cNvPr>
          <p:cNvSpPr txBox="1"/>
          <p:nvPr/>
        </p:nvSpPr>
        <p:spPr>
          <a:xfrm>
            <a:off x="845444" y="1008569"/>
            <a:ext cx="774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Nghe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0B6F51C-83FE-4155-AFB7-C83C55C18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26" y="83880"/>
            <a:ext cx="708269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6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45444" y="411883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EDD7809-B11A-497B-B6A7-770315DA1874}"/>
              </a:ext>
            </a:extLst>
          </p:cNvPr>
          <p:cNvSpPr txBox="1"/>
          <p:nvPr/>
        </p:nvSpPr>
        <p:spPr>
          <a:xfrm>
            <a:off x="845445" y="1008569"/>
            <a:ext cx="7218786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lnSpc>
                <a:spcPct val="120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="" xmlns:a16="http://schemas.microsoft.com/office/drawing/2014/main" id="{EADBA11A-B9E3-4615-98B6-07D32AD51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553064"/>
              </p:ext>
            </p:extLst>
          </p:nvPr>
        </p:nvGraphicFramePr>
        <p:xfrm>
          <a:off x="1864468" y="2237182"/>
          <a:ext cx="6096000" cy="914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58502">
                  <a:extLst>
                    <a:ext uri="{9D8B030D-6E8A-4147-A177-3AD203B41FA5}">
                      <a16:colId xmlns="" xmlns:a16="http://schemas.microsoft.com/office/drawing/2014/main" val="1930633583"/>
                    </a:ext>
                  </a:extLst>
                </a:gridCol>
                <a:gridCol w="4137498">
                  <a:extLst>
                    <a:ext uri="{9D8B030D-6E8A-4147-A177-3AD203B41FA5}">
                      <a16:colId xmlns="" xmlns:a16="http://schemas.microsoft.com/office/drawing/2014/main" val="2801160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lắng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M: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lắng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,… </a:t>
                      </a:r>
                    </a:p>
                  </a:txBody>
                  <a:tcPr>
                    <a:lnL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38818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M: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hè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,…</a:t>
                      </a:r>
                    </a:p>
                  </a:txBody>
                  <a:tcPr>
                    <a:lnL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090610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C1EFFE-1785-403A-AE01-2951B0C54CFF}"/>
              </a:ext>
            </a:extLst>
          </p:cNvPr>
          <p:cNvSpPr txBox="1"/>
          <p:nvPr/>
        </p:nvSpPr>
        <p:spPr>
          <a:xfrm>
            <a:off x="1183532" y="2424637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(1)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1121BF8-815C-4479-ACC2-39003DD1A04A}"/>
              </a:ext>
            </a:extLst>
          </p:cNvPr>
          <p:cNvSpPr txBox="1"/>
          <p:nvPr/>
        </p:nvSpPr>
        <p:spPr>
          <a:xfrm>
            <a:off x="1221508" y="3474058"/>
            <a:ext cx="406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7" name="Table 3">
            <a:extLst>
              <a:ext uri="{FF2B5EF4-FFF2-40B4-BE49-F238E27FC236}">
                <a16:creationId xmlns="" xmlns:a16="http://schemas.microsoft.com/office/drawing/2014/main" id="{BA05E7CE-CB03-4796-A811-37D562795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06826"/>
              </p:ext>
            </p:extLst>
          </p:nvPr>
        </p:nvGraphicFramePr>
        <p:xfrm>
          <a:off x="1902444" y="4393220"/>
          <a:ext cx="6096000" cy="914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58502">
                  <a:extLst>
                    <a:ext uri="{9D8B030D-6E8A-4147-A177-3AD203B41FA5}">
                      <a16:colId xmlns="" xmlns:a16="http://schemas.microsoft.com/office/drawing/2014/main" val="1930633583"/>
                    </a:ext>
                  </a:extLst>
                </a:gridCol>
                <a:gridCol w="4137498">
                  <a:extLst>
                    <a:ext uri="{9D8B030D-6E8A-4147-A177-3AD203B41FA5}">
                      <a16:colId xmlns="" xmlns:a16="http://schemas.microsoft.com/office/drawing/2014/main" val="2801160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vẻ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M: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vẻ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,… </a:t>
                      </a:r>
                    </a:p>
                  </a:txBody>
                  <a:tcPr>
                    <a:lnL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38818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vẽ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M: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vẽ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,…</a:t>
                      </a:r>
                    </a:p>
                  </a:txBody>
                  <a:tcPr>
                    <a:lnL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0906102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636DE21-5380-4161-B9F9-96EE1BBEB905}"/>
              </a:ext>
            </a:extLst>
          </p:cNvPr>
          <p:cNvSpPr txBox="1"/>
          <p:nvPr/>
        </p:nvSpPr>
        <p:spPr>
          <a:xfrm>
            <a:off x="1221508" y="4580675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(2)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F3C30713-7254-4AAD-9DD0-299434DD50F3}"/>
              </a:ext>
            </a:extLst>
          </p:cNvPr>
          <p:cNvSpPr txBox="1"/>
          <p:nvPr/>
        </p:nvSpPr>
        <p:spPr>
          <a:xfrm>
            <a:off x="1259484" y="5630096"/>
            <a:ext cx="406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D2AB000-FD22-44DB-B1D3-F510851E4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26" y="83880"/>
            <a:ext cx="708269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5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01" y="85516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444" y="423247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5BED99-C93F-4E78-9425-B27668BE2AB7}"/>
              </a:ext>
            </a:extLst>
          </p:cNvPr>
          <p:cNvSpPr txBox="1"/>
          <p:nvPr/>
        </p:nvSpPr>
        <p:spPr>
          <a:xfrm>
            <a:off x="845444" y="939342"/>
            <a:ext cx="8080841" cy="133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2000"/>
              </a:lnSpc>
              <a:buAutoNum type="alphaLcParenR"/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>
              <a:lnSpc>
                <a:spcPct val="112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>
              <a:lnSpc>
                <a:spcPct val="112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666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444" y="423247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5BED99-C93F-4E78-9425-B27668BE2AB7}"/>
              </a:ext>
            </a:extLst>
          </p:cNvPr>
          <p:cNvSpPr txBox="1"/>
          <p:nvPr/>
        </p:nvSpPr>
        <p:spPr>
          <a:xfrm>
            <a:off x="845444" y="894542"/>
            <a:ext cx="7378574" cy="472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2000"/>
              </a:lnSpc>
              <a:buFont typeface="+mj-lt"/>
              <a:buAutoNum type="alphaLcParenR" startAt="2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3A0738D-DA84-4504-94F1-D811FEF7D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01" y="85516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0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248F572-9908-4497-9031-3ADC8E86BA8E}"/>
              </a:ext>
            </a:extLst>
          </p:cNvPr>
          <p:cNvSpPr/>
          <p:nvPr/>
        </p:nvSpPr>
        <p:spPr>
          <a:xfrm>
            <a:off x="3429156" y="204913"/>
            <a:ext cx="2285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1E90D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b="1" i="1" dirty="0">
                <a:solidFill>
                  <a:srgbClr val="1E90D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i="1" dirty="0" err="1">
                <a:solidFill>
                  <a:srgbClr val="1E90D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i="1" dirty="0">
                <a:solidFill>
                  <a:srgbClr val="1E9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E90D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075B9E2-7473-4985-9859-36E09DBAA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5" y="1341076"/>
            <a:ext cx="8346406" cy="3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856</TotalTime>
  <Words>404</Words>
  <Application>Microsoft Office PowerPoint</Application>
  <PresentationFormat>On-screen Show (4:3)</PresentationFormat>
  <Paragraphs>57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TRAN MINH TUAN</cp:lastModifiedBy>
  <cp:revision>74</cp:revision>
  <dcterms:created xsi:type="dcterms:W3CDTF">2019-11-28T06:49:08Z</dcterms:created>
  <dcterms:modified xsi:type="dcterms:W3CDTF">2009-08-19T17:06:12Z</dcterms:modified>
</cp:coreProperties>
</file>