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315" r:id="rId3"/>
    <p:sldId id="261" r:id="rId4"/>
    <p:sldId id="281" r:id="rId5"/>
    <p:sldId id="279" r:id="rId6"/>
    <p:sldId id="307" r:id="rId7"/>
    <p:sldId id="277" r:id="rId8"/>
    <p:sldId id="283" r:id="rId9"/>
    <p:sldId id="268" r:id="rId10"/>
    <p:sldId id="278" r:id="rId11"/>
    <p:sldId id="308" r:id="rId12"/>
    <p:sldId id="309" r:id="rId13"/>
    <p:sldId id="266" r:id="rId14"/>
    <p:sldId id="288" r:id="rId15"/>
    <p:sldId id="289" r:id="rId16"/>
    <p:sldId id="290" r:id="rId17"/>
    <p:sldId id="291" r:id="rId18"/>
    <p:sldId id="292" r:id="rId19"/>
    <p:sldId id="310" r:id="rId20"/>
    <p:sldId id="316" r:id="rId21"/>
    <p:sldId id="317" r:id="rId22"/>
    <p:sldId id="318" r:id="rId23"/>
    <p:sldId id="319" r:id="rId24"/>
    <p:sldId id="280" r:id="rId25"/>
    <p:sldId id="298" r:id="rId26"/>
    <p:sldId id="300" r:id="rId27"/>
    <p:sldId id="301" r:id="rId28"/>
    <p:sldId id="302" r:id="rId29"/>
    <p:sldId id="267" r:id="rId30"/>
    <p:sldId id="303" r:id="rId31"/>
    <p:sldId id="25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390"/>
    <a:srgbClr val="A9DA74"/>
    <a:srgbClr val="C9E8A6"/>
    <a:srgbClr val="F5A5BA"/>
    <a:srgbClr val="F9C6D3"/>
    <a:srgbClr val="FF6DB6"/>
    <a:srgbClr val="009F4F"/>
    <a:srgbClr val="FFC000"/>
    <a:srgbClr val="0076C1"/>
    <a:srgbClr val="128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76" d="100"/>
          <a:sy n="76" d="100"/>
        </p:scale>
        <p:origin x="-1188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87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00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20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7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thầy</a:t>
            </a:r>
            <a:r>
              <a:rPr lang="en-US" baseline="0" dirty="0" smtClean="0"/>
              <a:t>/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phóng</a:t>
            </a:r>
            <a:r>
              <a:rPr lang="en-US" baseline="0" dirty="0" smtClean="0"/>
              <a:t> to, click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ban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4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01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5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34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90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47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32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91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42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4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2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20-08-2009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0"/>
            <a:ext cx="9144000" cy="689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5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0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22.jpg"/><Relationship Id="rId10" Type="http://schemas.openxmlformats.org/officeDocument/2006/relationships/image" Target="../media/image29.jpeg"/><Relationship Id="rId4" Type="http://schemas.openxmlformats.org/officeDocument/2006/relationships/image" Target="../media/image21.jpg"/><Relationship Id="rId9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3"/>
            <a:ext cx="9144000" cy="68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6627" y="933562"/>
            <a:ext cx="455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) Trò chơi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Đố bạn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(chọn 1 hoặc 2)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627" y="406577"/>
            <a:ext cx="719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E378181-01AE-4C0F-AC4B-D4DADA4A8310}"/>
              </a:ext>
            </a:extLst>
          </p:cNvPr>
          <p:cNvSpPr txBox="1"/>
          <p:nvPr/>
        </p:nvSpPr>
        <p:spPr>
          <a:xfrm>
            <a:off x="847165" y="699247"/>
            <a:ext cx="672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473841F-8440-4C25-B061-B5C19BBA8042}"/>
              </a:ext>
            </a:extLst>
          </p:cNvPr>
          <p:cNvGrpSpPr/>
          <p:nvPr/>
        </p:nvGrpSpPr>
        <p:grpSpPr>
          <a:xfrm>
            <a:off x="2228814" y="2472915"/>
            <a:ext cx="4686371" cy="2872292"/>
            <a:chOff x="2294068" y="2580493"/>
            <a:chExt cx="4686371" cy="287229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D2C1E986-617B-40D6-986D-D9DE478EA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068" y="2580493"/>
              <a:ext cx="4686371" cy="28722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872887E-E7C1-470A-A199-60E4BE68C9BF}"/>
                </a:ext>
              </a:extLst>
            </p:cNvPr>
            <p:cNvSpPr txBox="1"/>
            <p:nvPr/>
          </p:nvSpPr>
          <p:spPr>
            <a:xfrm>
              <a:off x="2944906" y="3247468"/>
              <a:ext cx="55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F61340F-3574-4008-84AB-566F67A9B734}"/>
                </a:ext>
              </a:extLst>
            </p:cNvPr>
            <p:cNvSpPr txBox="1"/>
            <p:nvPr/>
          </p:nvSpPr>
          <p:spPr>
            <a:xfrm>
              <a:off x="5968253" y="3077139"/>
              <a:ext cx="55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2E57EFD-4B21-47E7-833D-A90AC279BBFB}"/>
              </a:ext>
            </a:extLst>
          </p:cNvPr>
          <p:cNvSpPr/>
          <p:nvPr/>
        </p:nvSpPr>
        <p:spPr>
          <a:xfrm>
            <a:off x="625288" y="2037229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ăm làm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09CF4C4-6194-49DE-9126-1DB99A9946E2}"/>
              </a:ext>
            </a:extLst>
          </p:cNvPr>
          <p:cNvSpPr/>
          <p:nvPr/>
        </p:nvSpPr>
        <p:spPr>
          <a:xfrm>
            <a:off x="625287" y="3429000"/>
            <a:ext cx="1680883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mong    ờ</a:t>
            </a:r>
            <a:endParaRPr lang="zh-CN" alt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D3FD419-D894-4596-9AC2-F2888F832FB7}"/>
              </a:ext>
            </a:extLst>
          </p:cNvPr>
          <p:cNvSpPr/>
          <p:nvPr/>
        </p:nvSpPr>
        <p:spPr>
          <a:xfrm>
            <a:off x="625288" y="4820771"/>
            <a:ext cx="1680882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anh luận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15AC900-83E4-4114-80BE-DFEF8A1EBD71}"/>
              </a:ext>
            </a:extLst>
          </p:cNvPr>
          <p:cNvSpPr/>
          <p:nvPr/>
        </p:nvSpPr>
        <p:spPr>
          <a:xfrm>
            <a:off x="6918512" y="2037229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ồng cây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24BF8E31-5260-4321-8B76-2EE871CCD90D}"/>
              </a:ext>
            </a:extLst>
          </p:cNvPr>
          <p:cNvSpPr/>
          <p:nvPr/>
        </p:nvSpPr>
        <p:spPr>
          <a:xfrm>
            <a:off x="6918512" y="3429000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lời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DAA6732-92BA-4B86-8B5B-748FC99F63D1}"/>
              </a:ext>
            </a:extLst>
          </p:cNvPr>
          <p:cNvSpPr/>
          <p:nvPr/>
        </p:nvSpPr>
        <p:spPr>
          <a:xfrm>
            <a:off x="6918512" y="4820771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 nắng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565CCC-AB8B-45CE-A557-6B471F1B9A25}"/>
              </a:ext>
            </a:extLst>
          </p:cNvPr>
          <p:cNvSpPr txBox="1"/>
          <p:nvPr/>
        </p:nvSpPr>
        <p:spPr>
          <a:xfrm>
            <a:off x="1936503" y="5983802"/>
            <a:ext cx="487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="" xmlns:a16="http://schemas.microsoft.com/office/drawing/2014/main" id="{33BCDC0D-BD65-412F-B7CE-D00BC1C0BD26}"/>
              </a:ext>
            </a:extLst>
          </p:cNvPr>
          <p:cNvSpPr/>
          <p:nvPr/>
        </p:nvSpPr>
        <p:spPr>
          <a:xfrm>
            <a:off x="794541" y="2210604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DF01C6B-F617-4155-AC85-D4FDB07C445B}"/>
              </a:ext>
            </a:extLst>
          </p:cNvPr>
          <p:cNvSpPr/>
          <p:nvPr/>
        </p:nvSpPr>
        <p:spPr>
          <a:xfrm>
            <a:off x="642133" y="2077570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endParaRPr lang="en-US" sz="2400" dirty="0">
              <a:solidFill>
                <a:srgbClr val="009F4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="" xmlns:a16="http://schemas.microsoft.com/office/drawing/2014/main" id="{421727F7-D0DF-4BBD-AEF8-82CB089DDE4B}"/>
              </a:ext>
            </a:extLst>
          </p:cNvPr>
          <p:cNvSpPr/>
          <p:nvPr/>
        </p:nvSpPr>
        <p:spPr>
          <a:xfrm>
            <a:off x="1688404" y="3603197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67D4237-2B29-4908-8AB2-65D5AF143543}"/>
              </a:ext>
            </a:extLst>
          </p:cNvPr>
          <p:cNvSpPr/>
          <p:nvPr/>
        </p:nvSpPr>
        <p:spPr>
          <a:xfrm>
            <a:off x="1515824" y="3470163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="" xmlns:a16="http://schemas.microsoft.com/office/drawing/2014/main" id="{9E8D60F9-8596-4437-9942-5F80530D8B27}"/>
              </a:ext>
            </a:extLst>
          </p:cNvPr>
          <p:cNvSpPr/>
          <p:nvPr/>
        </p:nvSpPr>
        <p:spPr>
          <a:xfrm>
            <a:off x="712083" y="5001692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A4AE3A8-36B2-4E15-BE68-E89E8B5FBA4B}"/>
              </a:ext>
            </a:extLst>
          </p:cNvPr>
          <p:cNvSpPr/>
          <p:nvPr/>
        </p:nvSpPr>
        <p:spPr>
          <a:xfrm>
            <a:off x="680707" y="4861934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</a:rPr>
              <a:t>tr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="" xmlns:a16="http://schemas.microsoft.com/office/drawing/2014/main" id="{7A3C0FE1-A70D-4E1D-9A0E-039C1FF0A409}"/>
              </a:ext>
            </a:extLst>
          </p:cNvPr>
          <p:cNvSpPr/>
          <p:nvPr/>
        </p:nvSpPr>
        <p:spPr>
          <a:xfrm>
            <a:off x="7052765" y="2217328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BDF3CFA-23EB-44A8-9783-730A8CE07192}"/>
              </a:ext>
            </a:extLst>
          </p:cNvPr>
          <p:cNvSpPr/>
          <p:nvPr/>
        </p:nvSpPr>
        <p:spPr>
          <a:xfrm>
            <a:off x="6987769" y="2077570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</a:rPr>
              <a:t>tr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25" name="Rounded Rectangle 11">
            <a:extLst>
              <a:ext uri="{FF2B5EF4-FFF2-40B4-BE49-F238E27FC236}">
                <a16:creationId xmlns="" xmlns:a16="http://schemas.microsoft.com/office/drawing/2014/main" id="{DD65503C-C19E-4B9B-B12D-932BE328CBF0}"/>
              </a:ext>
            </a:extLst>
          </p:cNvPr>
          <p:cNvSpPr/>
          <p:nvPr/>
        </p:nvSpPr>
        <p:spPr>
          <a:xfrm>
            <a:off x="7186969" y="3630915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E3D728F-2A55-424C-9AFC-6E5635646D73}"/>
              </a:ext>
            </a:extLst>
          </p:cNvPr>
          <p:cNvSpPr/>
          <p:nvPr/>
        </p:nvSpPr>
        <p:spPr>
          <a:xfrm>
            <a:off x="7128692" y="3477709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</a:rPr>
              <a:t>tr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27" name="Rounded Rectangle 11">
            <a:extLst>
              <a:ext uri="{FF2B5EF4-FFF2-40B4-BE49-F238E27FC236}">
                <a16:creationId xmlns="" xmlns:a16="http://schemas.microsoft.com/office/drawing/2014/main" id="{1E10E091-37C3-43CC-A60A-353E9253210E}"/>
              </a:ext>
            </a:extLst>
          </p:cNvPr>
          <p:cNvSpPr/>
          <p:nvPr/>
        </p:nvSpPr>
        <p:spPr>
          <a:xfrm>
            <a:off x="7143118" y="5001692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F636E6C-0BE9-42C1-A96E-2E3183863077}"/>
              </a:ext>
            </a:extLst>
          </p:cNvPr>
          <p:cNvSpPr/>
          <p:nvPr/>
        </p:nvSpPr>
        <p:spPr>
          <a:xfrm>
            <a:off x="6963814" y="4861934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2400" dirty="0">
              <a:solidFill>
                <a:srgbClr val="009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7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E378181-01AE-4C0F-AC4B-D4DADA4A8310}"/>
              </a:ext>
            </a:extLst>
          </p:cNvPr>
          <p:cNvSpPr txBox="1"/>
          <p:nvPr/>
        </p:nvSpPr>
        <p:spPr>
          <a:xfrm>
            <a:off x="847165" y="699247"/>
            <a:ext cx="672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d,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473841F-8440-4C25-B061-B5C19BBA8042}"/>
              </a:ext>
            </a:extLst>
          </p:cNvPr>
          <p:cNvGrpSpPr/>
          <p:nvPr/>
        </p:nvGrpSpPr>
        <p:grpSpPr>
          <a:xfrm>
            <a:off x="2228814" y="2626679"/>
            <a:ext cx="4686371" cy="2564763"/>
            <a:chOff x="2294068" y="2734257"/>
            <a:chExt cx="4686371" cy="2564763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D2C1E986-617B-40D6-986D-D9DE478EA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4068" y="2734257"/>
              <a:ext cx="4686371" cy="25647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872887E-E7C1-470A-A199-60E4BE68C9BF}"/>
                </a:ext>
              </a:extLst>
            </p:cNvPr>
            <p:cNvSpPr txBox="1"/>
            <p:nvPr/>
          </p:nvSpPr>
          <p:spPr>
            <a:xfrm>
              <a:off x="2844053" y="3218269"/>
              <a:ext cx="55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F61340F-3574-4008-84AB-566F67A9B734}"/>
                </a:ext>
              </a:extLst>
            </p:cNvPr>
            <p:cNvSpPr txBox="1"/>
            <p:nvPr/>
          </p:nvSpPr>
          <p:spPr>
            <a:xfrm>
              <a:off x="5939068" y="3163966"/>
              <a:ext cx="55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2E57EFD-4B21-47E7-833D-A90AC279BBFB}"/>
              </a:ext>
            </a:extLst>
          </p:cNvPr>
          <p:cNvSpPr/>
          <p:nvPr/>
        </p:nvSpPr>
        <p:spPr>
          <a:xfrm>
            <a:off x="625288" y="2037229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ậy sớm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09CF4C4-6194-49DE-9126-1DB99A9946E2}"/>
              </a:ext>
            </a:extLst>
          </p:cNvPr>
          <p:cNvSpPr/>
          <p:nvPr/>
        </p:nvSpPr>
        <p:spPr>
          <a:xfrm>
            <a:off x="524436" y="3429000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  iệc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D3FD419-D894-4596-9AC2-F2888F832FB7}"/>
              </a:ext>
            </a:extLst>
          </p:cNvPr>
          <p:cNvSpPr/>
          <p:nvPr/>
        </p:nvSpPr>
        <p:spPr>
          <a:xfrm>
            <a:off x="625288" y="4820771"/>
            <a:ext cx="1473922" cy="524436"/>
          </a:xfrm>
          <a:prstGeom prst="roundRect">
            <a:avLst>
              <a:gd name="adj" fmla="val 50000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ti"/>
                <a:cs typeface="Arial" panose="020B0604020202020204" pitchFamily="34" charset="0"/>
              </a:rPr>
              <a:t>  ạy học</a:t>
            </a:r>
            <a:endParaRPr lang="zh-CN" altLang="en-US" sz="2400">
              <a:solidFill>
                <a:schemeClr val="tx1"/>
              </a:solidFill>
              <a:latin typeface="Arialti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15AC900-83E4-4114-80BE-DFEF8A1EBD71}"/>
              </a:ext>
            </a:extLst>
          </p:cNvPr>
          <p:cNvSpPr/>
          <p:nvPr/>
        </p:nvSpPr>
        <p:spPr>
          <a:xfrm>
            <a:off x="6918512" y="2037229"/>
            <a:ext cx="1442151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un xới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24BF8E31-5260-4321-8B76-2EE871CCD90D}"/>
              </a:ext>
            </a:extLst>
          </p:cNvPr>
          <p:cNvSpPr/>
          <p:nvPr/>
        </p:nvSpPr>
        <p:spPr>
          <a:xfrm>
            <a:off x="6918512" y="3429000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ớt rác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DAA6732-92BA-4B86-8B5B-748FC99F63D1}"/>
              </a:ext>
            </a:extLst>
          </p:cNvPr>
          <p:cNvSpPr/>
          <p:nvPr/>
        </p:nvSpPr>
        <p:spPr>
          <a:xfrm>
            <a:off x="6918512" y="4820771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quét    ọ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565CCC-AB8B-45CE-A557-6B471F1B9A25}"/>
              </a:ext>
            </a:extLst>
          </p:cNvPr>
          <p:cNvSpPr txBox="1"/>
          <p:nvPr/>
        </p:nvSpPr>
        <p:spPr>
          <a:xfrm>
            <a:off x="1936503" y="5983802"/>
            <a:ext cx="487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="" xmlns:a16="http://schemas.microsoft.com/office/drawing/2014/main" id="{33BCDC0D-BD65-412F-B7CE-D00BC1C0BD26}"/>
              </a:ext>
            </a:extLst>
          </p:cNvPr>
          <p:cNvSpPr/>
          <p:nvPr/>
        </p:nvSpPr>
        <p:spPr>
          <a:xfrm>
            <a:off x="794541" y="2210604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DF01C6B-F617-4155-AC85-D4FDB07C445B}"/>
              </a:ext>
            </a:extLst>
          </p:cNvPr>
          <p:cNvSpPr/>
          <p:nvPr/>
        </p:nvSpPr>
        <p:spPr>
          <a:xfrm>
            <a:off x="783337" y="207757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400" dirty="0">
              <a:solidFill>
                <a:srgbClr val="009F4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="" xmlns:a16="http://schemas.microsoft.com/office/drawing/2014/main" id="{421727F7-D0DF-4BBD-AEF8-82CB089DDE4B}"/>
              </a:ext>
            </a:extLst>
          </p:cNvPr>
          <p:cNvSpPr/>
          <p:nvPr/>
        </p:nvSpPr>
        <p:spPr>
          <a:xfrm>
            <a:off x="1332045" y="3616645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67D4237-2B29-4908-8AB2-65D5AF143543}"/>
              </a:ext>
            </a:extLst>
          </p:cNvPr>
          <p:cNvSpPr/>
          <p:nvPr/>
        </p:nvSpPr>
        <p:spPr>
          <a:xfrm>
            <a:off x="1300663" y="3470163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US" sz="2400" dirty="0">
              <a:solidFill>
                <a:srgbClr val="009F4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="" xmlns:a16="http://schemas.microsoft.com/office/drawing/2014/main" id="{9E8D60F9-8596-4437-9942-5F80530D8B27}"/>
              </a:ext>
            </a:extLst>
          </p:cNvPr>
          <p:cNvSpPr/>
          <p:nvPr/>
        </p:nvSpPr>
        <p:spPr>
          <a:xfrm>
            <a:off x="751446" y="4982405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A4AE3A8-36B2-4E15-BE68-E89E8B5FBA4B}"/>
              </a:ext>
            </a:extLst>
          </p:cNvPr>
          <p:cNvSpPr/>
          <p:nvPr/>
        </p:nvSpPr>
        <p:spPr>
          <a:xfrm>
            <a:off x="774520" y="486193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400" dirty="0">
              <a:solidFill>
                <a:srgbClr val="009F4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="" xmlns:a16="http://schemas.microsoft.com/office/drawing/2014/main" id="{7A3C0FE1-A70D-4E1D-9A0E-039C1FF0A409}"/>
              </a:ext>
            </a:extLst>
          </p:cNvPr>
          <p:cNvSpPr/>
          <p:nvPr/>
        </p:nvSpPr>
        <p:spPr>
          <a:xfrm>
            <a:off x="7106556" y="2224052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BDF3CFA-23EB-44A8-9783-730A8CE07192}"/>
              </a:ext>
            </a:extLst>
          </p:cNvPr>
          <p:cNvSpPr/>
          <p:nvPr/>
        </p:nvSpPr>
        <p:spPr>
          <a:xfrm>
            <a:off x="7061726" y="207757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US" sz="2400" dirty="0">
              <a:solidFill>
                <a:srgbClr val="009F4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11">
            <a:extLst>
              <a:ext uri="{FF2B5EF4-FFF2-40B4-BE49-F238E27FC236}">
                <a16:creationId xmlns="" xmlns:a16="http://schemas.microsoft.com/office/drawing/2014/main" id="{DD65503C-C19E-4B9B-B12D-932BE328CBF0}"/>
              </a:ext>
            </a:extLst>
          </p:cNvPr>
          <p:cNvSpPr/>
          <p:nvPr/>
        </p:nvSpPr>
        <p:spPr>
          <a:xfrm>
            <a:off x="7213865" y="3630915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E3D728F-2A55-424C-9AFC-6E5635646D73}"/>
              </a:ext>
            </a:extLst>
          </p:cNvPr>
          <p:cNvSpPr/>
          <p:nvPr/>
        </p:nvSpPr>
        <p:spPr>
          <a:xfrm>
            <a:off x="7195932" y="347770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US" sz="2400" dirty="0">
              <a:solidFill>
                <a:srgbClr val="009F4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11">
            <a:extLst>
              <a:ext uri="{FF2B5EF4-FFF2-40B4-BE49-F238E27FC236}">
                <a16:creationId xmlns="" xmlns:a16="http://schemas.microsoft.com/office/drawing/2014/main" id="{1E10E091-37C3-43CC-A60A-353E9253210E}"/>
              </a:ext>
            </a:extLst>
          </p:cNvPr>
          <p:cNvSpPr/>
          <p:nvPr/>
        </p:nvSpPr>
        <p:spPr>
          <a:xfrm>
            <a:off x="7798378" y="5006979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F636E6C-0BE9-42C1-A96E-2E3183863077}"/>
              </a:ext>
            </a:extLst>
          </p:cNvPr>
          <p:cNvSpPr/>
          <p:nvPr/>
        </p:nvSpPr>
        <p:spPr>
          <a:xfrm>
            <a:off x="7753554" y="4867221"/>
            <a:ext cx="510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400" dirty="0">
              <a:solidFill>
                <a:srgbClr val="009F4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9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5742" y="943527"/>
            <a:ext cx="6470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a)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1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0568" y="3529188"/>
            <a:ext cx="3112345" cy="2888327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820" y="3494808"/>
            <a:ext cx="3289481" cy="28847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4129" y="859464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831" y="1318883"/>
            <a:ext cx="3289482" cy="2432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4468" y="1181376"/>
            <a:ext cx="2885023" cy="26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3619" y="1367815"/>
            <a:ext cx="6469805" cy="478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8356" y="850870"/>
            <a:ext cx="6067287" cy="5543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1" b="5937"/>
          <a:stretch/>
        </p:blipFill>
        <p:spPr>
          <a:xfrm>
            <a:off x="2051894" y="1351366"/>
            <a:ext cx="5340426" cy="51011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13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742" y="598394"/>
            <a:ext cx="6115369" cy="5675204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59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0568" y="3529188"/>
            <a:ext cx="3112345" cy="2888327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820" y="3494808"/>
            <a:ext cx="3289481" cy="28847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831" y="1318883"/>
            <a:ext cx="3289482" cy="2432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4468" y="1181376"/>
            <a:ext cx="2885023" cy="2635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4129" y="859464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Học trò của cô giáo chim khách</a:t>
            </a:r>
            <a:endParaRPr lang="en-US" sz="2400" b="1" i="1" dirty="0">
              <a:solidFill>
                <a:srgbClr val="198EC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0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6563" y="984068"/>
            <a:ext cx="1162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Bài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23B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7894" y="2663614"/>
            <a:ext cx="65682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7200" b="1" dirty="0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7200" b="1" dirty="0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endParaRPr lang="en-US" sz="7200" b="1" dirty="0" smtClean="0">
              <a:solidFill>
                <a:srgbClr val="F3702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b="1" dirty="0" err="1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7200" b="1" dirty="0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7200" b="1" dirty="0" smtClean="0">
                <a:solidFill>
                  <a:srgbClr val="F3702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7200" b="1" dirty="0">
              <a:solidFill>
                <a:srgbClr val="F37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7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3619" y="1367815"/>
            <a:ext cx="6469805" cy="478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8356" y="850870"/>
            <a:ext cx="6067287" cy="5543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1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1" b="5937"/>
          <a:stretch/>
        </p:blipFill>
        <p:spPr>
          <a:xfrm>
            <a:off x="2051894" y="1351366"/>
            <a:ext cx="5340426" cy="51011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9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742" y="598394"/>
            <a:ext cx="6115369" cy="5675204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2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796" y="3749701"/>
            <a:ext cx="2379841" cy="2087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657" y="1069041"/>
            <a:ext cx="2745364" cy="2030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4422" y="1009290"/>
            <a:ext cx="2301960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3587" y="3418237"/>
            <a:ext cx="2583629" cy="2397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423" y="3131139"/>
            <a:ext cx="2583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Chích chòe, chim sẻ và tu hú làm gì trong giờ học làm tổ?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1510" y="3115166"/>
            <a:ext cx="3094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Học xong, chích chòe làm được một chiếc tổ như thế nào?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424" y="5828654"/>
            <a:ext cx="2529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Sẻ và tu hú làm gì sau buổi học?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5303" y="5841065"/>
            <a:ext cx="2583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Cô giáo nhận xét thế nào về ba bạn?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12052" y="3185065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4886359" y="3166141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1212052" y="5895708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934620" y="5852821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64129" y="859464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75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3274" y="1063562"/>
            <a:ext cx="5771082" cy="4268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7322" y="5447578"/>
            <a:ext cx="4417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>
                <a:latin typeface="Times New Roman" pitchFamily="18" charset="0"/>
                <a:cs typeface="Times New Roman" pitchFamily="18" charset="0"/>
              </a:rPr>
              <a:t>Chích chòe, chim sẻ và tu hú làm gì trong giờ học làm tổ?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15842" y="5497316"/>
            <a:ext cx="411480" cy="411480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129" y="859464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4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0174" y="1001806"/>
            <a:ext cx="4740157" cy="4330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3488" y="5474474"/>
            <a:ext cx="4383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>
                <a:latin typeface="Times New Roman" pitchFamily="18" charset="0"/>
                <a:cs typeface="Times New Roman" pitchFamily="18" charset="0"/>
              </a:rPr>
              <a:t>Học xong, chích chòe làm được một chiếc tổ như thế nào?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90660" y="5497316"/>
            <a:ext cx="411480" cy="411480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129" y="859464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64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2195" y="921861"/>
            <a:ext cx="5242746" cy="45977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3488" y="5474474"/>
            <a:ext cx="453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>
                <a:latin typeface="Arial-SGK-TV" pitchFamily="2" charset="0"/>
                <a:cs typeface="Arial-SGK-TV" pitchFamily="2" charset="0"/>
              </a:rPr>
              <a:t>Sẻ và tu hú làm gì sau buổi học?</a:t>
            </a:r>
            <a:endParaRPr lang="en-US" altLang="zh-CN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90660" y="5497316"/>
            <a:ext cx="411480" cy="411480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87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4386" y="705226"/>
            <a:ext cx="4943533" cy="45877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5394" y="5447578"/>
            <a:ext cx="4108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>
                <a:latin typeface="Arial-SGK-TV" pitchFamily="2" charset="0"/>
                <a:cs typeface="Arial-SGK-TV" pitchFamily="2" charset="0"/>
              </a:rPr>
              <a:t>Cô giáo nhận xét thế nào về ba bạn?</a:t>
            </a:r>
            <a:endParaRPr lang="en-US" altLang="zh-CN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15842" y="5497316"/>
            <a:ext cx="411480" cy="411480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5742" y="943527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b)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3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9EDA539-663E-4639-A355-E530CEE0A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8" y="67497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044" y="390189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044" y="851854"/>
            <a:ext cx="764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139278" y="910274"/>
            <a:ext cx="5105636" cy="5370972"/>
            <a:chOff x="1994971" y="836310"/>
            <a:chExt cx="5105636" cy="53709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5136" y="836310"/>
              <a:ext cx="4886910" cy="446478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360731" y="5376285"/>
              <a:ext cx="47398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>
                  <a:latin typeface="Arial-SGK-TV" pitchFamily="2" charset="0"/>
                  <a:cs typeface="Arial-SGK-TV" pitchFamily="2" charset="0"/>
                </a:rPr>
                <a:t>Học xong, chích chòe làm được một chiếc tổ như thế nào?</a:t>
              </a:r>
              <a:endParaRPr lang="en-US" altLang="zh-CN" sz="24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994971" y="5426023"/>
              <a:ext cx="365760" cy="365760"/>
            </a:xfrm>
            <a:prstGeom prst="ellipse">
              <a:avLst/>
            </a:prstGeom>
            <a:solidFill>
              <a:srgbClr val="B8CF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34957" y="1235354"/>
            <a:ext cx="5277588" cy="4819862"/>
            <a:chOff x="2052077" y="1079913"/>
            <a:chExt cx="5277588" cy="481986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81966" y="1079913"/>
              <a:ext cx="4878374" cy="427816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417837" y="5438110"/>
              <a:ext cx="4911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>
                  <a:latin typeface="Arial-SGK-TV" pitchFamily="2" charset="0"/>
                  <a:cs typeface="Arial-SGK-TV" pitchFamily="2" charset="0"/>
                </a:rPr>
                <a:t>Sẻ và tu hú làm gì sau buổi học?</a:t>
              </a:r>
              <a:endParaRPr lang="en-US" altLang="zh-CN" sz="24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052077" y="5501724"/>
              <a:ext cx="365760" cy="365760"/>
            </a:xfrm>
            <a:prstGeom prst="ellipse">
              <a:avLst/>
            </a:prstGeom>
            <a:solidFill>
              <a:srgbClr val="B8CF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3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347140" y="990548"/>
            <a:ext cx="4701616" cy="5242864"/>
            <a:chOff x="2204359" y="953195"/>
            <a:chExt cx="4701616" cy="524286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32547" y="953195"/>
              <a:ext cx="4640440" cy="430643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570119" y="5365062"/>
              <a:ext cx="43358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>
                  <a:latin typeface="Arial-SGK-TV" pitchFamily="2" charset="0"/>
                  <a:cs typeface="Arial-SGK-TV" pitchFamily="2" charset="0"/>
                </a:rPr>
                <a:t>Cô giáo nhận xét thế nào về ba bạn?</a:t>
              </a:r>
              <a:endParaRPr lang="en-US" altLang="zh-CN" sz="24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204359" y="5437080"/>
              <a:ext cx="365760" cy="365760"/>
            </a:xfrm>
            <a:prstGeom prst="ellipse">
              <a:avLst/>
            </a:prstGeom>
            <a:solidFill>
              <a:srgbClr val="B8CF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4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4421" y="1035642"/>
            <a:ext cx="2301960" cy="210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796" y="1184391"/>
            <a:ext cx="2664356" cy="1970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232" y="3765925"/>
            <a:ext cx="2268799" cy="1989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116" y="3709484"/>
            <a:ext cx="2106573" cy="1954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423" y="3124420"/>
            <a:ext cx="2906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Arial-SGK-TV" pitchFamily="2" charset="0"/>
                <a:cs typeface="Arial-SGK-TV" pitchFamily="2" charset="0"/>
              </a:rPr>
              <a:t>Chích chòe, chim sẻ và tu hú làm gì trong giờ học làm tổ?</a:t>
            </a:r>
            <a:endParaRPr lang="en-US" altLang="zh-CN" sz="1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1510" y="3128619"/>
            <a:ext cx="3158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Arial-SGK-TV" pitchFamily="2" charset="0"/>
                <a:cs typeface="Arial-SGK-TV" pitchFamily="2" charset="0"/>
              </a:rPr>
              <a:t>Học xong, chích chòe làm được một chiếc tổ như thế nào?</a:t>
            </a:r>
            <a:endParaRPr lang="en-US" altLang="zh-CN" sz="1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423" y="5781591"/>
            <a:ext cx="3132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Arial-SGK-TV" pitchFamily="2" charset="0"/>
                <a:cs typeface="Arial-SGK-TV" pitchFamily="2" charset="0"/>
              </a:rPr>
              <a:t>Sẻ và tu hú làm gì sau buổi học?</a:t>
            </a:r>
            <a:endParaRPr lang="en-US" altLang="zh-CN" sz="1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1510" y="5726762"/>
            <a:ext cx="2906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Arial-SGK-TV" pitchFamily="2" charset="0"/>
                <a:cs typeface="Arial-SGK-TV" pitchFamily="2" charset="0"/>
              </a:rPr>
              <a:t>Cô giáo nhận xét thế nào về ba bạn?</a:t>
            </a:r>
            <a:endParaRPr lang="en-US" altLang="zh-CN" sz="1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12052" y="3191794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4886359" y="3179594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1212052" y="5848645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880828" y="5738518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8CEC7E3-10D0-4EFF-8B77-C57C2D0673ED}"/>
              </a:ext>
            </a:extLst>
          </p:cNvPr>
          <p:cNvSpPr txBox="1"/>
          <p:nvPr/>
        </p:nvSpPr>
        <p:spPr>
          <a:xfrm>
            <a:off x="2164129" y="705226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 trò của cô giáo chim 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38303" y="1136152"/>
            <a:ext cx="5817495" cy="5095355"/>
            <a:chOff x="1586119" y="1062188"/>
            <a:chExt cx="5817495" cy="5095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86119" y="1062188"/>
              <a:ext cx="5817495" cy="430252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137842" y="5326546"/>
              <a:ext cx="4929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>
                  <a:latin typeface="Arial-SGK-TV" pitchFamily="2" charset="0"/>
                  <a:cs typeface="Arial-SGK-TV" pitchFamily="2" charset="0"/>
                </a:rPr>
                <a:t>Chích chòe, chim sẻ và tu hú làm gì trong giờ học làm tổ?</a:t>
              </a:r>
              <a:endParaRPr lang="en-US" altLang="zh-CN" sz="24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772082" y="5376284"/>
              <a:ext cx="365760" cy="365760"/>
            </a:xfrm>
            <a:prstGeom prst="ellipse">
              <a:avLst/>
            </a:prstGeom>
            <a:solidFill>
              <a:srgbClr val="B8CF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007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3" grpId="0"/>
      <p:bldP spid="13" grpId="1"/>
      <p:bldP spid="13" grpId="2"/>
      <p:bldP spid="13" grpId="3"/>
      <p:bldP spid="13" grpId="4"/>
      <p:bldP spid="13" grpId="5"/>
      <p:bldP spid="13" grpId="6"/>
      <p:bldP spid="13" grpId="7"/>
      <p:bldP spid="14" grpId="0"/>
      <p:bldP spid="14" grpId="1"/>
      <p:bldP spid="14" grpId="2"/>
      <p:bldP spid="14" grpId="3"/>
      <p:bldP spid="14" grpId="4"/>
      <p:bldP spid="14" grpId="5"/>
      <p:bldP spid="14" grpId="6"/>
      <p:bldP spid="14" grpId="7"/>
      <p:bldP spid="15" grpId="0"/>
      <p:bldP spid="15" grpId="1"/>
      <p:bldP spid="15" grpId="2"/>
      <p:bldP spid="15" grpId="3"/>
      <p:bldP spid="15" grpId="4"/>
      <p:bldP spid="15" grpId="5"/>
      <p:bldP spid="15" grpId="6"/>
      <p:bldP spid="15" grpId="7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7" grpId="7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18" grpId="7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8761"/>
            <a:ext cx="9140949" cy="68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444" y="41188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4AC630D-DF69-4285-AC7E-DB5D693C5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 b="2993"/>
          <a:stretch/>
        </p:blipFill>
        <p:spPr>
          <a:xfrm>
            <a:off x="2169089" y="1222647"/>
            <a:ext cx="5035276" cy="5101953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2AD18B7-0278-47C5-8DB1-1FC0B116E87C}"/>
              </a:ext>
            </a:extLst>
          </p:cNvPr>
          <p:cNvSpPr txBox="1"/>
          <p:nvPr/>
        </p:nvSpPr>
        <p:spPr>
          <a:xfrm>
            <a:off x="488256" y="1334124"/>
            <a:ext cx="82188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spcAft>
                <a:spcPts val="600"/>
              </a:spcAft>
            </a:pPr>
            <a:r>
              <a:rPr lang="en-US" sz="2400" i="1" spc="-1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spc="-1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i="1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spc="-1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spc="-1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spc="-1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altLang="zh-CN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spc="-1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altLang="zh-CN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spc="-1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zh-CN" sz="2400" spc="-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spc="-1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altLang="zh-CN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spc="-1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altLang="zh-CN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spc="-100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altLang="zh-CN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spc="-1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zh-CN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spc="-1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zh-CN" sz="2400" spc="-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spc="-1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altLang="zh-CN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spc="-1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24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en-US" sz="2400" spc="-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D54F254-E83B-456C-8C17-F9D62CD6F12E}"/>
              </a:ext>
            </a:extLst>
          </p:cNvPr>
          <p:cNvSpPr txBox="1"/>
          <p:nvPr/>
        </p:nvSpPr>
        <p:spPr>
          <a:xfrm>
            <a:off x="1556601" y="808851"/>
            <a:ext cx="5447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pc="-50" dirty="0" err="1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spc="-50" dirty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pc="-50" dirty="0" err="1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spc="-50" dirty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pc="-50" dirty="0" err="1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spc="-50" dirty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pc="-50" dirty="0" err="1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spc="-50" dirty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pc="-50" dirty="0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50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spc="-50" dirty="0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50" dirty="0" err="1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spc="-50" dirty="0" err="1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gôi</a:t>
            </a:r>
            <a:r>
              <a:rPr lang="en-US" sz="2400" b="1" spc="-50" dirty="0" smtClean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50" dirty="0" err="1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spc="-50" dirty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50" dirty="0" err="1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spc="-50" dirty="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i="1" spc="-50" dirty="0">
              <a:solidFill>
                <a:srgbClr val="1D90D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BB0D889-1515-4226-90E0-5A9612EB6A9D}"/>
              </a:ext>
            </a:extLst>
          </p:cNvPr>
          <p:cNvSpPr txBox="1"/>
          <p:nvPr/>
        </p:nvSpPr>
        <p:spPr>
          <a:xfrm>
            <a:off x="488257" y="2983172"/>
            <a:ext cx="493204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 startAt="2"/>
            </a:pP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 smtClean="0"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400" spc="-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 smtClean="0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2400" spc="-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7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48148E-6 L 0.21632 0.1071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6" y="534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" grpId="0"/>
      <p:bldP spid="12" grpId="1" build="allAtOnce"/>
      <p:bldP spid="16" grpId="0"/>
      <p:bldP spid="7" grpId="0"/>
      <p:bldP spid="7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5444" y="1008569"/>
            <a:ext cx="3775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việc trong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444" y="41188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466591" y="977791"/>
            <a:ext cx="37885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444" y="41188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4AC630D-DF69-4285-AC7E-DB5D693C5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 b="2993"/>
          <a:stretch/>
        </p:blipFill>
        <p:spPr>
          <a:xfrm>
            <a:off x="5170634" y="2860964"/>
            <a:ext cx="3356840" cy="3401291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2AD18B7-0278-47C5-8DB1-1FC0B116E87C}"/>
              </a:ext>
            </a:extLst>
          </p:cNvPr>
          <p:cNvSpPr txBox="1"/>
          <p:nvPr/>
        </p:nvSpPr>
        <p:spPr>
          <a:xfrm>
            <a:off x="488256" y="1334124"/>
            <a:ext cx="8218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400" i="1" spc="-100">
                <a:latin typeface="Times New Roman" pitchFamily="18" charset="0"/>
                <a:cs typeface="Times New Roman" pitchFamily="18" charset="0"/>
              </a:rPr>
              <a:t>Ngày Ngôi trường xanh</a:t>
            </a:r>
            <a:r>
              <a:rPr lang="en-US" sz="2400" spc="-100">
                <a:latin typeface="Times New Roman" pitchFamily="18" charset="0"/>
                <a:cs typeface="Times New Roman" pitchFamily="18" charset="0"/>
              </a:rPr>
              <a:t> là ngày toàn thể học sinh trong trường cùng làm những việc để giữ cho trường sạch đẹp. Học sinh có thể làm một số việc  sau: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400" spc="-100">
                <a:latin typeface="Times New Roman" pitchFamily="18" charset="0"/>
                <a:cs typeface="Times New Roman" pitchFamily="18" charset="0"/>
              </a:rPr>
              <a:t>Quét dọn lớp, quét dọn lối đi chung, sân chơi.</a:t>
            </a:r>
          </a:p>
          <a:p>
            <a:pPr algn="just"/>
            <a:endParaRPr lang="en-US" sz="2400" spc="-1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D54F254-E83B-456C-8C17-F9D62CD6F12E}"/>
              </a:ext>
            </a:extLst>
          </p:cNvPr>
          <p:cNvSpPr txBox="1"/>
          <p:nvPr/>
        </p:nvSpPr>
        <p:spPr>
          <a:xfrm>
            <a:off x="1669144" y="710081"/>
            <a:ext cx="5428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pc="-5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Bạn làm gì trong </a:t>
            </a:r>
            <a:r>
              <a:rPr lang="en-US" sz="2400" b="1" spc="-50">
                <a:solidFill>
                  <a:srgbClr val="1D90D0"/>
                </a:solidFill>
                <a:latin typeface="Times New Roman" pitchFamily="18" charset="0"/>
                <a:cs typeface="Times New Roman" pitchFamily="18" charset="0"/>
              </a:rPr>
              <a:t>Ngày Ngôi trường xanh?</a:t>
            </a:r>
            <a:endParaRPr lang="en-US" sz="2400" b="1" i="1" spc="-50" dirty="0">
              <a:solidFill>
                <a:srgbClr val="1D90D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BB0D889-1515-4226-90E0-5A9612EB6A9D}"/>
              </a:ext>
            </a:extLst>
          </p:cNvPr>
          <p:cNvSpPr txBox="1"/>
          <p:nvPr/>
        </p:nvSpPr>
        <p:spPr>
          <a:xfrm>
            <a:off x="488257" y="2983172"/>
            <a:ext cx="48111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2"/>
            </a:pPr>
            <a:r>
              <a:rPr lang="en-US" sz="2400" spc="-100">
                <a:latin typeface="Times New Roman" pitchFamily="18" charset="0"/>
                <a:cs typeface="Times New Roman" pitchFamily="18" charset="0"/>
              </a:rPr>
              <a:t>Chăm sóc cây ở sân trường, vườn trường.</a:t>
            </a:r>
          </a:p>
          <a:p>
            <a:pPr marL="457200" indent="-457200" algn="just">
              <a:buAutoNum type="arabicPeriod" startAt="2"/>
            </a:pPr>
            <a:r>
              <a:rPr lang="en-US" sz="2400" spc="-100">
                <a:latin typeface="Times New Roman" pitchFamily="18" charset="0"/>
                <a:cs typeface="Times New Roman" pitchFamily="18" charset="0"/>
              </a:rPr>
              <a:t>Trồng thêm một cây xanh ở trường (kể cả một cây cảnh nhỏ).</a:t>
            </a:r>
          </a:p>
          <a:p>
            <a:pPr marL="457200" indent="-457200" algn="just">
              <a:buAutoNum type="arabicPeriod" startAt="2"/>
            </a:pPr>
            <a:r>
              <a:rPr lang="en-US" sz="2400" spc="-100">
                <a:latin typeface="Times New Roman" pitchFamily="18" charset="0"/>
                <a:cs typeface="Times New Roman" pitchFamily="18" charset="0"/>
              </a:rPr>
              <a:t>Kiểm tra việc dùng nước, dùng  điện để  tiết kiệm nước và điện.</a:t>
            </a:r>
          </a:p>
          <a:p>
            <a:pPr marL="457200" indent="-457200" algn="just">
              <a:buAutoNum type="arabicPeriod" startAt="2"/>
            </a:pPr>
            <a:r>
              <a:rPr lang="en-US" sz="2400" spc="-100">
                <a:latin typeface="Times New Roman" pitchFamily="18" charset="0"/>
                <a:cs typeface="Times New Roman" pitchFamily="18" charset="0"/>
              </a:rPr>
              <a:t>Dự buổi nói chuyện về việc hạn chế  dùng túi ni-lon để bọc đồ vật</a:t>
            </a:r>
            <a:r>
              <a:rPr lang="en-US" sz="2400" spc="-100">
                <a:latin typeface="Arial-SGK-TV" pitchFamily="2" charset="0"/>
                <a:cs typeface="Arial-SGK-TV" pitchFamily="2" charset="0"/>
              </a:rPr>
              <a:t>.</a:t>
            </a:r>
            <a:endParaRPr lang="en-US" sz="2400" spc="-1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781CE6BC-BA9C-4540-ADBB-BC1A0D123DB1}"/>
              </a:ext>
            </a:extLst>
          </p:cNvPr>
          <p:cNvCxnSpPr>
            <a:cxnSpLocks/>
          </p:cNvCxnSpPr>
          <p:nvPr/>
        </p:nvCxnSpPr>
        <p:spPr>
          <a:xfrm>
            <a:off x="3193616" y="1710631"/>
            <a:ext cx="558112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1574D3B-B2CD-4D2B-A352-8F82AC9BFE3D}"/>
              </a:ext>
            </a:extLst>
          </p:cNvPr>
          <p:cNvCxnSpPr>
            <a:cxnSpLocks/>
          </p:cNvCxnSpPr>
          <p:nvPr/>
        </p:nvCxnSpPr>
        <p:spPr>
          <a:xfrm>
            <a:off x="5753038" y="2111802"/>
            <a:ext cx="614143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A38B085-7873-49FD-ABFF-1214A40A0A40}"/>
              </a:ext>
            </a:extLst>
          </p:cNvPr>
          <p:cNvCxnSpPr>
            <a:cxnSpLocks/>
          </p:cNvCxnSpPr>
          <p:nvPr/>
        </p:nvCxnSpPr>
        <p:spPr>
          <a:xfrm>
            <a:off x="1053889" y="3369102"/>
            <a:ext cx="1280160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81D958C9-17BB-4AA9-95BA-935B25DDD3B6}"/>
              </a:ext>
            </a:extLst>
          </p:cNvPr>
          <p:cNvCxnSpPr>
            <a:cxnSpLocks/>
          </p:cNvCxnSpPr>
          <p:nvPr/>
        </p:nvCxnSpPr>
        <p:spPr>
          <a:xfrm>
            <a:off x="4612522" y="3370363"/>
            <a:ext cx="640080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81D958C9-17BB-4AA9-95BA-935B25DDD3B6}"/>
              </a:ext>
            </a:extLst>
          </p:cNvPr>
          <p:cNvCxnSpPr>
            <a:cxnSpLocks/>
          </p:cNvCxnSpPr>
          <p:nvPr/>
        </p:nvCxnSpPr>
        <p:spPr>
          <a:xfrm>
            <a:off x="1042872" y="3777987"/>
            <a:ext cx="822960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1A38B085-7873-49FD-ABFF-1214A40A0A40}"/>
              </a:ext>
            </a:extLst>
          </p:cNvPr>
          <p:cNvCxnSpPr>
            <a:cxnSpLocks/>
          </p:cNvCxnSpPr>
          <p:nvPr/>
        </p:nvCxnSpPr>
        <p:spPr>
          <a:xfrm>
            <a:off x="2056424" y="5230953"/>
            <a:ext cx="1097280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9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4067" y="1019317"/>
            <a:ext cx="782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45214" y="988539"/>
            <a:ext cx="378853" cy="492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199" y="40657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3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2199" y="977791"/>
            <a:ext cx="5322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c) Nêu ích lợi của một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việc làm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em đã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kể.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573346" y="977791"/>
            <a:ext cx="378853" cy="492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2199" y="406578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6627" y="933562"/>
            <a:ext cx="6805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Nghe – viết.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27" y="406577"/>
            <a:ext cx="719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81B4D1-0950-436D-A3C4-FC97583D5C3A}"/>
              </a:ext>
            </a:extLst>
          </p:cNvPr>
          <p:cNvGrpSpPr/>
          <p:nvPr/>
        </p:nvGrpSpPr>
        <p:grpSpPr>
          <a:xfrm>
            <a:off x="363071" y="2001717"/>
            <a:ext cx="8417858" cy="3151784"/>
            <a:chOff x="279425" y="1759346"/>
            <a:chExt cx="8417858" cy="3151784"/>
          </a:xfrm>
        </p:grpSpPr>
        <p:sp>
          <p:nvSpPr>
            <p:cNvPr id="3" name="Cloud 2">
              <a:extLst>
                <a:ext uri="{FF2B5EF4-FFF2-40B4-BE49-F238E27FC236}">
                  <a16:creationId xmlns="" xmlns:a16="http://schemas.microsoft.com/office/drawing/2014/main" id="{49BEF8DA-9653-4606-825A-E8A70D9194E9}"/>
                </a:ext>
              </a:extLst>
            </p:cNvPr>
            <p:cNvSpPr/>
            <p:nvPr/>
          </p:nvSpPr>
          <p:spPr>
            <a:xfrm rot="176964">
              <a:off x="279425" y="1759346"/>
              <a:ext cx="8417858" cy="3151784"/>
            </a:xfrm>
            <a:prstGeom prst="cloud">
              <a:avLst/>
            </a:prstGeom>
            <a:solidFill>
              <a:srgbClr val="C9E8A6"/>
            </a:solidFill>
            <a:ln>
              <a:solidFill>
                <a:srgbClr val="C9E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67DFE73-B056-43C8-8A46-172459F51984}"/>
                </a:ext>
              </a:extLst>
            </p:cNvPr>
            <p:cNvSpPr txBox="1"/>
            <p:nvPr/>
          </p:nvSpPr>
          <p:spPr>
            <a:xfrm>
              <a:off x="1242557" y="2427297"/>
              <a:ext cx="665888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/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altLang="zh-CN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gôi</a:t>
              </a:r>
              <a:r>
                <a:rPr lang="en-US" altLang="zh-CN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ờng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ờng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3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1474</TotalTime>
  <Words>917</Words>
  <Application>Microsoft Office PowerPoint</Application>
  <PresentationFormat>On-screen Show (4:3)</PresentationFormat>
  <Paragraphs>158</Paragraphs>
  <Slides>31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TRAN MINH TUAN</cp:lastModifiedBy>
  <cp:revision>143</cp:revision>
  <dcterms:created xsi:type="dcterms:W3CDTF">2019-11-27T07:37:57Z</dcterms:created>
  <dcterms:modified xsi:type="dcterms:W3CDTF">2009-08-19T18:10:00Z</dcterms:modified>
</cp:coreProperties>
</file>