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57" r:id="rId3"/>
    <p:sldId id="487" r:id="rId4"/>
    <p:sldId id="488" r:id="rId5"/>
    <p:sldId id="489" r:id="rId6"/>
    <p:sldId id="502" r:id="rId7"/>
    <p:sldId id="263" r:id="rId8"/>
    <p:sldId id="490" r:id="rId9"/>
    <p:sldId id="491" r:id="rId10"/>
    <p:sldId id="492" r:id="rId11"/>
    <p:sldId id="493" r:id="rId12"/>
    <p:sldId id="314" r:id="rId13"/>
    <p:sldId id="264" r:id="rId14"/>
    <p:sldId id="316" r:id="rId15"/>
    <p:sldId id="31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A94C35-F40F-4DFD-8A4F-7A24161433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52D71E1-85B3-4BF0-B6DA-EEF62131C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3B92B3-D32F-4868-8945-EACD109EBB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F8D113-DBF3-4A18-8C72-1218774A0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231EFB-BD1A-455B-A0AA-03B3722BE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36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2AFACE-D9E4-4C38-8B0B-5DD31BDA6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D9A1151-42F7-430A-9A65-F52998FAF1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F1A232-D67A-4335-96D8-16549A32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4E41DF-0547-442E-A538-2E8A71B4C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6ECA23-2B79-447D-AB6F-11B13ECD6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76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BABBACE-8023-4CE9-9549-245E539C9E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F6BC32A-8383-4A7E-BDFD-D9A7297D5A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A3D04C-FF0D-471D-A039-1C90FAA15B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9AEC6C-E6E1-447A-931B-90D81BF60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10805C-CEBE-4B80-B333-565D92D9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67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09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799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5062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33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5688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300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1652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0387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8BDAD2-0CBC-471D-B8F6-0AB79C24B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7F1FDF-8122-4DE7-A084-1196FB6B4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6238AF-5159-4FC6-B22D-A753BE77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01C097-A3F2-4CF5-88F5-64758BA2B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9581D5-8536-44A1-B5B4-D244543DD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80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334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2669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68CC45-67A8-487C-9769-2F36F6E56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AC5378-1F0D-4783-BF16-0469D137E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58C6E9-D868-4871-9A2C-B0F07D5277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AD0795-4BE2-452B-AD95-8B099A90F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F87A7C-09E7-4BBB-BBF5-1AC251F96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29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D6A352-092E-4FC6-996C-0BBD57B4C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C422C5-2801-4F17-B09A-5AAA100248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5404C7F-2E7F-4C4C-8449-F6A12C7AAA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98EE49C-706E-4FFA-A822-CAC291F657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4341438-516D-405C-B71A-05832E77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EBA43F-7E9A-4F14-A26D-54A3D64B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280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D00F83-FC76-4636-A010-0F9AEA135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7422BC-664D-4DFD-94DD-8F3069C72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D5CCB79-38D3-46DE-8CA4-5F72596318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2CB1716-CE17-46E1-B0F9-A52A3CBA29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EB4BBA6-DA55-4EE8-B346-721064112A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4485251-7F15-43EF-952A-D044B47701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FF563F5-7CE8-41AF-9ED9-947178C76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45D07ED-B572-4A4E-92FE-2C4D12E01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48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1E3CF-3D45-4A54-8936-79B5D95A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17B2044-079F-44AC-B21E-4C526580D4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5965F5E-B76A-47C7-BE6E-DBF14EFF7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E13C2AD-8413-48AE-BA48-EB8F02CA6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11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27AA408-1CB7-4C5F-B0AC-A9BFACC6B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A6B29E3-301A-41E1-9DD8-24470A102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20F6C7E-E4EA-468A-9CBF-6D1FC298D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44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9911A3-8586-4045-8597-55FA783BC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3A2508-1221-4DCC-9C91-826233F65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754329B-D774-4B57-84A4-F25D6ED67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AEF2725-C973-41B4-B977-0B180F438B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A06A84E-D2BF-4B65-8F3F-67E9F18EE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E819B31-3214-4035-9241-ADE0B00E6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56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A564F6-0983-4598-9BDC-666FA9C32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02D8F9F-4EDB-4C68-98EF-60D6C26FD5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0D20B0-7973-4379-BB33-CA3D66FDB0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6BE4538-0C83-4867-A15B-A73823E99C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6CA7678-9F9E-42E8-931E-D27B18844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1EA3C13-1D62-4148-9E2E-26D124BDF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75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499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546893D-86C8-434F-BCB9-8A05BD7AA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632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EB9623E-D9DB-4E91-9692-101369DA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C23A09B-39EA-4CE9-AC24-0E8DF2C9FCEA}"/>
              </a:ext>
            </a:extLst>
          </p:cNvPr>
          <p:cNvSpPr/>
          <p:nvPr/>
        </p:nvSpPr>
        <p:spPr>
          <a:xfrm>
            <a:off x="266700" y="95250"/>
            <a:ext cx="11620500" cy="63436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881E0631-70F8-4754-8949-65AAEF8A48F2}"/>
              </a:ext>
            </a:extLst>
          </p:cNvPr>
          <p:cNvSpPr/>
          <p:nvPr/>
        </p:nvSpPr>
        <p:spPr bwMode="auto">
          <a:xfrm>
            <a:off x="76200" y="150882"/>
            <a:ext cx="749427" cy="70788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28A268F-EB05-4158-9D06-78065DBD5B96}"/>
              </a:ext>
            </a:extLst>
          </p:cNvPr>
          <p:cNvSpPr txBox="1"/>
          <p:nvPr/>
        </p:nvSpPr>
        <p:spPr>
          <a:xfrm>
            <a:off x="809625" y="190500"/>
            <a:ext cx="10791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nặng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gam?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D10BD21-DB57-4AF8-A64C-6CC165619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575" y="766489"/>
            <a:ext cx="6867525" cy="30021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73C2802-F227-CCD6-6DB6-2FC359D175A5}"/>
              </a:ext>
            </a:extLst>
          </p:cNvPr>
          <p:cNvSpPr txBox="1"/>
          <p:nvPr/>
        </p:nvSpPr>
        <p:spPr>
          <a:xfrm>
            <a:off x="466726" y="3762375"/>
            <a:ext cx="112966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nặng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trái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nặng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đĩa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trái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nặng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đĩa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F6682F-204A-02FF-4EAC-684B801871C1}"/>
              </a:ext>
            </a:extLst>
          </p:cNvPr>
          <p:cNvSpPr txBox="1"/>
          <p:nvPr/>
        </p:nvSpPr>
        <p:spPr>
          <a:xfrm>
            <a:off x="2781301" y="4419600"/>
            <a:ext cx="72961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700" b="1" dirty="0" err="1">
                <a:solidFill>
                  <a:srgbClr val="FF0000"/>
                </a:solidFill>
              </a:rPr>
              <a:t>Bài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en-US" sz="2700" b="1" dirty="0" err="1">
                <a:solidFill>
                  <a:srgbClr val="FF0000"/>
                </a:solidFill>
              </a:rPr>
              <a:t>giải</a:t>
            </a:r>
            <a:endParaRPr lang="en-US" sz="2700" b="1" dirty="0">
              <a:solidFill>
                <a:srgbClr val="FF0000"/>
              </a:solidFill>
            </a:endParaRPr>
          </a:p>
          <a:p>
            <a:pPr lvl="0" algn="ctr">
              <a:defRPr/>
            </a:pPr>
            <a:r>
              <a:rPr lang="en-US" sz="2700" b="1" dirty="0" err="1">
                <a:solidFill>
                  <a:srgbClr val="FF0000"/>
                </a:solidFill>
              </a:rPr>
              <a:t>Trái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en-US" sz="2700" b="1" dirty="0" err="1">
                <a:solidFill>
                  <a:srgbClr val="FF0000"/>
                </a:solidFill>
              </a:rPr>
              <a:t>cây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en-US" sz="2700" b="1" dirty="0" err="1">
                <a:solidFill>
                  <a:srgbClr val="FF0000"/>
                </a:solidFill>
              </a:rPr>
              <a:t>đặt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en-US" sz="2700" b="1" dirty="0" err="1">
                <a:solidFill>
                  <a:srgbClr val="FF0000"/>
                </a:solidFill>
              </a:rPr>
              <a:t>trên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en-US" sz="2700" b="1" dirty="0" err="1">
                <a:solidFill>
                  <a:srgbClr val="FF0000"/>
                </a:solidFill>
              </a:rPr>
              <a:t>đĩa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en-US" sz="2700" b="1" dirty="0" err="1">
                <a:solidFill>
                  <a:srgbClr val="FF0000"/>
                </a:solidFill>
              </a:rPr>
              <a:t>cân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en-US" sz="2700" b="1" dirty="0" err="1">
                <a:solidFill>
                  <a:srgbClr val="FF0000"/>
                </a:solidFill>
              </a:rPr>
              <a:t>nặng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en-US" sz="2700" b="1" dirty="0" err="1">
                <a:solidFill>
                  <a:srgbClr val="FF0000"/>
                </a:solidFill>
              </a:rPr>
              <a:t>số</a:t>
            </a:r>
            <a:r>
              <a:rPr lang="en-US" sz="2700" b="1" dirty="0">
                <a:solidFill>
                  <a:srgbClr val="FF0000"/>
                </a:solidFill>
              </a:rPr>
              <a:t> gam </a:t>
            </a:r>
            <a:r>
              <a:rPr lang="en-US" sz="2700" b="1" dirty="0" err="1">
                <a:solidFill>
                  <a:srgbClr val="FF0000"/>
                </a:solidFill>
              </a:rPr>
              <a:t>là</a:t>
            </a:r>
            <a:r>
              <a:rPr lang="en-US" sz="2700" b="1" dirty="0">
                <a:solidFill>
                  <a:srgbClr val="FF0000"/>
                </a:solidFill>
              </a:rPr>
              <a:t>:</a:t>
            </a:r>
          </a:p>
          <a:p>
            <a:pPr lvl="0" algn="ctr">
              <a:defRPr/>
            </a:pPr>
            <a:r>
              <a:rPr lang="en-US" sz="2700" b="1" dirty="0">
                <a:solidFill>
                  <a:srgbClr val="FF0000"/>
                </a:solidFill>
              </a:rPr>
              <a:t>2 815 – 231 = 2 584 (g)</a:t>
            </a:r>
          </a:p>
          <a:p>
            <a:pPr lvl="0" algn="r">
              <a:defRPr/>
            </a:pPr>
            <a:r>
              <a:rPr lang="en-US" sz="2700" b="1" dirty="0" err="1">
                <a:solidFill>
                  <a:srgbClr val="FF0000"/>
                </a:solidFill>
              </a:rPr>
              <a:t>Đáp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en-US" sz="2700" b="1" dirty="0" err="1">
                <a:solidFill>
                  <a:srgbClr val="FF0000"/>
                </a:solidFill>
              </a:rPr>
              <a:t>số</a:t>
            </a:r>
            <a:r>
              <a:rPr lang="en-US" sz="2700" b="1" dirty="0">
                <a:solidFill>
                  <a:srgbClr val="FF0000"/>
                </a:solidFill>
              </a:rPr>
              <a:t>: 2 584 g</a:t>
            </a:r>
          </a:p>
        </p:txBody>
      </p:sp>
    </p:spTree>
    <p:extLst>
      <p:ext uri="{BB962C8B-B14F-4D97-AF65-F5344CB8AC3E}">
        <p14:creationId xmlns:p14="http://schemas.microsoft.com/office/powerpoint/2010/main" val="2492992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EB9623E-D9DB-4E91-9692-101369DA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C23A09B-39EA-4CE9-AC24-0E8DF2C9FCEA}"/>
              </a:ext>
            </a:extLst>
          </p:cNvPr>
          <p:cNvSpPr/>
          <p:nvPr/>
        </p:nvSpPr>
        <p:spPr>
          <a:xfrm>
            <a:off x="266700" y="342900"/>
            <a:ext cx="11620500" cy="6096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881E0631-70F8-4754-8949-65AAEF8A48F2}"/>
              </a:ext>
            </a:extLst>
          </p:cNvPr>
          <p:cNvSpPr/>
          <p:nvPr/>
        </p:nvSpPr>
        <p:spPr bwMode="auto">
          <a:xfrm>
            <a:off x="107824" y="103257"/>
            <a:ext cx="749427" cy="70788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28A268F-EB05-4158-9D06-78065DBD5B96}"/>
              </a:ext>
            </a:extLst>
          </p:cNvPr>
          <p:cNvSpPr txBox="1"/>
          <p:nvPr/>
        </p:nvSpPr>
        <p:spPr>
          <a:xfrm>
            <a:off x="615887" y="457200"/>
            <a:ext cx="109855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 video bài hát mới của một ban nhạc đã đạt được 84 000 lượt xem trên Internet ngay trong tuần đầu tiên. Hỏi để đạt được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100 000 lượt xem thì cần thêm bao nhiêu lượt xem nữa?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686D392-B0BA-0D2E-CCB7-9ACAF0E83F90}"/>
              </a:ext>
            </a:extLst>
          </p:cNvPr>
          <p:cNvSpPr txBox="1"/>
          <p:nvPr/>
        </p:nvSpPr>
        <p:spPr>
          <a:xfrm>
            <a:off x="333375" y="2257425"/>
            <a:ext cx="687705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7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r>
              <a:rPr lang="en-US" sz="27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27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vi-VN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đạt được 100 000 lượt xem video cần thêm số lượt xem là:</a:t>
            </a:r>
          </a:p>
          <a:p>
            <a:pPr lvl="0" algn="ctr">
              <a:defRPr/>
            </a:pPr>
            <a:r>
              <a:rPr lang="vi-VN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100 000 – 84 000 = 16 000 (lượt)</a:t>
            </a:r>
          </a:p>
          <a:p>
            <a:pPr lvl="0" algn="r">
              <a:defRPr/>
            </a:pPr>
            <a:r>
              <a:rPr lang="vi-VN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16 000 lượt xem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D7181C8-F40F-FB07-FF06-DC662B7AD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575" y="1908544"/>
            <a:ext cx="4567237" cy="281109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5041095-CE5E-5D42-437D-EFFB10917E5E}"/>
              </a:ext>
            </a:extLst>
          </p:cNvPr>
          <p:cNvCxnSpPr>
            <a:cxnSpLocks/>
          </p:cNvCxnSpPr>
          <p:nvPr/>
        </p:nvCxnSpPr>
        <p:spPr>
          <a:xfrm>
            <a:off x="7591425" y="885825"/>
            <a:ext cx="39052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BF0051E9-AE03-073F-8255-2A4CD45A3C53}"/>
              </a:ext>
            </a:extLst>
          </p:cNvPr>
          <p:cNvCxnSpPr>
            <a:cxnSpLocks/>
          </p:cNvCxnSpPr>
          <p:nvPr/>
        </p:nvCxnSpPr>
        <p:spPr>
          <a:xfrm>
            <a:off x="771525" y="1371600"/>
            <a:ext cx="5810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62844644-237F-EF6E-C42A-9A08AFA3ECA2}"/>
              </a:ext>
            </a:extLst>
          </p:cNvPr>
          <p:cNvCxnSpPr>
            <a:cxnSpLocks/>
          </p:cNvCxnSpPr>
          <p:nvPr/>
        </p:nvCxnSpPr>
        <p:spPr>
          <a:xfrm>
            <a:off x="8362950" y="1352550"/>
            <a:ext cx="1895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311D431C-731C-51D2-0630-243ACFFE509E}"/>
              </a:ext>
            </a:extLst>
          </p:cNvPr>
          <p:cNvCxnSpPr>
            <a:cxnSpLocks/>
          </p:cNvCxnSpPr>
          <p:nvPr/>
        </p:nvCxnSpPr>
        <p:spPr>
          <a:xfrm>
            <a:off x="685800" y="1828800"/>
            <a:ext cx="28098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F746C76E-9C46-8C92-C728-9D5425712929}"/>
              </a:ext>
            </a:extLst>
          </p:cNvPr>
          <p:cNvCxnSpPr>
            <a:cxnSpLocks/>
          </p:cNvCxnSpPr>
          <p:nvPr/>
        </p:nvCxnSpPr>
        <p:spPr>
          <a:xfrm>
            <a:off x="4191000" y="1857375"/>
            <a:ext cx="53054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0346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A8D6E7A-B30A-601F-59A5-FFF6E7BAE6D5}"/>
              </a:ext>
            </a:extLst>
          </p:cNvPr>
          <p:cNvGrpSpPr/>
          <p:nvPr/>
        </p:nvGrpSpPr>
        <p:grpSpPr>
          <a:xfrm>
            <a:off x="447744" y="996885"/>
            <a:ext cx="11382306" cy="5127690"/>
            <a:chOff x="176986" y="74750"/>
            <a:chExt cx="4429056" cy="316211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9E8B893B-8D82-EE30-0B99-E6F3C17DA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43" b="90551" l="2452" r="96657">
                          <a14:foregroundMark x1="4309" y1="14764" x2="5349" y2="58071"/>
                          <a14:foregroundMark x1="5349" y1="58071" x2="7429" y2="68701"/>
                          <a14:foregroundMark x1="3938" y1="15748" x2="4012" y2="60827"/>
                          <a14:foregroundMark x1="4903" y1="89764" x2="21768" y2="89173"/>
                          <a14:foregroundMark x1="21768" y1="89173" x2="35215" y2="90551"/>
                          <a14:foregroundMark x1="35215" y1="90551" x2="47103" y2="89173"/>
                          <a14:foregroundMark x1="47103" y1="89173" x2="51932" y2="89173"/>
                          <a14:foregroundMark x1="51932" y1="89173" x2="59361" y2="88780"/>
                          <a14:foregroundMark x1="59361" y1="88780" x2="66122" y2="89764"/>
                          <a14:foregroundMark x1="66122" y1="89764" x2="70951" y2="89567"/>
                          <a14:foregroundMark x1="70951" y1="89567" x2="82764" y2="90945"/>
                          <a14:foregroundMark x1="82764" y1="90945" x2="88633" y2="89370"/>
                          <a14:foregroundMark x1="88633" y1="89370" x2="94131" y2="90157"/>
                          <a14:foregroundMark x1="94131" y1="90157" x2="96657" y2="50394"/>
                          <a14:foregroundMark x1="96657" y1="50394" x2="96657" y2="23425"/>
                          <a14:foregroundMark x1="96657" y1="23425" x2="88930" y2="15157"/>
                          <a14:foregroundMark x1="88930" y1="15157" x2="6018" y2="13780"/>
                          <a14:foregroundMark x1="91902" y1="90748" x2="94056" y2="90551"/>
                          <a14:foregroundMark x1="23997" y1="11220" x2="28752" y2="10827"/>
                          <a14:foregroundMark x1="28752" y1="10827" x2="33507" y2="10827"/>
                          <a14:foregroundMark x1="2452" y1="21063" x2="2600" y2="336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6986" y="74750"/>
              <a:ext cx="4429056" cy="124591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3778D2D-3586-2320-AE8B-345750385757}"/>
                </a:ext>
              </a:extLst>
            </p:cNvPr>
            <p:cNvSpPr txBox="1"/>
            <p:nvPr/>
          </p:nvSpPr>
          <p:spPr>
            <a:xfrm>
              <a:off x="441583" y="374539"/>
              <a:ext cx="3899862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tập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góc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: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Tìm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hiệu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lớn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nhất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5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chữ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khác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nhau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lớn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nhất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4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chữ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A010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732676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5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7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9C6852F-514E-472A-B388-C88884A6C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2015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2E2CD2F-A5EA-CB30-19C9-61AB181417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9BBC603-CE8C-E8E2-1077-C413EE8A7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599" y="457628"/>
            <a:ext cx="3595543" cy="12384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8E29DA2-F658-072E-8C47-A3B188616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736855" y="2893649"/>
            <a:ext cx="2750503" cy="343612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1B9C85FC-6C06-7282-4E40-4D4600E214BE}"/>
              </a:ext>
            </a:extLst>
          </p:cNvPr>
          <p:cNvSpPr/>
          <p:nvPr/>
        </p:nvSpPr>
        <p:spPr>
          <a:xfrm>
            <a:off x="405213" y="3331952"/>
            <a:ext cx="7372317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Chuẩn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78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1467C7C6-51F7-3861-10AE-E9516F19CB94}"/>
              </a:ext>
            </a:extLst>
          </p:cNvPr>
          <p:cNvSpPr/>
          <p:nvPr/>
        </p:nvSpPr>
        <p:spPr>
          <a:xfrm>
            <a:off x="405213" y="2141714"/>
            <a:ext cx="7372317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OLM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7919F19-3C54-C938-8253-6C5F210A63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4333" y="576790"/>
            <a:ext cx="2749534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8147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86FBD43-F6B9-4C9B-A128-B33BF1E52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0" y="0"/>
            <a:ext cx="12099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4537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54251" y="1663700"/>
            <a:ext cx="710394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3 157 –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1 365 = ..?...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81025" y="1663700"/>
            <a:ext cx="193675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1 792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1060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54251" y="1663700"/>
            <a:ext cx="710394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8 000 -     ..?..     = 5 000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37850" y="1663700"/>
            <a:ext cx="193675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3 000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7543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54251" y="1663700"/>
            <a:ext cx="710394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64 167 – 23 518 = …?...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81900" y="1663700"/>
            <a:ext cx="249554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40 649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619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54251" y="1663700"/>
            <a:ext cx="710394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18 687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9 596 = ..?..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1" y="1663700"/>
            <a:ext cx="191452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9 091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0601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6A11476B-CF0B-8695-EC96-6ECB1EEDCA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ình chữ nhật: Góc Tròn 3">
            <a:extLst>
              <a:ext uri="{FF2B5EF4-FFF2-40B4-BE49-F238E27FC236}">
                <a16:creationId xmlns:a16="http://schemas.microsoft.com/office/drawing/2014/main" xmlns="" id="{5F1CB8CC-928B-5C0F-5C1D-32B17252F824}"/>
              </a:ext>
            </a:extLst>
          </p:cNvPr>
          <p:cNvSpPr/>
          <p:nvPr/>
        </p:nvSpPr>
        <p:spPr>
          <a:xfrm>
            <a:off x="2695366" y="1575728"/>
            <a:ext cx="7375358" cy="3922294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ộp Văn bản 1">
            <a:extLst>
              <a:ext uri="{FF2B5EF4-FFF2-40B4-BE49-F238E27FC236}">
                <a16:creationId xmlns:a16="http://schemas.microsoft.com/office/drawing/2014/main" xmlns="" id="{32482820-4201-0A66-EEA8-88F054B0645B}"/>
              </a:ext>
            </a:extLst>
          </p:cNvPr>
          <p:cNvSpPr txBox="1"/>
          <p:nvPr/>
        </p:nvSpPr>
        <p:spPr>
          <a:xfrm>
            <a:off x="3263181" y="1806983"/>
            <a:ext cx="66596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Thứ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</a:t>
            </a:r>
            <a:r>
              <a:rPr lang="en-US" sz="3300" kern="0" dirty="0">
                <a:solidFill>
                  <a:srgbClr val="0E2D6C"/>
                </a:solidFill>
                <a:cs typeface="Arial"/>
                <a:sym typeface="Arial"/>
              </a:rPr>
              <a:t>S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áu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ngày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</a:t>
            </a:r>
            <a:r>
              <a:rPr kumimoji="0" lang="en-US" sz="3300" b="0" i="0" u="none" strike="noStrike" kern="0" cap="none" spc="0" normalizeH="0" baseline="0" noProof="0" dirty="0" smtClean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14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tháng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3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năm</a:t>
            </a:r>
            <a:r>
              <a:rPr kumimoji="0" lang="en-US" sz="3300" b="0" i="0" u="none" strike="noStrike" kern="0" cap="none" spc="0" normalizeH="0" baseline="0" noProof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</a:t>
            </a:r>
            <a:r>
              <a:rPr kumimoji="0" lang="en-US" sz="3300" b="0" i="0" u="none" strike="noStrike" kern="0" cap="none" spc="0" normalizeH="0" baseline="0" noProof="0" smtClean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2025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0E2D6C"/>
              </a:solidFill>
              <a:effectLst/>
              <a:uLnTx/>
              <a:uFillTx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F2F3A00-DE88-0A90-2A23-796D13EFB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339" y="2229951"/>
            <a:ext cx="1981372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C9E8524-0D7C-ACB6-A1AA-FF9C1D5F5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156" y="3123373"/>
            <a:ext cx="6255038" cy="14875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2FCFFA-AD40-D374-CEA8-E81E89391E60}"/>
              </a:ext>
            </a:extLst>
          </p:cNvPr>
          <p:cNvSpPr txBox="1"/>
          <p:nvPr/>
        </p:nvSpPr>
        <p:spPr>
          <a:xfrm>
            <a:off x="5591175" y="4667250"/>
            <a:ext cx="1857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(</a:t>
            </a:r>
            <a:r>
              <a:rPr lang="en-US" sz="4000" b="1" dirty="0" err="1">
                <a:solidFill>
                  <a:srgbClr val="FF0000"/>
                </a:solidFill>
              </a:rPr>
              <a:t>Tiết</a:t>
            </a:r>
            <a:r>
              <a:rPr lang="en-US" sz="4000" b="1" dirty="0">
                <a:solidFill>
                  <a:srgbClr val="FF0000"/>
                </a:solidFill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3694348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5C6BA69-A49A-4B4E-9598-D0CEC2362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7422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EB9623E-D9DB-4E91-9692-101369DA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C23A09B-39EA-4CE9-AC24-0E8DF2C9FCEA}"/>
              </a:ext>
            </a:extLst>
          </p:cNvPr>
          <p:cNvSpPr/>
          <p:nvPr/>
        </p:nvSpPr>
        <p:spPr>
          <a:xfrm>
            <a:off x="266700" y="342900"/>
            <a:ext cx="11620500" cy="6096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881E0631-70F8-4754-8949-65AAEF8A48F2}"/>
              </a:ext>
            </a:extLst>
          </p:cNvPr>
          <p:cNvSpPr/>
          <p:nvPr/>
        </p:nvSpPr>
        <p:spPr bwMode="auto">
          <a:xfrm>
            <a:off x="668867" y="558237"/>
            <a:ext cx="749427" cy="70788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28A268F-EB05-4158-9D06-78065DBD5B96}"/>
              </a:ext>
            </a:extLst>
          </p:cNvPr>
          <p:cNvSpPr txBox="1"/>
          <p:nvPr/>
        </p:nvSpPr>
        <p:spPr>
          <a:xfrm>
            <a:off x="1561682" y="583466"/>
            <a:ext cx="5858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nhẩm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194A97D-520C-2786-5F58-3ED9F74A7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" y="1871663"/>
            <a:ext cx="7408443" cy="37671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B053849-A6CA-CA43-86FC-8383D3EC8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1481137"/>
            <a:ext cx="365760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828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EB9623E-D9DB-4E91-9692-101369DA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C23A09B-39EA-4CE9-AC24-0E8DF2C9FCEA}"/>
              </a:ext>
            </a:extLst>
          </p:cNvPr>
          <p:cNvSpPr/>
          <p:nvPr/>
        </p:nvSpPr>
        <p:spPr>
          <a:xfrm>
            <a:off x="266699" y="285749"/>
            <a:ext cx="11763375" cy="62198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AE354DB-3F78-5B7B-130D-8AF57B59E3C5}"/>
              </a:ext>
            </a:extLst>
          </p:cNvPr>
          <p:cNvSpPr/>
          <p:nvPr/>
        </p:nvSpPr>
        <p:spPr>
          <a:xfrm>
            <a:off x="438151" y="581024"/>
            <a:ext cx="5133974" cy="2028825"/>
          </a:xfrm>
          <a:prstGeom prst="roundRect">
            <a:avLst>
              <a:gd name="adj" fmla="val 22223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11E6EC3-C810-4ECD-5594-FDCF37EDAA84}"/>
              </a:ext>
            </a:extLst>
          </p:cNvPr>
          <p:cNvSpPr txBox="1"/>
          <p:nvPr/>
        </p:nvSpPr>
        <p:spPr>
          <a:xfrm>
            <a:off x="1057275" y="638175"/>
            <a:ext cx="3762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7 000 – 3 000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266BD87-D477-AA8A-E94C-5640741C6FA0}"/>
              </a:ext>
            </a:extLst>
          </p:cNvPr>
          <p:cNvSpPr txBox="1"/>
          <p:nvPr/>
        </p:nvSpPr>
        <p:spPr>
          <a:xfrm>
            <a:off x="371476" y="1247775"/>
            <a:ext cx="5305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7 </a:t>
            </a:r>
            <a:r>
              <a:rPr lang="en-US" sz="3600" b="1" dirty="0" err="1"/>
              <a:t>nghìn</a:t>
            </a:r>
            <a:r>
              <a:rPr lang="en-US" sz="3600" b="1" dirty="0"/>
              <a:t> – 3 </a:t>
            </a:r>
            <a:r>
              <a:rPr lang="en-US" sz="3600" b="1" dirty="0" err="1"/>
              <a:t>nghìn</a:t>
            </a:r>
            <a:r>
              <a:rPr lang="en-US" sz="3600" b="1" dirty="0"/>
              <a:t> = 4 </a:t>
            </a:r>
            <a:r>
              <a:rPr lang="en-US" sz="3600" b="1" dirty="0" err="1"/>
              <a:t>nghìn</a:t>
            </a:r>
            <a:endParaRPr lang="en-US" sz="3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26D555-F897-8D84-088F-8D23E29E3A9E}"/>
              </a:ext>
            </a:extLst>
          </p:cNvPr>
          <p:cNvSpPr txBox="1"/>
          <p:nvPr/>
        </p:nvSpPr>
        <p:spPr>
          <a:xfrm>
            <a:off x="1143000" y="18669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7 000 – 3 000 = 4 000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615C9210-ECAB-7273-BEB3-1D42C7641634}"/>
              </a:ext>
            </a:extLst>
          </p:cNvPr>
          <p:cNvSpPr/>
          <p:nvPr/>
        </p:nvSpPr>
        <p:spPr>
          <a:xfrm>
            <a:off x="476251" y="3143249"/>
            <a:ext cx="5400674" cy="2028825"/>
          </a:xfrm>
          <a:prstGeom prst="roundRect">
            <a:avLst>
              <a:gd name="adj" fmla="val 22223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D30C1ED-5D88-D767-0ED7-AF3EB430B27C}"/>
              </a:ext>
            </a:extLst>
          </p:cNvPr>
          <p:cNvSpPr txBox="1"/>
          <p:nvPr/>
        </p:nvSpPr>
        <p:spPr>
          <a:xfrm>
            <a:off x="1095375" y="3200400"/>
            <a:ext cx="3762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10 000 – 8 000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D24A964-6E50-E65B-986D-F173D12EBF5B}"/>
              </a:ext>
            </a:extLst>
          </p:cNvPr>
          <p:cNvSpPr txBox="1"/>
          <p:nvPr/>
        </p:nvSpPr>
        <p:spPr>
          <a:xfrm>
            <a:off x="409575" y="3810000"/>
            <a:ext cx="5600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10 </a:t>
            </a:r>
            <a:r>
              <a:rPr lang="en-US" sz="3600" b="1" dirty="0" err="1"/>
              <a:t>nghìn</a:t>
            </a:r>
            <a:r>
              <a:rPr lang="en-US" sz="3600" b="1" dirty="0"/>
              <a:t> – 8 </a:t>
            </a:r>
            <a:r>
              <a:rPr lang="en-US" sz="3600" b="1" dirty="0" err="1"/>
              <a:t>nghìn</a:t>
            </a:r>
            <a:r>
              <a:rPr lang="en-US" sz="3600" b="1" dirty="0"/>
              <a:t> = 2 </a:t>
            </a:r>
            <a:r>
              <a:rPr lang="en-US" sz="3600" b="1" dirty="0" err="1"/>
              <a:t>nghìn</a:t>
            </a:r>
            <a:endParaRPr lang="en-US" sz="36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5EB465F-2696-04A6-8D90-D1978ECD87BC}"/>
              </a:ext>
            </a:extLst>
          </p:cNvPr>
          <p:cNvSpPr txBox="1"/>
          <p:nvPr/>
        </p:nvSpPr>
        <p:spPr>
          <a:xfrm>
            <a:off x="990600" y="4429125"/>
            <a:ext cx="4533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10 000 – 8 000 = 2 000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9A6109ED-AF0A-8702-0FE9-9161B3DCBAAE}"/>
              </a:ext>
            </a:extLst>
          </p:cNvPr>
          <p:cNvSpPr/>
          <p:nvPr/>
        </p:nvSpPr>
        <p:spPr>
          <a:xfrm>
            <a:off x="6096001" y="609599"/>
            <a:ext cx="5743574" cy="2028825"/>
          </a:xfrm>
          <a:prstGeom prst="roundRect">
            <a:avLst>
              <a:gd name="adj" fmla="val 22223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8D7BE6B-D6EC-3FCF-E219-3D3456EEA246}"/>
              </a:ext>
            </a:extLst>
          </p:cNvPr>
          <p:cNvSpPr txBox="1"/>
          <p:nvPr/>
        </p:nvSpPr>
        <p:spPr>
          <a:xfrm>
            <a:off x="6915150" y="666750"/>
            <a:ext cx="3762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72 000 – 42 000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4D943F9-8DE5-05B5-C193-FEE3BEAF4DBC}"/>
              </a:ext>
            </a:extLst>
          </p:cNvPr>
          <p:cNvSpPr txBox="1"/>
          <p:nvPr/>
        </p:nvSpPr>
        <p:spPr>
          <a:xfrm>
            <a:off x="6010275" y="1276350"/>
            <a:ext cx="5962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72 </a:t>
            </a:r>
            <a:r>
              <a:rPr lang="en-US" sz="3600" b="1" dirty="0" err="1"/>
              <a:t>nghìn</a:t>
            </a:r>
            <a:r>
              <a:rPr lang="en-US" sz="3600" b="1" dirty="0"/>
              <a:t> – 42 </a:t>
            </a:r>
            <a:r>
              <a:rPr lang="en-US" sz="3600" b="1" dirty="0" err="1"/>
              <a:t>nghìn</a:t>
            </a:r>
            <a:r>
              <a:rPr lang="en-US" sz="3600" b="1" dirty="0"/>
              <a:t> = 30 </a:t>
            </a:r>
            <a:r>
              <a:rPr lang="en-US" sz="3600" b="1" dirty="0" err="1"/>
              <a:t>nghìn</a:t>
            </a:r>
            <a:endParaRPr lang="en-US" sz="36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750DAA8-69F7-CC8E-231D-E85F873D9BEE}"/>
              </a:ext>
            </a:extLst>
          </p:cNvPr>
          <p:cNvSpPr txBox="1"/>
          <p:nvPr/>
        </p:nvSpPr>
        <p:spPr>
          <a:xfrm>
            <a:off x="6562725" y="1895475"/>
            <a:ext cx="5010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72 000 – 42 000 = 30 000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6AC0C88C-7B04-0FE8-8FB0-8024D0F0A17F}"/>
              </a:ext>
            </a:extLst>
          </p:cNvPr>
          <p:cNvSpPr/>
          <p:nvPr/>
        </p:nvSpPr>
        <p:spPr>
          <a:xfrm>
            <a:off x="6210300" y="3171824"/>
            <a:ext cx="5524500" cy="2028825"/>
          </a:xfrm>
          <a:prstGeom prst="roundRect">
            <a:avLst>
              <a:gd name="adj" fmla="val 22223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B04B215-8B86-3299-0CAE-C05BEDA898F0}"/>
              </a:ext>
            </a:extLst>
          </p:cNvPr>
          <p:cNvSpPr txBox="1"/>
          <p:nvPr/>
        </p:nvSpPr>
        <p:spPr>
          <a:xfrm>
            <a:off x="6953250" y="3228975"/>
            <a:ext cx="3762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100 000 – 35 000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E13916B-2078-7839-F357-DDF7F6512474}"/>
              </a:ext>
            </a:extLst>
          </p:cNvPr>
          <p:cNvSpPr txBox="1"/>
          <p:nvPr/>
        </p:nvSpPr>
        <p:spPr>
          <a:xfrm>
            <a:off x="6124576" y="3838575"/>
            <a:ext cx="57435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/>
              <a:t>100 </a:t>
            </a:r>
            <a:r>
              <a:rPr lang="en-US" sz="3300" b="1" dirty="0" err="1"/>
              <a:t>nghìn</a:t>
            </a:r>
            <a:r>
              <a:rPr lang="en-US" sz="3300" b="1" dirty="0"/>
              <a:t> – 35 </a:t>
            </a:r>
            <a:r>
              <a:rPr lang="en-US" sz="3300" b="1" dirty="0" err="1"/>
              <a:t>nghìn</a:t>
            </a:r>
            <a:r>
              <a:rPr lang="en-US" sz="3300" b="1" dirty="0"/>
              <a:t> = 65 </a:t>
            </a:r>
            <a:r>
              <a:rPr lang="en-US" sz="3300" b="1" dirty="0" err="1"/>
              <a:t>nghìn</a:t>
            </a:r>
            <a:endParaRPr lang="en-US" sz="33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BF39BD1-5E0F-2209-4F1A-8F66C084A20A}"/>
              </a:ext>
            </a:extLst>
          </p:cNvPr>
          <p:cNvSpPr txBox="1"/>
          <p:nvPr/>
        </p:nvSpPr>
        <p:spPr>
          <a:xfrm>
            <a:off x="6477000" y="4457700"/>
            <a:ext cx="513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100 000 – 35 000 = 65 000</a:t>
            </a:r>
          </a:p>
        </p:txBody>
      </p:sp>
    </p:spTree>
    <p:extLst>
      <p:ext uri="{BB962C8B-B14F-4D97-AF65-F5344CB8AC3E}">
        <p14:creationId xmlns:p14="http://schemas.microsoft.com/office/powerpoint/2010/main" val="1805988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 animBg="1"/>
      <p:bldP spid="9" grpId="0"/>
      <p:bldP spid="10" grpId="0"/>
      <p:bldP spid="11" grpId="0"/>
      <p:bldP spid="14" grpId="0" animBg="1"/>
      <p:bldP spid="15" grpId="0"/>
      <p:bldP spid="16" grpId="0"/>
      <p:bldP spid="17" grpId="0"/>
      <p:bldP spid="19" grpId="0" animBg="1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314</Words>
  <Application>Microsoft Office PowerPoint</Application>
  <PresentationFormat>Widescreen</PresentationFormat>
  <Paragraphs>41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SimSun</vt:lpstr>
      <vt:lpstr>Arial</vt:lpstr>
      <vt:lpstr>Calibri</vt:lpstr>
      <vt:lpstr>Calibri Light</vt:lpstr>
      <vt:lpstr>UTM Duepuntozero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Tran Mung</cp:lastModifiedBy>
  <cp:revision>17</cp:revision>
  <dcterms:created xsi:type="dcterms:W3CDTF">2023-02-17T12:03:28Z</dcterms:created>
  <dcterms:modified xsi:type="dcterms:W3CDTF">2025-03-14T00:26:27Z</dcterms:modified>
</cp:coreProperties>
</file>