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8" r:id="rId3"/>
    <p:sldId id="261" r:id="rId4"/>
    <p:sldId id="281" r:id="rId5"/>
    <p:sldId id="282" r:id="rId6"/>
    <p:sldId id="283" r:id="rId7"/>
    <p:sldId id="284" r:id="rId8"/>
    <p:sldId id="279" r:id="rId9"/>
    <p:sldId id="289" r:id="rId10"/>
    <p:sldId id="286" r:id="rId11"/>
    <p:sldId id="285" r:id="rId12"/>
    <p:sldId id="272" r:id="rId13"/>
    <p:sldId id="268" r:id="rId14"/>
    <p:sldId id="278" r:id="rId15"/>
    <p:sldId id="287" r:id="rId16"/>
    <p:sldId id="270"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F1"/>
    <a:srgbClr val="009F4F"/>
    <a:srgbClr val="FFC000"/>
    <a:srgbClr val="0076C1"/>
    <a:srgbClr val="128ACE"/>
    <a:srgbClr val="1A90D0"/>
    <a:srgbClr val="C9E8A6"/>
    <a:srgbClr val="A9DA74"/>
    <a:srgbClr val="03CCE7"/>
    <a:srgbClr val="33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6" d="100"/>
          <a:sy n="76" d="100"/>
        </p:scale>
        <p:origin x="-11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20-08-2009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5518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a:t>
            </a:fld>
            <a:endParaRPr lang="en-US"/>
          </a:p>
        </p:txBody>
      </p:sp>
    </p:spTree>
    <p:extLst>
      <p:ext uri="{BB962C8B-B14F-4D97-AF65-F5344CB8AC3E}">
        <p14:creationId xmlns:p14="http://schemas.microsoft.com/office/powerpoint/2010/main" val="161211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7</a:t>
            </a:fld>
            <a:endParaRPr lang="en-US"/>
          </a:p>
        </p:txBody>
      </p:sp>
    </p:spTree>
    <p:extLst>
      <p:ext uri="{BB962C8B-B14F-4D97-AF65-F5344CB8AC3E}">
        <p14:creationId xmlns:p14="http://schemas.microsoft.com/office/powerpoint/2010/main" val="35650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10</a:t>
            </a:fld>
            <a:endParaRPr lang="en-US"/>
          </a:p>
        </p:txBody>
      </p:sp>
    </p:spTree>
    <p:extLst>
      <p:ext uri="{BB962C8B-B14F-4D97-AF65-F5344CB8AC3E}">
        <p14:creationId xmlns:p14="http://schemas.microsoft.com/office/powerpoint/2010/main" val="400528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17</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20-08-2009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val="275847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28604" y="1008561"/>
            <a:ext cx="3218770" cy="4643472"/>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575377" y="1163196"/>
            <a:ext cx="4897584" cy="1569660"/>
          </a:xfrm>
          <a:prstGeom prst="rect">
            <a:avLst/>
          </a:prstGeom>
          <a:noFill/>
        </p:spPr>
        <p:txBody>
          <a:bodyPr wrap="square" rtlCol="0">
            <a:spAutoFit/>
          </a:bodyPr>
          <a:lstStyle/>
          <a:p>
            <a:pPr>
              <a:buAutoNum type="arabicPeriod"/>
            </a:pPr>
            <a:r>
              <a:rPr lang="en-US" sz="2400" spc="-100">
                <a:latin typeface="Arial-SGK-TV" pitchFamily="2" charset="0"/>
                <a:cs typeface="Arial-SGK-TV" pitchFamily="2" charset="0"/>
              </a:rPr>
              <a:t> </a:t>
            </a:r>
            <a:r>
              <a:rPr lang="en-US" sz="2400" spc="-100">
                <a:latin typeface="Times New Roman" pitchFamily="18" charset="0"/>
                <a:cs typeface="Times New Roman" pitchFamily="18" charset="0"/>
              </a:rPr>
              <a:t>Thỏ mẹ suốt ngày đào củ, kiếm lá để nuôi bảy chú thỏ con.</a:t>
            </a:r>
          </a:p>
          <a:p>
            <a:r>
              <a:rPr lang="en-US" sz="2400" spc="-100">
                <a:latin typeface="Times New Roman" pitchFamily="18" charset="0"/>
                <a:cs typeface="Times New Roman" pitchFamily="18" charset="0"/>
              </a:rPr>
              <a:t>   Bầy thỏ con thương mẹ lắm. Chúng bàn nhau làm điều gì đó cho mẹ vui.</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094673" y="439923"/>
            <a:ext cx="2569934"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Bầy thỏ biết ơn mẹ</a:t>
            </a:r>
            <a:endParaRPr lang="en-US" sz="2400" b="1" i="1" dirty="0">
              <a:solidFill>
                <a:srgbClr val="1D90D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E19BB5C-53F5-4D69-8AD3-3F0AE296972F}"/>
              </a:ext>
            </a:extLst>
          </p:cNvPr>
          <p:cNvSpPr txBox="1"/>
          <p:nvPr/>
        </p:nvSpPr>
        <p:spPr>
          <a:xfrm>
            <a:off x="602564" y="2838274"/>
            <a:ext cx="4897584" cy="1938992"/>
          </a:xfrm>
          <a:prstGeom prst="rect">
            <a:avLst/>
          </a:prstGeom>
          <a:noFill/>
        </p:spPr>
        <p:txBody>
          <a:bodyPr wrap="square" rtlCol="0">
            <a:spAutoFit/>
          </a:bodyPr>
          <a:lstStyle/>
          <a:p>
            <a:pPr indent="60325" algn="just"/>
            <a:r>
              <a:rPr lang="en-US" sz="2400" spc="-100">
                <a:latin typeface="Times New Roman" pitchFamily="18" charset="0"/>
                <a:cs typeface="Times New Roman" pitchFamily="18" charset="0"/>
              </a:rPr>
              <a:t>2. Sáng nay, trên bàn ăn, bầy thỏ con bày một tấm bìa lớn. Chúng đã vẽ lên tấm bìa những bông hoa rừng thật đẹp. Thỏ út khéo tay nhất viết dòng chữ: Chúng con chúc mẹ một ngày thật vui</a:t>
            </a:r>
            <a:r>
              <a:rPr lang="en-US" sz="2400" spc="-100">
                <a:latin typeface="Arial-SGK-TV" pitchFamily="2" charset="0"/>
                <a:cs typeface="Arial-SGK-TV" pitchFamily="2" charset="0"/>
              </a:rPr>
              <a:t>! </a:t>
            </a:r>
            <a:endParaRPr lang="en-US" sz="2400" spc="-100" dirty="0">
              <a:latin typeface="Arial-SGK-TV" pitchFamily="2" charset="0"/>
              <a:cs typeface="Arial-SGK-TV" pitchFamily="2" charset="0"/>
            </a:endParaRPr>
          </a:p>
        </p:txBody>
      </p:sp>
      <p:sp>
        <p:nvSpPr>
          <p:cNvPr id="8" name="TextBox 7">
            <a:extLst>
              <a:ext uri="{FF2B5EF4-FFF2-40B4-BE49-F238E27FC236}">
                <a16:creationId xmlns:a16="http://schemas.microsoft.com/office/drawing/2014/main" xmlns="" id="{88282B53-0373-4470-85BA-0A1CDB7E7797}"/>
              </a:ext>
            </a:extLst>
          </p:cNvPr>
          <p:cNvSpPr txBox="1"/>
          <p:nvPr/>
        </p:nvSpPr>
        <p:spPr>
          <a:xfrm>
            <a:off x="523522" y="5146598"/>
            <a:ext cx="5144421" cy="830997"/>
          </a:xfrm>
          <a:prstGeom prst="rect">
            <a:avLst/>
          </a:prstGeom>
          <a:noFill/>
        </p:spPr>
        <p:txBody>
          <a:bodyPr wrap="square" rtlCol="0">
            <a:spAutoFit/>
          </a:bodyPr>
          <a:lstStyle/>
          <a:p>
            <a:pPr marL="114300" algn="just"/>
            <a:r>
              <a:rPr lang="en-US" sz="2400" spc="-100">
                <a:latin typeface="Times New Roman" pitchFamily="18" charset="0"/>
                <a:cs typeface="Times New Roman" pitchFamily="18" charset="0"/>
              </a:rPr>
              <a:t>3. Nhìn thấy món quà đáng yêu của các con, thỏ mẹ quên hết mọi mệt nhọc. </a:t>
            </a:r>
            <a:endParaRPr lang="en-US" sz="2400" spc="-1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a:latin typeface="Times New Roman" pitchFamily="18" charset="0"/>
                <a:cs typeface="Times New Roman" pitchFamily="18" charset="0"/>
              </a:rPr>
              <a:t>(</a:t>
            </a:r>
            <a:r>
              <a:rPr lang="en-US" altLang="zh-CN" i="1">
                <a:latin typeface="Times New Roman" pitchFamily="18" charset="0"/>
                <a:cs typeface="Times New Roman" pitchFamily="18" charset="0"/>
              </a:rPr>
              <a:t>Theo </a:t>
            </a:r>
            <a:r>
              <a:rPr lang="en-US" altLang="zh-CN">
                <a:latin typeface="Times New Roman" pitchFamily="18" charset="0"/>
                <a:cs typeface="Times New Roman" pitchFamily="18" charset="0"/>
              </a:rPr>
              <a:t> Chuyện của mùa hạ)</a:t>
            </a:r>
            <a:endParaRPr lang="zh-CN" altLang="en-US">
              <a:latin typeface="Times New Roman" pitchFamily="18" charset="0"/>
              <a:cs typeface="Times New Roman" pitchFamily="18" charset="0"/>
            </a:endParaRPr>
          </a:p>
        </p:txBody>
      </p:sp>
      <p:cxnSp>
        <p:nvCxnSpPr>
          <p:cNvPr id="10" name="Straight Connector 9">
            <a:extLst>
              <a:ext uri="{FF2B5EF4-FFF2-40B4-BE49-F238E27FC236}">
                <a16:creationId xmlns:a16="http://schemas.microsoft.com/office/drawing/2014/main" xmlns="" id="{474329D4-27A3-4106-B1FE-24F3E2A80629}"/>
              </a:ext>
            </a:extLst>
          </p:cNvPr>
          <p:cNvCxnSpPr>
            <a:cxnSpLocks/>
          </p:cNvCxnSpPr>
          <p:nvPr/>
        </p:nvCxnSpPr>
        <p:spPr>
          <a:xfrm>
            <a:off x="995930" y="1588327"/>
            <a:ext cx="4100505"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63A3916-5DB6-422C-9898-B752F3C97497}"/>
              </a:ext>
            </a:extLst>
          </p:cNvPr>
          <p:cNvCxnSpPr>
            <a:cxnSpLocks/>
          </p:cNvCxnSpPr>
          <p:nvPr/>
        </p:nvCxnSpPr>
        <p:spPr>
          <a:xfrm>
            <a:off x="659753" y="1904332"/>
            <a:ext cx="2997847" cy="0"/>
          </a:xfrm>
          <a:prstGeom prst="line">
            <a:avLst/>
          </a:prstGeom>
          <a:ln w="28575">
            <a:solidFill>
              <a:srgbClr val="009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9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4762073" cy="461665"/>
          </a:xfrm>
          <a:prstGeom prst="rect">
            <a:avLst/>
          </a:prstGeom>
          <a:noFill/>
        </p:spPr>
        <p:txBody>
          <a:bodyPr wrap="none" rtlCol="0">
            <a:spAutoFit/>
          </a:bodyPr>
          <a:lstStyle/>
          <a:p>
            <a:r>
              <a:rPr lang="en-US" sz="2400">
                <a:latin typeface="Times New Roman" pitchFamily="18" charset="0"/>
                <a:cs typeface="Times New Roman" pitchFamily="18" charset="0"/>
              </a:rPr>
              <a:t>b) Vì sao bầy thỏ con rất thương mẹ?</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
        <p:nvSpPr>
          <p:cNvPr id="2" name="TextBox 1">
            <a:extLst>
              <a:ext uri="{FF2B5EF4-FFF2-40B4-BE49-F238E27FC236}">
                <a16:creationId xmlns:a16="http://schemas.microsoft.com/office/drawing/2014/main" xmlns="" id="{E6840E1C-A2EC-4BBC-9FFA-39F7EBFD227A}"/>
              </a:ext>
            </a:extLst>
          </p:cNvPr>
          <p:cNvSpPr txBox="1"/>
          <p:nvPr/>
        </p:nvSpPr>
        <p:spPr>
          <a:xfrm>
            <a:off x="941497" y="2114371"/>
            <a:ext cx="7261006" cy="830997"/>
          </a:xfrm>
          <a:prstGeom prst="rect">
            <a:avLst/>
          </a:prstGeom>
          <a:noFill/>
        </p:spPr>
        <p:txBody>
          <a:bodyPr wrap="square" rtlCol="0">
            <a:spAutoFit/>
          </a:bodyPr>
          <a:lstStyle/>
          <a:p>
            <a:pPr algn="just"/>
            <a:r>
              <a:rPr lang="en-US" altLang="zh-CN" sz="2400" b="1" dirty="0" err="1">
                <a:solidFill>
                  <a:srgbClr val="00B050"/>
                </a:solidFill>
                <a:latin typeface="Times New Roman" pitchFamily="18" charset="0"/>
                <a:cs typeface="Times New Roman" pitchFamily="18" charset="0"/>
              </a:rPr>
              <a:t>Thỏ</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mẹ</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có</a:t>
            </a:r>
            <a:r>
              <a:rPr lang="en-US" altLang="zh-CN" sz="2400" b="1" dirty="0">
                <a:solidFill>
                  <a:srgbClr val="00B050"/>
                </a:solidFill>
                <a:latin typeface="Times New Roman" pitchFamily="18" charset="0"/>
                <a:cs typeface="Times New Roman" pitchFamily="18" charset="0"/>
              </a:rPr>
              <a:t> 7 </a:t>
            </a:r>
            <a:r>
              <a:rPr lang="en-US" altLang="zh-CN" sz="2400" b="1" dirty="0" err="1">
                <a:solidFill>
                  <a:srgbClr val="00B050"/>
                </a:solidFill>
                <a:latin typeface="Times New Roman" pitchFamily="18" charset="0"/>
                <a:cs typeface="Times New Roman" pitchFamily="18" charset="0"/>
              </a:rPr>
              <a:t>đứa</a:t>
            </a:r>
            <a:r>
              <a:rPr lang="en-US" altLang="zh-CN" sz="2400" b="1" dirty="0">
                <a:solidFill>
                  <a:srgbClr val="00B050"/>
                </a:solidFill>
                <a:latin typeface="Times New Roman" pitchFamily="18" charset="0"/>
                <a:cs typeface="Times New Roman" pitchFamily="18" charset="0"/>
              </a:rPr>
              <a:t> con. </a:t>
            </a:r>
            <a:r>
              <a:rPr lang="en-US" altLang="zh-CN" sz="2400" b="1" dirty="0" err="1">
                <a:solidFill>
                  <a:srgbClr val="00B050"/>
                </a:solidFill>
                <a:latin typeface="Times New Roman" pitchFamily="18" charset="0"/>
                <a:cs typeface="Times New Roman" pitchFamily="18" charset="0"/>
              </a:rPr>
              <a:t>Bầy</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thỏ</a:t>
            </a:r>
            <a:r>
              <a:rPr lang="en-US" altLang="zh-CN" sz="2400" b="1" dirty="0">
                <a:solidFill>
                  <a:srgbClr val="00B050"/>
                </a:solidFill>
                <a:latin typeface="Times New Roman" pitchFamily="18" charset="0"/>
                <a:cs typeface="Times New Roman" pitchFamily="18" charset="0"/>
              </a:rPr>
              <a:t> con </a:t>
            </a:r>
            <a:r>
              <a:rPr lang="en-US" altLang="zh-CN" sz="2400" b="1" dirty="0" err="1">
                <a:solidFill>
                  <a:srgbClr val="00B050"/>
                </a:solidFill>
                <a:latin typeface="Times New Roman" pitchFamily="18" charset="0"/>
                <a:cs typeface="Times New Roman" pitchFamily="18" charset="0"/>
              </a:rPr>
              <a:t>rất</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th</a:t>
            </a:r>
            <a:r>
              <a:rPr lang="vi-VN" altLang="zh-CN" sz="2400" b="1" dirty="0">
                <a:solidFill>
                  <a:srgbClr val="00B050"/>
                </a:solidFill>
                <a:latin typeface="Times New Roman" pitchFamily="18" charset="0"/>
                <a:cs typeface="Times New Roman" pitchFamily="18" charset="0"/>
              </a:rPr>
              <a:t>ư</a:t>
            </a:r>
            <a:r>
              <a:rPr lang="en-US" altLang="zh-CN" sz="2400" b="1" dirty="0" err="1">
                <a:solidFill>
                  <a:srgbClr val="00B050"/>
                </a:solidFill>
                <a:latin typeface="Times New Roman" pitchFamily="18" charset="0"/>
                <a:cs typeface="Times New Roman" pitchFamily="18" charset="0"/>
              </a:rPr>
              <a:t>ơng</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mẹ</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vì</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thỏ</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mẹ</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phải</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làm</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việc</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suốt</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cả</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ngày</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để</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nuôi</a:t>
            </a:r>
            <a:r>
              <a:rPr lang="en-US" altLang="zh-CN" sz="2400" b="1" dirty="0">
                <a:solidFill>
                  <a:srgbClr val="00B050"/>
                </a:solidFill>
                <a:latin typeface="Times New Roman" pitchFamily="18" charset="0"/>
                <a:cs typeface="Times New Roman" pitchFamily="18" charset="0"/>
              </a:rPr>
              <a:t> </a:t>
            </a:r>
            <a:r>
              <a:rPr lang="en-US" altLang="zh-CN" sz="2400" b="1" dirty="0" err="1">
                <a:solidFill>
                  <a:srgbClr val="00B050"/>
                </a:solidFill>
                <a:latin typeface="Times New Roman" pitchFamily="18" charset="0"/>
                <a:cs typeface="Times New Roman" pitchFamily="18" charset="0"/>
              </a:rPr>
              <a:t>các</a:t>
            </a:r>
            <a:r>
              <a:rPr lang="en-US" altLang="zh-CN" sz="2400" b="1" dirty="0">
                <a:solidFill>
                  <a:srgbClr val="00B050"/>
                </a:solidFill>
                <a:latin typeface="Times New Roman" pitchFamily="18" charset="0"/>
                <a:cs typeface="Times New Roman" pitchFamily="18" charset="0"/>
              </a:rPr>
              <a:t> con.</a:t>
            </a:r>
            <a:endParaRPr lang="zh-CN" altLang="en-US" sz="2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981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5" y="1008569"/>
            <a:ext cx="7373138" cy="830997"/>
          </a:xfrm>
          <a:prstGeom prst="rect">
            <a:avLst/>
          </a:prstGeom>
          <a:noFill/>
        </p:spPr>
        <p:txBody>
          <a:bodyPr wrap="square" rtlCol="0">
            <a:spAutoFit/>
          </a:bodyPr>
          <a:lstStyle/>
          <a:p>
            <a:r>
              <a:rPr lang="en-US" sz="2400">
                <a:latin typeface="Times New Roman" pitchFamily="18" charset="0"/>
                <a:cs typeface="Times New Roman" pitchFamily="18" charset="0"/>
              </a:rPr>
              <a:t>c) Theo em, thỏ mẹ sẽ nói gì khi nhận món quà của các con?</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val="35320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wipe(left)">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4" name="TextBox 3"/>
          <p:cNvSpPr txBox="1"/>
          <p:nvPr/>
        </p:nvSpPr>
        <p:spPr>
          <a:xfrm>
            <a:off x="1575535" y="2038772"/>
            <a:ext cx="5825382" cy="2115451"/>
          </a:xfrm>
          <a:prstGeom prst="rect">
            <a:avLst/>
          </a:prstGeom>
          <a:noFill/>
        </p:spPr>
        <p:txBody>
          <a:bodyPr wrap="square" rtlCol="0">
            <a:spAutoFit/>
          </a:bodyPr>
          <a:lstStyle/>
          <a:p>
            <a:pPr indent="457200" algn="just">
              <a:lnSpc>
                <a:spcPct val="120000"/>
              </a:lnSpc>
            </a:pPr>
            <a:r>
              <a:rPr lang="en-US" altLang="zh-CN" sz="2800" dirty="0" err="1" smtClean="0">
                <a:latin typeface="Times New Roman" pitchFamily="18" charset="0"/>
                <a:cs typeface="Times New Roman" pitchFamily="18" charset="0"/>
              </a:rPr>
              <a:t>Thỏ</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suốt</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ngày</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đào</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củ</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kiếm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lá</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để</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nuôi</a:t>
            </a: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a:t>
            </a:r>
            <a:r>
              <a:rPr lang="en-US" altLang="zh-CN" sz="2800" dirty="0" err="1" smtClean="0">
                <a:latin typeface="Times New Roman" pitchFamily="18" charset="0"/>
                <a:cs typeface="Times New Roman" pitchFamily="18" charset="0"/>
              </a:rPr>
              <a:t>bảy</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chú</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thỏ</a:t>
            </a:r>
            <a:r>
              <a:rPr lang="en-US" altLang="zh-CN" sz="2800" dirty="0">
                <a:latin typeface="Times New Roman" pitchFamily="18" charset="0"/>
                <a:cs typeface="Times New Roman" pitchFamily="18" charset="0"/>
              </a:rPr>
              <a:t> con.</a:t>
            </a:r>
          </a:p>
          <a:p>
            <a:pPr indent="457200" algn="just">
              <a:lnSpc>
                <a:spcPct val="120000"/>
              </a:lnSpc>
            </a:pPr>
            <a:r>
              <a:rPr lang="en-US" altLang="zh-CN" sz="2800" dirty="0" err="1" smtClean="0">
                <a:latin typeface="Times New Roman" pitchFamily="18" charset="0"/>
                <a:cs typeface="Times New Roman" pitchFamily="18" charset="0"/>
              </a:rPr>
              <a:t>Bầy</a:t>
            </a:r>
            <a:r>
              <a:rPr lang="en-US" altLang="zh-CN" sz="2800" dirty="0" smtClean="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thỏ</a:t>
            </a:r>
            <a:r>
              <a:rPr lang="en-US" altLang="zh-CN" sz="2800" dirty="0">
                <a:latin typeface="Times New Roman" pitchFamily="18" charset="0"/>
                <a:cs typeface="Times New Roman" pitchFamily="18" charset="0"/>
              </a:rPr>
              <a:t> con </a:t>
            </a:r>
            <a:r>
              <a:rPr lang="en-US" altLang="zh-CN" sz="2800" dirty="0" err="1">
                <a:latin typeface="Times New Roman" pitchFamily="18" charset="0"/>
                <a:cs typeface="Times New Roman" pitchFamily="18" charset="0"/>
              </a:rPr>
              <a:t>thương</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lắm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Chúng</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bàn</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nhau</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làm</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điều</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gì</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đó</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cho</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mẹ</a:t>
            </a:r>
            <a:r>
              <a:rPr lang="en-US" altLang="zh-CN" sz="2800" dirty="0">
                <a:latin typeface="Times New Roman" pitchFamily="18" charset="0"/>
                <a:cs typeface="Times New Roman" pitchFamily="18" charset="0"/>
              </a:rPr>
              <a:t> </a:t>
            </a:r>
            <a:r>
              <a:rPr lang="en-US" altLang="zh-CN" sz="2800" dirty="0" err="1">
                <a:latin typeface="Times New Roman" pitchFamily="18" charset="0"/>
                <a:cs typeface="Times New Roman" pitchFamily="18" charset="0"/>
              </a:rPr>
              <a:t>vui</a:t>
            </a:r>
            <a:r>
              <a:rPr lang="en-US" altLang="zh-CN" sz="2800" dirty="0">
                <a:latin typeface="Times New Roman" pitchFamily="18" charset="0"/>
                <a:cs typeface="Times New Roman" pitchFamily="18" charset="0"/>
              </a:rPr>
              <a:t>.</a:t>
            </a:r>
          </a:p>
        </p:txBody>
      </p:sp>
      <p:sp>
        <p:nvSpPr>
          <p:cNvPr id="9" name="TextBox 8"/>
          <p:cNvSpPr txBox="1"/>
          <p:nvPr/>
        </p:nvSpPr>
        <p:spPr>
          <a:xfrm>
            <a:off x="966627" y="933562"/>
            <a:ext cx="6577511" cy="461665"/>
          </a:xfrm>
          <a:prstGeom prst="rect">
            <a:avLst/>
          </a:prstGeom>
          <a:noFill/>
        </p:spPr>
        <p:txBody>
          <a:bodyPr wrap="square" rtlCol="0">
            <a:spAutoFit/>
          </a:bodyPr>
          <a:lstStyle/>
          <a:p>
            <a:pPr marL="457200" indent="-457200">
              <a:buAutoNum type="alphaLcParenR"/>
            </a:pPr>
            <a:r>
              <a:rPr lang="en-US" sz="2400">
                <a:latin typeface="Times New Roman" pitchFamily="18" charset="0"/>
                <a:cs typeface="Times New Roman" pitchFamily="18" charset="0"/>
              </a:rPr>
              <a:t>Chép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bài</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Bầy thỏ biết ơn mẹ.</a:t>
            </a:r>
          </a:p>
        </p:txBody>
      </p:sp>
      <p:sp>
        <p:nvSpPr>
          <p:cNvPr id="10" name="TextBox 9"/>
          <p:cNvSpPr txBox="1"/>
          <p:nvPr/>
        </p:nvSpPr>
        <p:spPr>
          <a:xfrm>
            <a:off x="6349888" y="2026854"/>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3" name="TextBox 12"/>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1E069378-7E1F-4C02-9A85-E8AE16A01251}"/>
              </a:ext>
            </a:extLst>
          </p:cNvPr>
          <p:cNvSpPr txBox="1"/>
          <p:nvPr/>
        </p:nvSpPr>
        <p:spPr>
          <a:xfrm>
            <a:off x="1866120" y="2500300"/>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28" name="TextBox 27">
            <a:extLst>
              <a:ext uri="{FF2B5EF4-FFF2-40B4-BE49-F238E27FC236}">
                <a16:creationId xmlns:a16="http://schemas.microsoft.com/office/drawing/2014/main" xmlns="" id="{5684ED73-7B37-4297-8F83-C8374D419931}"/>
              </a:ext>
            </a:extLst>
          </p:cNvPr>
          <p:cNvSpPr txBox="1"/>
          <p:nvPr/>
        </p:nvSpPr>
        <p:spPr>
          <a:xfrm>
            <a:off x="3184079" y="2527221"/>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1" name="TextBox 30">
            <a:extLst>
              <a:ext uri="{FF2B5EF4-FFF2-40B4-BE49-F238E27FC236}">
                <a16:creationId xmlns:a16="http://schemas.microsoft.com/office/drawing/2014/main" xmlns="" id="{52E22B23-1793-4710-B281-C62FB1405B53}"/>
              </a:ext>
            </a:extLst>
          </p:cNvPr>
          <p:cNvSpPr txBox="1"/>
          <p:nvPr/>
        </p:nvSpPr>
        <p:spPr>
          <a:xfrm>
            <a:off x="4305951" y="3054434"/>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3" name="TextBox 32">
            <a:extLst>
              <a:ext uri="{FF2B5EF4-FFF2-40B4-BE49-F238E27FC236}">
                <a16:creationId xmlns:a16="http://schemas.microsoft.com/office/drawing/2014/main" xmlns="" id="{BC98A078-E3A2-409A-BF6D-698D501687A9}"/>
              </a:ext>
            </a:extLst>
          </p:cNvPr>
          <p:cNvSpPr txBox="1"/>
          <p:nvPr/>
        </p:nvSpPr>
        <p:spPr>
          <a:xfrm>
            <a:off x="7244464" y="3569172"/>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6" name="TextBox 35">
            <a:extLst>
              <a:ext uri="{FF2B5EF4-FFF2-40B4-BE49-F238E27FC236}">
                <a16:creationId xmlns:a16="http://schemas.microsoft.com/office/drawing/2014/main" xmlns="" id="{8AA2D5BA-5463-49A5-B80F-AB3077D795B5}"/>
              </a:ext>
            </a:extLst>
          </p:cNvPr>
          <p:cNvSpPr txBox="1"/>
          <p:nvPr/>
        </p:nvSpPr>
        <p:spPr>
          <a:xfrm>
            <a:off x="4462404" y="3569172"/>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38" name="TextBox 37">
            <a:extLst>
              <a:ext uri="{FF2B5EF4-FFF2-40B4-BE49-F238E27FC236}">
                <a16:creationId xmlns:a16="http://schemas.microsoft.com/office/drawing/2014/main" xmlns="" id="{C0D8D25D-86E6-4E00-9617-8A209A95433F}"/>
              </a:ext>
            </a:extLst>
          </p:cNvPr>
          <p:cNvSpPr txBox="1"/>
          <p:nvPr/>
        </p:nvSpPr>
        <p:spPr>
          <a:xfrm>
            <a:off x="7244464" y="3054433"/>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Tree>
    <p:extLst>
      <p:ext uri="{BB962C8B-B14F-4D97-AF65-F5344CB8AC3E}">
        <p14:creationId xmlns:p14="http://schemas.microsoft.com/office/powerpoint/2010/main"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23" grpId="0"/>
      <p:bldP spid="28" grpId="0"/>
      <p:bldP spid="31" grpId="0"/>
      <p:bldP spid="33"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3363421" cy="461665"/>
          </a:xfrm>
          <a:prstGeom prst="rect">
            <a:avLst/>
          </a:prstGeom>
          <a:noFill/>
        </p:spPr>
        <p:txBody>
          <a:bodyPr wrap="non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d, </a:t>
            </a:r>
            <a:r>
              <a:rPr lang="en-US" sz="2400" i="1" dirty="0" err="1" smtClean="0">
                <a:latin typeface="Times New Roman" pitchFamily="18" charset="0"/>
                <a:cs typeface="Times New Roman" pitchFamily="18" charset="0"/>
              </a:rPr>
              <a:t>gi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1987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Viết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648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8C762D-CDAB-41C6-B7F8-181CDF93E8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4" t="20699" r="2325"/>
          <a:stretch/>
        </p:blipFill>
        <p:spPr>
          <a:xfrm>
            <a:off x="264405" y="729322"/>
            <a:ext cx="8527055" cy="5429290"/>
          </a:xfrm>
          <a:prstGeom prst="roundRect">
            <a:avLst>
              <a:gd name="adj" fmla="val 30254"/>
            </a:avLst>
          </a:prstGeom>
        </p:spPr>
      </p:pic>
      <p:sp>
        <p:nvSpPr>
          <p:cNvPr id="4" name="TextBox 3">
            <a:extLst>
              <a:ext uri="{FF2B5EF4-FFF2-40B4-BE49-F238E27FC236}">
                <a16:creationId xmlns:a16="http://schemas.microsoft.com/office/drawing/2014/main" xmlns="" id="{8F95BD93-6A62-47D9-9173-9BC60022DAC1}"/>
              </a:ext>
            </a:extLst>
          </p:cNvPr>
          <p:cNvSpPr txBox="1"/>
          <p:nvPr/>
        </p:nvSpPr>
        <p:spPr>
          <a:xfrm>
            <a:off x="781763" y="2721720"/>
            <a:ext cx="1311085" cy="830997"/>
          </a:xfrm>
          <a:prstGeom prst="rect">
            <a:avLst/>
          </a:prstGeom>
          <a:noFill/>
        </p:spPr>
        <p:txBody>
          <a:bodyPr wrap="square" rtlCol="0">
            <a:spAutoFit/>
          </a:bodyPr>
          <a:lstStyle/>
          <a:p>
            <a:pPr algn="ctr"/>
            <a:r>
              <a:rPr lang="en-US" altLang="zh-CN" sz="2400" dirty="0" err="1">
                <a:latin typeface="Times New Roman" pitchFamily="18" charset="0"/>
                <a:cs typeface="Times New Roman" pitchFamily="18" charset="0"/>
              </a:rPr>
              <a:t>quả</a:t>
            </a:r>
            <a:r>
              <a:rPr lang="en-US" altLang="zh-CN" sz="2400" dirty="0">
                <a:latin typeface="Times New Roman" pitchFamily="18" charset="0"/>
                <a:cs typeface="Times New Roman" pitchFamily="18" charset="0"/>
              </a:rPr>
              <a:t> </a:t>
            </a:r>
          </a:p>
          <a:p>
            <a:pPr algn="ctr"/>
            <a:r>
              <a:rPr lang="en-US" altLang="zh-CN" sz="2400" dirty="0" err="1" smtClean="0">
                <a:solidFill>
                  <a:srgbClr val="0F0FF1"/>
                </a:solidFill>
                <a:latin typeface="Times New Roman" pitchFamily="18" charset="0"/>
                <a:cs typeface="Times New Roman" pitchFamily="18" charset="0"/>
              </a:rPr>
              <a:t>d</a:t>
            </a:r>
            <a:r>
              <a:rPr lang="en-US" altLang="zh-CN" sz="2400" dirty="0" err="1" smtClean="0">
                <a:latin typeface="Times New Roman" pitchFamily="18" charset="0"/>
                <a:cs typeface="Times New Roman" pitchFamily="18" charset="0"/>
              </a:rPr>
              <a:t>ừa</a:t>
            </a:r>
            <a:endParaRPr lang="zh-CN" altLang="en-US" sz="2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0D97F546-8F95-40D4-BB81-575BF2375B97}"/>
              </a:ext>
            </a:extLst>
          </p:cNvPr>
          <p:cNvSpPr txBox="1"/>
          <p:nvPr/>
        </p:nvSpPr>
        <p:spPr>
          <a:xfrm>
            <a:off x="2789855" y="2648186"/>
            <a:ext cx="1096642" cy="830997"/>
          </a:xfrm>
          <a:prstGeom prst="rect">
            <a:avLst/>
          </a:prstGeom>
          <a:noFill/>
        </p:spPr>
        <p:txBody>
          <a:bodyPr wrap="square" rtlCol="0">
            <a:spAutoFit/>
          </a:bodyPr>
          <a:lstStyle/>
          <a:p>
            <a:pPr algn="ctr"/>
            <a:r>
              <a:rPr lang="en-US" altLang="zh-CN" sz="2400" dirty="0" err="1">
                <a:latin typeface="Times New Roman" pitchFamily="18" charset="0"/>
                <a:cs typeface="Times New Roman" pitchFamily="18" charset="0"/>
              </a:rPr>
              <a:t>quả</a:t>
            </a: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a:t>
            </a:r>
          </a:p>
          <a:p>
            <a:pPr algn="ctr"/>
            <a:r>
              <a:rPr lang="en-US" altLang="zh-CN" sz="2400" dirty="0" err="1" smtClean="0">
                <a:solidFill>
                  <a:srgbClr val="0F0FF1"/>
                </a:solidFill>
                <a:latin typeface="Times New Roman" pitchFamily="18" charset="0"/>
                <a:cs typeface="Times New Roman" pitchFamily="18" charset="0"/>
              </a:rPr>
              <a:t>d</a:t>
            </a:r>
            <a:r>
              <a:rPr lang="en-US" altLang="zh-CN" sz="2400" dirty="0" err="1" smtClean="0">
                <a:latin typeface="Times New Roman" pitchFamily="18" charset="0"/>
                <a:cs typeface="Times New Roman" pitchFamily="18" charset="0"/>
              </a:rPr>
              <a:t>âu</a:t>
            </a:r>
            <a:endParaRPr lang="zh-CN" alt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C68E422E-CF6B-431E-8C99-F955B733B3FA}"/>
              </a:ext>
            </a:extLst>
          </p:cNvPr>
          <p:cNvSpPr txBox="1"/>
          <p:nvPr/>
        </p:nvSpPr>
        <p:spPr>
          <a:xfrm>
            <a:off x="4719499" y="2824392"/>
            <a:ext cx="1079653" cy="830997"/>
          </a:xfrm>
          <a:prstGeom prst="rect">
            <a:avLst/>
          </a:prstGeom>
          <a:noFill/>
        </p:spPr>
        <p:txBody>
          <a:bodyPr wrap="square" rtlCol="0">
            <a:spAutoFit/>
          </a:bodyPr>
          <a:lstStyle/>
          <a:p>
            <a:pPr algn="ctr"/>
            <a:r>
              <a:rPr lang="en-US" altLang="zh-CN" sz="2400" dirty="0" err="1">
                <a:latin typeface="Times New Roman" pitchFamily="18" charset="0"/>
                <a:cs typeface="Times New Roman" pitchFamily="18" charset="0"/>
              </a:rPr>
              <a:t>quả</a:t>
            </a:r>
            <a:r>
              <a:rPr lang="en-US" altLang="zh-CN" sz="2400" dirty="0">
                <a:latin typeface="Times New Roman" pitchFamily="18" charset="0"/>
                <a:cs typeface="Times New Roman" pitchFamily="18" charset="0"/>
              </a:rPr>
              <a:t>    </a:t>
            </a:r>
            <a:r>
              <a:rPr lang="en-US" altLang="zh-CN" sz="2400" dirty="0" err="1" smtClean="0">
                <a:solidFill>
                  <a:srgbClr val="0F0FF1"/>
                </a:solidFill>
                <a:latin typeface="Times New Roman" pitchFamily="18" charset="0"/>
                <a:cs typeface="Times New Roman" pitchFamily="18" charset="0"/>
              </a:rPr>
              <a:t>d</a:t>
            </a:r>
            <a:r>
              <a:rPr lang="en-US" altLang="zh-CN" sz="2400" dirty="0" err="1" smtClean="0">
                <a:latin typeface="Times New Roman" pitchFamily="18" charset="0"/>
                <a:cs typeface="Times New Roman" pitchFamily="18" charset="0"/>
              </a:rPr>
              <a:t>ứa</a:t>
            </a:r>
            <a:endParaRPr lang="zh-CN" alt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3965B2EA-45C5-46DE-A30D-2126B59C492E}"/>
              </a:ext>
            </a:extLst>
          </p:cNvPr>
          <p:cNvSpPr txBox="1"/>
          <p:nvPr/>
        </p:nvSpPr>
        <p:spPr>
          <a:xfrm>
            <a:off x="1437305" y="4304657"/>
            <a:ext cx="1311085" cy="830997"/>
          </a:xfrm>
          <a:prstGeom prst="rect">
            <a:avLst/>
          </a:prstGeom>
          <a:noFill/>
        </p:spPr>
        <p:txBody>
          <a:bodyPr wrap="square" rtlCol="0">
            <a:spAutoFit/>
          </a:bodyPr>
          <a:lstStyle/>
          <a:p>
            <a:pPr algn="ctr"/>
            <a:r>
              <a:rPr lang="en-US" altLang="zh-CN" sz="2400" smtClean="0">
                <a:solidFill>
                  <a:srgbClr val="0F0FF1"/>
                </a:solidFill>
                <a:latin typeface="Times New Roman" pitchFamily="18" charset="0"/>
                <a:cs typeface="Times New Roman" pitchFamily="18" charset="0"/>
              </a:rPr>
              <a:t>gi</a:t>
            </a:r>
            <a:r>
              <a:rPr lang="en-US" altLang="zh-CN" sz="2400" smtClean="0">
                <a:latin typeface="Times New Roman" pitchFamily="18" charset="0"/>
                <a:cs typeface="Times New Roman" pitchFamily="18" charset="0"/>
              </a:rPr>
              <a:t>á</a:t>
            </a:r>
          </a:p>
          <a:p>
            <a:pPr algn="ctr"/>
            <a:r>
              <a:rPr lang="en-US" altLang="zh-CN" sz="2400" smtClean="0">
                <a:latin typeface="Times New Roman" pitchFamily="18" charset="0"/>
                <a:cs typeface="Times New Roman" pitchFamily="18" charset="0"/>
              </a:rPr>
              <a:t>đỗ</a:t>
            </a:r>
            <a:endParaRPr lang="zh-CN" altLang="en-US" sz="2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ADC7512D-C24E-4A02-8CEC-3E5E14519B5D}"/>
              </a:ext>
            </a:extLst>
          </p:cNvPr>
          <p:cNvSpPr txBox="1"/>
          <p:nvPr/>
        </p:nvSpPr>
        <p:spPr>
          <a:xfrm>
            <a:off x="3846709" y="4368518"/>
            <a:ext cx="1311085" cy="830997"/>
          </a:xfrm>
          <a:prstGeom prst="rect">
            <a:avLst/>
          </a:prstGeom>
          <a:noFill/>
        </p:spPr>
        <p:txBody>
          <a:bodyPr wrap="square" rtlCol="0">
            <a:spAutoFit/>
          </a:bodyPr>
          <a:lstStyle/>
          <a:p>
            <a:pPr algn="ctr"/>
            <a:r>
              <a:rPr lang="en-US" altLang="zh-CN" sz="2400" dirty="0" smtClean="0">
                <a:solidFill>
                  <a:srgbClr val="0F0FF1"/>
                </a:solidFill>
                <a:latin typeface="Arial-SGK-TV" pitchFamily="2" charset="0"/>
                <a:cs typeface="Arial-SGK-TV" pitchFamily="2" charset="0"/>
              </a:rPr>
              <a:t>d</a:t>
            </a:r>
            <a:r>
              <a:rPr lang="vi-VN" altLang="zh-CN" sz="2400" dirty="0" smtClean="0">
                <a:latin typeface="+mj-lt"/>
                <a:cs typeface="Arial-SGK-TV" pitchFamily="2" charset="0"/>
              </a:rPr>
              <a:t>ư</a:t>
            </a:r>
            <a:r>
              <a:rPr lang="en-US" altLang="zh-CN" sz="2400" dirty="0">
                <a:latin typeface="+mj-lt"/>
                <a:cs typeface="Arial-SGK-TV" pitchFamily="2" charset="0"/>
              </a:rPr>
              <a:t>a </a:t>
            </a:r>
            <a:endParaRPr lang="en-US" altLang="zh-CN" sz="2400" dirty="0" smtClean="0">
              <a:latin typeface="+mj-lt"/>
              <a:cs typeface="Arial-SGK-TV" pitchFamily="2" charset="0"/>
            </a:endParaRPr>
          </a:p>
          <a:p>
            <a:pPr algn="ctr"/>
            <a:r>
              <a:rPr lang="en-US" altLang="zh-CN" sz="2400" dirty="0" err="1" smtClean="0">
                <a:latin typeface="+mj-lt"/>
                <a:cs typeface="Arial-SGK-TV" pitchFamily="2" charset="0"/>
              </a:rPr>
              <a:t>hấu</a:t>
            </a:r>
            <a:endParaRPr lang="zh-CN" altLang="en-US" sz="2400" dirty="0">
              <a:latin typeface="+mj-lt"/>
              <a:cs typeface="Arial-SGK-TV" pitchFamily="2" charset="0"/>
            </a:endParaRPr>
          </a:p>
        </p:txBody>
      </p:sp>
      <p:sp>
        <p:nvSpPr>
          <p:cNvPr id="11" name="Rounded Rectangle 12">
            <a:extLst>
              <a:ext uri="{FF2B5EF4-FFF2-40B4-BE49-F238E27FC236}">
                <a16:creationId xmlns:a16="http://schemas.microsoft.com/office/drawing/2014/main" xmlns="" id="{E924C81A-0534-497E-8C77-C0F07AFCFCA6}"/>
              </a:ext>
            </a:extLst>
          </p:cNvPr>
          <p:cNvSpPr/>
          <p:nvPr/>
        </p:nvSpPr>
        <p:spPr>
          <a:xfrm>
            <a:off x="1082383" y="3196080"/>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xmlns="" id="{024D61A3-EDE3-4F3D-9C3F-2E012BEABC59}"/>
              </a:ext>
            </a:extLst>
          </p:cNvPr>
          <p:cNvSpPr/>
          <p:nvPr/>
        </p:nvSpPr>
        <p:spPr>
          <a:xfrm>
            <a:off x="2972659" y="3128576"/>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xmlns="" id="{9B00801C-D262-4D91-B9F0-229AAD5B3573}"/>
              </a:ext>
            </a:extLst>
          </p:cNvPr>
          <p:cNvSpPr/>
          <p:nvPr/>
        </p:nvSpPr>
        <p:spPr>
          <a:xfrm>
            <a:off x="4883474" y="3284773"/>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xmlns="" id="{2C5D9828-32AD-4448-947D-677877BD79A7}"/>
              </a:ext>
            </a:extLst>
          </p:cNvPr>
          <p:cNvSpPr/>
          <p:nvPr/>
        </p:nvSpPr>
        <p:spPr>
          <a:xfrm>
            <a:off x="1853483" y="4400116"/>
            <a:ext cx="274320" cy="32004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a:extLst>
              <a:ext uri="{FF2B5EF4-FFF2-40B4-BE49-F238E27FC236}">
                <a16:creationId xmlns:a16="http://schemas.microsoft.com/office/drawing/2014/main" xmlns="" id="{1F3CFD0D-EF97-4F36-A475-D1CCF9A2CAB7}"/>
              </a:ext>
            </a:extLst>
          </p:cNvPr>
          <p:cNvSpPr/>
          <p:nvPr/>
        </p:nvSpPr>
        <p:spPr>
          <a:xfrm>
            <a:off x="4144631" y="4487662"/>
            <a:ext cx="274320" cy="274320"/>
          </a:xfrm>
          <a:prstGeom prst="roundRect">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FEC0BB2F-1BFD-47AE-8A00-6044A39D795B}"/>
              </a:ext>
            </a:extLst>
          </p:cNvPr>
          <p:cNvSpPr txBox="1"/>
          <p:nvPr/>
        </p:nvSpPr>
        <p:spPr>
          <a:xfrm>
            <a:off x="1936503" y="5835238"/>
            <a:ext cx="4875053" cy="461665"/>
          </a:xfrm>
          <a:prstGeom prst="rect">
            <a:avLst/>
          </a:prstGeom>
          <a:noFill/>
        </p:spPr>
        <p:txBody>
          <a:bodyPr wrap="none" rtlCol="0">
            <a:spAutoFit/>
          </a:bodyPr>
          <a:lstStyle/>
          <a:p>
            <a:r>
              <a:rPr lang="en-US" sz="2400" dirty="0" err="1">
                <a:latin typeface="Times New Roman" pitchFamily="18" charset="0"/>
                <a:cs typeface="Times New Roman" pitchFamily="18" charset="0"/>
              </a:rPr>
              <a:t>Chép</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92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3"/>
                                        </p:tgtEl>
                                        <p:attrNameLst>
                                          <p:attrName>ppt_w</p:attrName>
                                        </p:attrNameLst>
                                      </p:cBhvr>
                                      <p:tavLst>
                                        <p:tav tm="0">
                                          <p:val>
                                            <p:strVal val="ppt_w"/>
                                          </p:val>
                                        </p:tav>
                                        <p:tav tm="100000">
                                          <p:val>
                                            <p:fltVal val="0"/>
                                          </p:val>
                                        </p:tav>
                                      </p:tavLst>
                                    </p:anim>
                                    <p:anim calcmode="lin" valueType="num">
                                      <p:cBhvr>
                                        <p:cTn id="15" dur="1000"/>
                                        <p:tgtEl>
                                          <p:spTgt spid="13"/>
                                        </p:tgtEl>
                                        <p:attrNameLst>
                                          <p:attrName>ppt_h</p:attrName>
                                        </p:attrNameLst>
                                      </p:cBhvr>
                                      <p:tavLst>
                                        <p:tav tm="0">
                                          <p:val>
                                            <p:strVal val="ppt_h"/>
                                          </p:val>
                                        </p:tav>
                                        <p:tav tm="100000">
                                          <p:val>
                                            <p:fltVal val="0"/>
                                          </p:val>
                                        </p:tav>
                                      </p:tavLst>
                                    </p:anim>
                                    <p:anim calcmode="lin" valueType="num">
                                      <p:cBhvr>
                                        <p:cTn id="16" dur="1000"/>
                                        <p:tgtEl>
                                          <p:spTgt spid="13"/>
                                        </p:tgtEl>
                                        <p:attrNameLst>
                                          <p:attrName>style.rotation</p:attrName>
                                        </p:attrNameLst>
                                      </p:cBhvr>
                                      <p:tavLst>
                                        <p:tav tm="0">
                                          <p:val>
                                            <p:fltVal val="0"/>
                                          </p:val>
                                        </p:tav>
                                        <p:tav tm="100000">
                                          <p:val>
                                            <p:fltVal val="90"/>
                                          </p:val>
                                        </p:tav>
                                      </p:tavLst>
                                    </p:anim>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5"/>
                                        </p:tgtEl>
                                        <p:attrNameLst>
                                          <p:attrName>ppt_w</p:attrName>
                                        </p:attrNameLst>
                                      </p:cBhvr>
                                      <p:tavLst>
                                        <p:tav tm="0">
                                          <p:val>
                                            <p:strVal val="ppt_w"/>
                                          </p:val>
                                        </p:tav>
                                        <p:tav tm="100000">
                                          <p:val>
                                            <p:fltVal val="0"/>
                                          </p:val>
                                        </p:tav>
                                      </p:tavLst>
                                    </p:anim>
                                    <p:anim calcmode="lin" valueType="num">
                                      <p:cBhvr>
                                        <p:cTn id="23" dur="1000"/>
                                        <p:tgtEl>
                                          <p:spTgt spid="15"/>
                                        </p:tgtEl>
                                        <p:attrNameLst>
                                          <p:attrName>ppt_h</p:attrName>
                                        </p:attrNameLst>
                                      </p:cBhvr>
                                      <p:tavLst>
                                        <p:tav tm="0">
                                          <p:val>
                                            <p:strVal val="ppt_h"/>
                                          </p:val>
                                        </p:tav>
                                        <p:tav tm="100000">
                                          <p:val>
                                            <p:fltVal val="0"/>
                                          </p:val>
                                        </p:tav>
                                      </p:tavLst>
                                    </p:anim>
                                    <p:anim calcmode="lin" valueType="num">
                                      <p:cBhvr>
                                        <p:cTn id="24" dur="1000"/>
                                        <p:tgtEl>
                                          <p:spTgt spid="15"/>
                                        </p:tgtEl>
                                        <p:attrNameLst>
                                          <p:attrName>style.rotation</p:attrName>
                                        </p:attrNameLst>
                                      </p:cBhvr>
                                      <p:tavLst>
                                        <p:tav tm="0">
                                          <p:val>
                                            <p:fltVal val="0"/>
                                          </p:val>
                                        </p:tav>
                                        <p:tav tm="100000">
                                          <p:val>
                                            <p:fltVal val="90"/>
                                          </p:val>
                                        </p:tav>
                                      </p:tavLst>
                                    </p:anim>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7"/>
                                        </p:tgtEl>
                                        <p:attrNameLst>
                                          <p:attrName>ppt_w</p:attrName>
                                        </p:attrNameLst>
                                      </p:cBhvr>
                                      <p:tavLst>
                                        <p:tav tm="0">
                                          <p:val>
                                            <p:strVal val="ppt_w"/>
                                          </p:val>
                                        </p:tav>
                                        <p:tav tm="100000">
                                          <p:val>
                                            <p:fltVal val="0"/>
                                          </p:val>
                                        </p:tav>
                                      </p:tavLst>
                                    </p:anim>
                                    <p:anim calcmode="lin" valueType="num">
                                      <p:cBhvr>
                                        <p:cTn id="31" dur="1000"/>
                                        <p:tgtEl>
                                          <p:spTgt spid="17"/>
                                        </p:tgtEl>
                                        <p:attrNameLst>
                                          <p:attrName>ppt_h</p:attrName>
                                        </p:attrNameLst>
                                      </p:cBhvr>
                                      <p:tavLst>
                                        <p:tav tm="0">
                                          <p:val>
                                            <p:strVal val="ppt_h"/>
                                          </p:val>
                                        </p:tav>
                                        <p:tav tm="100000">
                                          <p:val>
                                            <p:fltVal val="0"/>
                                          </p:val>
                                        </p:tav>
                                      </p:tavLst>
                                    </p:anim>
                                    <p:anim calcmode="lin" valueType="num">
                                      <p:cBhvr>
                                        <p:cTn id="32" dur="1000"/>
                                        <p:tgtEl>
                                          <p:spTgt spid="17"/>
                                        </p:tgtEl>
                                        <p:attrNameLst>
                                          <p:attrName>style.rotation</p:attrName>
                                        </p:attrNameLst>
                                      </p:cBhvr>
                                      <p:tavLst>
                                        <p:tav tm="0">
                                          <p:val>
                                            <p:fltVal val="0"/>
                                          </p:val>
                                        </p:tav>
                                        <p:tav tm="100000">
                                          <p:val>
                                            <p:fltVal val="90"/>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21"/>
                                        </p:tgtEl>
                                        <p:attrNameLst>
                                          <p:attrName>ppt_w</p:attrName>
                                        </p:attrNameLst>
                                      </p:cBhvr>
                                      <p:tavLst>
                                        <p:tav tm="0">
                                          <p:val>
                                            <p:strVal val="ppt_w"/>
                                          </p:val>
                                        </p:tav>
                                        <p:tav tm="100000">
                                          <p:val>
                                            <p:fltVal val="0"/>
                                          </p:val>
                                        </p:tav>
                                      </p:tavLst>
                                    </p:anim>
                                    <p:anim calcmode="lin" valueType="num">
                                      <p:cBhvr>
                                        <p:cTn id="39" dur="1000"/>
                                        <p:tgtEl>
                                          <p:spTgt spid="21"/>
                                        </p:tgtEl>
                                        <p:attrNameLst>
                                          <p:attrName>ppt_h</p:attrName>
                                        </p:attrNameLst>
                                      </p:cBhvr>
                                      <p:tavLst>
                                        <p:tav tm="0">
                                          <p:val>
                                            <p:strVal val="ppt_h"/>
                                          </p:val>
                                        </p:tav>
                                        <p:tav tm="100000">
                                          <p:val>
                                            <p:fltVal val="0"/>
                                          </p:val>
                                        </p:tav>
                                      </p:tavLst>
                                    </p:anim>
                                    <p:anim calcmode="lin" valueType="num">
                                      <p:cBhvr>
                                        <p:cTn id="40" dur="1000"/>
                                        <p:tgtEl>
                                          <p:spTgt spid="21"/>
                                        </p:tgtEl>
                                        <p:attrNameLst>
                                          <p:attrName>style.rotation</p:attrName>
                                        </p:attrNameLst>
                                      </p:cBhvr>
                                      <p:tavLst>
                                        <p:tav tm="0">
                                          <p:val>
                                            <p:fltVal val="0"/>
                                          </p:val>
                                        </p:tav>
                                        <p:tav tm="100000">
                                          <p:val>
                                            <p:fltVal val="90"/>
                                          </p:val>
                                        </p:tav>
                                      </p:tavLst>
                                    </p:anim>
                                    <p:animEffect transition="out" filter="fade">
                                      <p:cBhvr>
                                        <p:cTn id="41" dur="1000"/>
                                        <p:tgtEl>
                                          <p:spTgt spid="21"/>
                                        </p:tgtEl>
                                      </p:cBhvr>
                                    </p:animEffect>
                                    <p:set>
                                      <p:cBhvr>
                                        <p:cTn id="42" dur="1" fill="hold">
                                          <p:stCondLst>
                                            <p:cond delay="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1"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56425"/>
            <a:ext cx="714375" cy="714375"/>
          </a:xfrm>
          <a:prstGeom prst="rect">
            <a:avLst/>
          </a:prstGeom>
        </p:spPr>
      </p:pic>
      <p:sp>
        <p:nvSpPr>
          <p:cNvPr id="5" name="TextBox 4"/>
          <p:cNvSpPr txBox="1"/>
          <p:nvPr/>
        </p:nvSpPr>
        <p:spPr>
          <a:xfrm>
            <a:off x="966627" y="929209"/>
            <a:ext cx="4214615" cy="461665"/>
          </a:xfrm>
          <a:prstGeom prst="rect">
            <a:avLst/>
          </a:prstGeom>
          <a:noFill/>
        </p:spPr>
        <p:txBody>
          <a:bodyPr wrap="none" rtlCol="0">
            <a:spAutoFit/>
          </a:bodyPr>
          <a:lstStyle/>
          <a:p>
            <a:r>
              <a:rPr lang="en-US" sz="2400">
                <a:latin typeface="Times New Roman" pitchFamily="18" charset="0"/>
                <a:cs typeface="Times New Roman" pitchFamily="18" charset="0"/>
              </a:rPr>
              <a:t>Nêu nhận xét của em về bầy thỏ.</a:t>
            </a:r>
            <a:endParaRPr lang="en-US" sz="2400" dirty="0">
              <a:latin typeface="Times New Roman" pitchFamily="18" charset="0"/>
              <a:cs typeface="Times New Roman" pitchFamily="18" charset="0"/>
            </a:endParaRPr>
          </a:p>
        </p:txBody>
      </p:sp>
      <p:sp>
        <p:nvSpPr>
          <p:cNvPr id="8" name="TextBox 7"/>
          <p:cNvSpPr txBox="1"/>
          <p:nvPr/>
        </p:nvSpPr>
        <p:spPr>
          <a:xfrm>
            <a:off x="966627" y="406576"/>
            <a:ext cx="158729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nói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53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val="292631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sp>
        <p:nvSpPr>
          <p:cNvPr id="4" name="TextBox 3"/>
          <p:cNvSpPr txBox="1"/>
          <p:nvPr/>
        </p:nvSpPr>
        <p:spPr>
          <a:xfrm>
            <a:off x="1166563" y="984068"/>
            <a:ext cx="1162498" cy="1323439"/>
          </a:xfrm>
          <a:prstGeom prst="rect">
            <a:avLst/>
          </a:prstGeom>
          <a:noFill/>
        </p:spPr>
        <p:txBody>
          <a:bodyPr wrap="none" rtlCol="0">
            <a:spAutoFit/>
          </a:bodyPr>
          <a:lstStyle/>
          <a:p>
            <a:pPr algn="ctr"/>
            <a:r>
              <a:rPr lang="en-US" sz="4000" b="1" dirty="0" err="1"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22A</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p:txBody>
      </p:sp>
      <p:sp>
        <p:nvSpPr>
          <p:cNvPr id="5" name="TextBox 4"/>
          <p:cNvSpPr txBox="1"/>
          <p:nvPr/>
        </p:nvSpPr>
        <p:spPr>
          <a:xfrm>
            <a:off x="1627925" y="3016156"/>
            <a:ext cx="5888150" cy="1446550"/>
          </a:xfrm>
          <a:prstGeom prst="rect">
            <a:avLst/>
          </a:prstGeom>
          <a:noFill/>
        </p:spPr>
        <p:txBody>
          <a:bodyPr wrap="none" rtlCol="0">
            <a:spAutoFit/>
          </a:bodyPr>
          <a:lstStyle/>
          <a:p>
            <a:pPr algn="ctr"/>
            <a:r>
              <a:rPr lang="en-US" sz="8800" b="1" dirty="0" smtClean="0">
                <a:solidFill>
                  <a:srgbClr val="F37021"/>
                </a:solidFill>
                <a:latin typeface="Times New Roman" pitchFamily="18" charset="0"/>
                <a:cs typeface="Times New Roman" pitchFamily="18" charset="0"/>
              </a:rPr>
              <a:t>Con </a:t>
            </a:r>
            <a:r>
              <a:rPr lang="en-US" sz="8800" b="1" dirty="0" err="1" smtClean="0">
                <a:solidFill>
                  <a:srgbClr val="F37021"/>
                </a:solidFill>
                <a:latin typeface="Times New Roman" pitchFamily="18" charset="0"/>
                <a:cs typeface="Times New Roman" pitchFamily="18" charset="0"/>
              </a:rPr>
              <a:t>yêu</a:t>
            </a:r>
            <a:r>
              <a:rPr lang="en-US" sz="8800" b="1" dirty="0" smtClean="0">
                <a:solidFill>
                  <a:srgbClr val="F37021"/>
                </a:solidFill>
                <a:latin typeface="Times New Roman" pitchFamily="18" charset="0"/>
                <a:cs typeface="Times New Roman" pitchFamily="18" charset="0"/>
              </a:rPr>
              <a:t> </a:t>
            </a:r>
            <a:r>
              <a:rPr lang="en-US" sz="8800" b="1" dirty="0" err="1" smtClean="0">
                <a:solidFill>
                  <a:srgbClr val="F37021"/>
                </a:solidFill>
                <a:latin typeface="Times New Roman" pitchFamily="18" charset="0"/>
                <a:cs typeface="Times New Roman" pitchFamily="18" charset="0"/>
              </a:rPr>
              <a:t>mẹ</a:t>
            </a:r>
            <a:endParaRPr lang="en-US" sz="8800" b="1" dirty="0">
              <a:solidFill>
                <a:srgbClr val="F37021"/>
              </a:solidFill>
              <a:latin typeface="Times New Roman" pitchFamily="18" charset="0"/>
              <a:cs typeface="Times New Roman" pitchFamily="18" charset="0"/>
            </a:endParaRPr>
          </a:p>
        </p:txBody>
      </p:sp>
    </p:spTree>
    <p:extLst>
      <p:ext uri="{BB962C8B-B14F-4D97-AF65-F5344CB8AC3E}">
        <p14:creationId xmlns:p14="http://schemas.microsoft.com/office/powerpoint/2010/main" val="48298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58729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nói</a:t>
            </a:r>
            <a:endParaRPr lang="en-US" sz="2400" b="1" dirty="0">
              <a:latin typeface="Times New Roman" pitchFamily="18" charset="0"/>
              <a:cs typeface="Times New Roman" pitchFamily="18"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7A160D40-B5D7-4532-A55B-61BBB14AB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87" t="5670" r="13302" b="4573"/>
          <a:stretch/>
        </p:blipFill>
        <p:spPr>
          <a:xfrm>
            <a:off x="5220013" y="1718631"/>
            <a:ext cx="3015032" cy="2289016"/>
          </a:xfrm>
          <a:prstGeom prst="roundRect">
            <a:avLst/>
          </a:prstGeom>
        </p:spPr>
      </p:pic>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961" b="2671"/>
          <a:stretch/>
        </p:blipFill>
        <p:spPr>
          <a:xfrm>
            <a:off x="1026368" y="1558679"/>
            <a:ext cx="3220315" cy="2448968"/>
          </a:xfrm>
          <a:prstGeom prst="roundRect">
            <a:avLst/>
          </a:prstGeom>
        </p:spPr>
      </p:pic>
      <p:pic>
        <p:nvPicPr>
          <p:cNvPr id="9" name="Picture 8">
            <a:extLst>
              <a:ext uri="{FF2B5EF4-FFF2-40B4-BE49-F238E27FC236}">
                <a16:creationId xmlns:a16="http://schemas.microsoft.com/office/drawing/2014/main" xmlns="" id="{3C4A3BC5-D9BD-4308-9A52-D33B8635E256}"/>
              </a:ext>
            </a:extLst>
          </p:cNvPr>
          <p:cNvPicPr>
            <a:picLocks noChangeAspect="1"/>
          </p:cNvPicPr>
          <p:nvPr/>
        </p:nvPicPr>
        <p:blipFill rotWithShape="1">
          <a:blip r:embed="rId5">
            <a:extLst>
              <a:ext uri="{28A0092B-C50C-407E-A947-70E740481C1C}">
                <a14:useLocalDpi xmlns:a14="http://schemas.microsoft.com/office/drawing/2010/main" val="0"/>
              </a:ext>
            </a:extLst>
          </a:blip>
          <a:srcRect l="5851" r="3283" b="2403"/>
          <a:stretch/>
        </p:blipFill>
        <p:spPr>
          <a:xfrm>
            <a:off x="3060385" y="4007647"/>
            <a:ext cx="2941589" cy="2574608"/>
          </a:xfrm>
          <a:prstGeom prst="roundRect">
            <a:avLst/>
          </a:prstGeom>
        </p:spPr>
      </p:pic>
    </p:spTree>
    <p:extLst>
      <p:ext uri="{BB962C8B-B14F-4D97-AF65-F5344CB8AC3E}">
        <p14:creationId xmlns:p14="http://schemas.microsoft.com/office/powerpoint/2010/main" val="1130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58729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nói</a:t>
            </a:r>
            <a:endParaRPr lang="en-US" sz="2400" b="1" dirty="0">
              <a:latin typeface="Times New Roman" pitchFamily="18" charset="0"/>
              <a:cs typeface="Times New Roman" pitchFamily="18"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3">
            <a:extLst>
              <a:ext uri="{28A0092B-C50C-407E-A947-70E740481C1C}">
                <a14:useLocalDpi xmlns:a14="http://schemas.microsoft.com/office/drawing/2010/main" val="0"/>
              </a:ext>
            </a:extLst>
          </a:blip>
          <a:srcRect r="11961" b="2671"/>
          <a:stretch/>
        </p:blipFill>
        <p:spPr>
          <a:xfrm>
            <a:off x="1705973" y="1662381"/>
            <a:ext cx="5732055" cy="4359083"/>
          </a:xfrm>
          <a:prstGeom prst="roundRect">
            <a:avLst/>
          </a:prstGeom>
        </p:spPr>
      </p:pic>
    </p:spTree>
    <p:extLst>
      <p:ext uri="{BB962C8B-B14F-4D97-AF65-F5344CB8AC3E}">
        <p14:creationId xmlns:p14="http://schemas.microsoft.com/office/powerpoint/2010/main" val="414859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58729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nói</a:t>
            </a:r>
            <a:endParaRPr lang="en-US" sz="2400" b="1" dirty="0">
              <a:latin typeface="Times New Roman" pitchFamily="18" charset="0"/>
              <a:cs typeface="Times New Roman" pitchFamily="18"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rotWithShape="1">
          <a:blip r:embed="rId3">
            <a:extLst>
              <a:ext uri="{28A0092B-C50C-407E-A947-70E740481C1C}">
                <a14:useLocalDpi xmlns:a14="http://schemas.microsoft.com/office/drawing/2010/main" val="0"/>
              </a:ext>
            </a:extLst>
          </a:blip>
          <a:srcRect l="10939" r="11292" b="3370"/>
          <a:stretch/>
        </p:blipFill>
        <p:spPr>
          <a:xfrm>
            <a:off x="1833956" y="1537617"/>
            <a:ext cx="5476087" cy="4374624"/>
          </a:xfrm>
          <a:prstGeom prst="roundRect">
            <a:avLst/>
          </a:prstGeom>
        </p:spPr>
      </p:pic>
    </p:spTree>
    <p:extLst>
      <p:ext uri="{BB962C8B-B14F-4D97-AF65-F5344CB8AC3E}">
        <p14:creationId xmlns:p14="http://schemas.microsoft.com/office/powerpoint/2010/main" val="125315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58729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nói</a:t>
            </a:r>
            <a:endParaRPr lang="en-US" sz="2400" b="1" dirty="0">
              <a:latin typeface="Times New Roman" pitchFamily="18" charset="0"/>
              <a:cs typeface="Times New Roman" pitchFamily="18" charset="0"/>
            </a:endParaRPr>
          </a:p>
        </p:txBody>
      </p:sp>
      <p:sp>
        <p:nvSpPr>
          <p:cNvPr id="7" name="TextBox 6"/>
          <p:cNvSpPr txBox="1"/>
          <p:nvPr/>
        </p:nvSpPr>
        <p:spPr>
          <a:xfrm>
            <a:off x="933044" y="940222"/>
            <a:ext cx="6510115" cy="461665"/>
          </a:xfrm>
          <a:prstGeom prst="rect">
            <a:avLst/>
          </a:prstGeom>
          <a:noFill/>
        </p:spPr>
        <p:txBody>
          <a:bodyPr wrap="none" rtlCol="0">
            <a:spAutoFit/>
          </a:bodyPr>
          <a:lstStyle/>
          <a:p>
            <a:r>
              <a:rPr lang="en-US" sz="2400">
                <a:latin typeface="Times New Roman" pitchFamily="18" charset="0"/>
                <a:cs typeface="Times New Roman" pitchFamily="18" charset="0"/>
              </a:rPr>
              <a:t>Nói với bạn về cha mẹ hoặc người nuôi nấng mình.</a:t>
            </a:r>
            <a:endParaRPr lang="en-US" sz="24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062393AD-4936-4DD7-8102-E85CA5C21F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53018" y="1537617"/>
            <a:ext cx="5637964" cy="4594242"/>
          </a:xfrm>
          <a:prstGeom prst="roundRect">
            <a:avLst/>
          </a:prstGeom>
        </p:spPr>
      </p:pic>
    </p:spTree>
    <p:extLst>
      <p:ext uri="{BB962C8B-B14F-4D97-AF65-F5344CB8AC3E}">
        <p14:creationId xmlns:p14="http://schemas.microsoft.com/office/powerpoint/2010/main" val="1074134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671" y="786423"/>
            <a:ext cx="3976658" cy="5736819"/>
          </a:xfrm>
          <a:prstGeom prst="roundRect">
            <a:avLst/>
          </a:prstGeom>
        </p:spPr>
      </p:pic>
      <p:sp>
        <p:nvSpPr>
          <p:cNvPr id="12" name="TextBox 11">
            <a:extLst>
              <a:ext uri="{FF2B5EF4-FFF2-40B4-BE49-F238E27FC236}">
                <a16:creationId xmlns:a16="http://schemas.microsoft.com/office/drawing/2014/main" xmlns="" id="{62AD18B7-0278-47C5-8DB1-1FC0B116E87C}"/>
              </a:ext>
            </a:extLst>
          </p:cNvPr>
          <p:cNvSpPr txBox="1"/>
          <p:nvPr/>
        </p:nvSpPr>
        <p:spPr>
          <a:xfrm>
            <a:off x="364836" y="992742"/>
            <a:ext cx="5267015" cy="1569660"/>
          </a:xfrm>
          <a:prstGeom prst="rect">
            <a:avLst/>
          </a:prstGeom>
          <a:noFill/>
        </p:spPr>
        <p:txBody>
          <a:bodyPr wrap="square" rtlCol="0">
            <a:spAutoFit/>
          </a:bodyPr>
          <a:lstStyle/>
          <a:p>
            <a:pPr indent="457200" algn="just"/>
            <a:r>
              <a:rPr lang="en-US" sz="2400" dirty="0" smtClean="0">
                <a:latin typeface="Times New Roman" pitchFamily="18" charset="0"/>
                <a:cs typeface="Times New Roman" pitchFamily="18" charset="0"/>
              </a:rPr>
              <a:t>1.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con.</a:t>
            </a:r>
          </a:p>
          <a:p>
            <a:pPr indent="457200" algn="just"/>
            <a:r>
              <a:rPr lang="en-US" sz="2400" dirty="0" err="1" smtClean="0">
                <a:latin typeface="Times New Roman" pitchFamily="18" charset="0"/>
                <a:cs typeface="Times New Roman" pitchFamily="18" charset="0"/>
              </a:rPr>
              <a:t>Bầy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xmlns="" id="{9D54F254-E83B-456C-8C17-F9D62CD6F12E}"/>
              </a:ext>
            </a:extLst>
          </p:cNvPr>
          <p:cNvSpPr txBox="1"/>
          <p:nvPr/>
        </p:nvSpPr>
        <p:spPr>
          <a:xfrm>
            <a:off x="3094673" y="439923"/>
            <a:ext cx="2569934" cy="461665"/>
          </a:xfrm>
          <a:prstGeom prst="rect">
            <a:avLst/>
          </a:prstGeom>
          <a:noFill/>
        </p:spPr>
        <p:txBody>
          <a:bodyPr wrap="none" rtlCol="0">
            <a:spAutoFit/>
          </a:bodyPr>
          <a:lstStyle/>
          <a:p>
            <a:r>
              <a:rPr lang="en-US" sz="2400" b="1" i="1">
                <a:solidFill>
                  <a:srgbClr val="1D90D0"/>
                </a:solidFill>
                <a:latin typeface="Times New Roman" pitchFamily="18" charset="0"/>
                <a:cs typeface="Times New Roman" pitchFamily="18" charset="0"/>
              </a:rPr>
              <a:t>Bầy thỏ biết ơn mẹ</a:t>
            </a:r>
            <a:endParaRPr lang="en-US" sz="2400" b="1" i="1" dirty="0">
              <a:solidFill>
                <a:srgbClr val="1D90D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E19BB5C-53F5-4D69-8AD3-3F0AE296972F}"/>
              </a:ext>
            </a:extLst>
          </p:cNvPr>
          <p:cNvSpPr txBox="1"/>
          <p:nvPr/>
        </p:nvSpPr>
        <p:spPr>
          <a:xfrm>
            <a:off x="364836" y="2827257"/>
            <a:ext cx="5021003" cy="2308324"/>
          </a:xfrm>
          <a:prstGeom prst="rect">
            <a:avLst/>
          </a:prstGeom>
          <a:noFill/>
        </p:spPr>
        <p:txBody>
          <a:bodyPr wrap="square" rtlCol="0">
            <a:spAutoFit/>
          </a:bodyPr>
          <a:lstStyle/>
          <a:p>
            <a:pPr indent="457200"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p>
        </p:txBody>
      </p:sp>
      <p:sp>
        <p:nvSpPr>
          <p:cNvPr id="8" name="TextBox 7">
            <a:extLst>
              <a:ext uri="{FF2B5EF4-FFF2-40B4-BE49-F238E27FC236}">
                <a16:creationId xmlns:a16="http://schemas.microsoft.com/office/drawing/2014/main" xmlns="" id="{88282B53-0373-4470-85BA-0A1CDB7E7797}"/>
              </a:ext>
            </a:extLst>
          </p:cNvPr>
          <p:cNvSpPr txBox="1"/>
          <p:nvPr/>
        </p:nvSpPr>
        <p:spPr>
          <a:xfrm>
            <a:off x="241419" y="5022418"/>
            <a:ext cx="5144420" cy="1200329"/>
          </a:xfrm>
          <a:prstGeom prst="rect">
            <a:avLst/>
          </a:prstGeom>
          <a:noFill/>
        </p:spPr>
        <p:txBody>
          <a:bodyPr wrap="square" rtlCol="0">
            <a:spAutoFit/>
          </a:bodyPr>
          <a:lstStyle/>
          <a:p>
            <a:pPr marL="114300" indent="457200" algn="just"/>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nhọc</a:t>
            </a:r>
            <a:r>
              <a:rPr lang="en-US" sz="2400" dirty="0">
                <a:latin typeface="Times New Roman" pitchFamily="18" charset="0"/>
                <a:cs typeface="Times New Roman" pitchFamily="18" charset="0"/>
              </a:rPr>
              <a:t>. </a:t>
            </a:r>
          </a:p>
        </p:txBody>
      </p:sp>
      <p:sp>
        <p:nvSpPr>
          <p:cNvPr id="2" name="TextBox 1">
            <a:extLst>
              <a:ext uri="{FF2B5EF4-FFF2-40B4-BE49-F238E27FC236}">
                <a16:creationId xmlns:a16="http://schemas.microsoft.com/office/drawing/2014/main" xmlns="" id="{853CC872-1023-4984-A0B6-0D6B48D86FEC}"/>
              </a:ext>
            </a:extLst>
          </p:cNvPr>
          <p:cNvSpPr txBox="1"/>
          <p:nvPr/>
        </p:nvSpPr>
        <p:spPr>
          <a:xfrm>
            <a:off x="2528054" y="6081749"/>
            <a:ext cx="3220571" cy="369332"/>
          </a:xfrm>
          <a:prstGeom prst="rect">
            <a:avLst/>
          </a:prstGeom>
          <a:noFill/>
        </p:spPr>
        <p:txBody>
          <a:bodyPr wrap="square" rtlCol="0">
            <a:spAutoFit/>
          </a:bodyPr>
          <a:lstStyle/>
          <a:p>
            <a:r>
              <a:rPr lang="en-US" altLang="zh-CN" dirty="0">
                <a:latin typeface="Arial-SGK-TV" pitchFamily="2" charset="0"/>
                <a:cs typeface="Arial-SGK-TV" pitchFamily="2" charset="0"/>
              </a:rPr>
              <a:t>(</a:t>
            </a:r>
            <a:r>
              <a:rPr lang="en-US" altLang="zh-CN" dirty="0">
                <a:latin typeface="Times New Roman" pitchFamily="18" charset="0"/>
                <a:cs typeface="Times New Roman" pitchFamily="18" charset="0"/>
              </a:rPr>
              <a:t>Theo</a:t>
            </a:r>
            <a:r>
              <a:rPr lang="en-US" altLang="zh-CN" i="1" dirty="0">
                <a:latin typeface="Times New Roman" pitchFamily="18" charset="0"/>
                <a:cs typeface="Times New Roman" pitchFamily="18" charset="0"/>
              </a:rPr>
              <a:t> </a:t>
            </a:r>
            <a:r>
              <a:rPr lang="en-US" altLang="zh-CN" i="1" dirty="0" err="1" smtClean="0">
                <a:latin typeface="Times New Roman" pitchFamily="18" charset="0"/>
                <a:cs typeface="Times New Roman" pitchFamily="18" charset="0"/>
              </a:rPr>
              <a:t>Chuyện</a:t>
            </a:r>
            <a:r>
              <a:rPr lang="en-US" altLang="zh-CN" i="1" dirty="0" smtClean="0">
                <a:latin typeface="Times New Roman" pitchFamily="18" charset="0"/>
                <a:cs typeface="Times New Roman" pitchFamily="18" charset="0"/>
              </a:rPr>
              <a:t> </a:t>
            </a:r>
            <a:r>
              <a:rPr lang="en-US" altLang="zh-CN" i="1" dirty="0" err="1">
                <a:latin typeface="Times New Roman" pitchFamily="18" charset="0"/>
                <a:cs typeface="Times New Roman" pitchFamily="18" charset="0"/>
              </a:rPr>
              <a:t>của</a:t>
            </a:r>
            <a:r>
              <a:rPr lang="en-US" altLang="zh-CN" i="1" dirty="0">
                <a:latin typeface="Times New Roman" pitchFamily="18" charset="0"/>
                <a:cs typeface="Times New Roman" pitchFamily="18" charset="0"/>
              </a:rPr>
              <a:t> </a:t>
            </a:r>
            <a:r>
              <a:rPr lang="en-US" altLang="zh-CN" i="1" dirty="0" err="1">
                <a:latin typeface="Times New Roman" pitchFamily="18" charset="0"/>
                <a:cs typeface="Times New Roman" pitchFamily="18" charset="0"/>
              </a:rPr>
              <a:t>mùa</a:t>
            </a:r>
            <a:r>
              <a:rPr lang="en-US" altLang="zh-CN" i="1" dirty="0">
                <a:latin typeface="Times New Roman" pitchFamily="18" charset="0"/>
                <a:cs typeface="Times New Roman" pitchFamily="18" charset="0"/>
              </a:rPr>
              <a:t> </a:t>
            </a:r>
            <a:r>
              <a:rPr lang="en-US" altLang="zh-CN" i="1" dirty="0" err="1">
                <a:latin typeface="Times New Roman" pitchFamily="18" charset="0"/>
                <a:cs typeface="Times New Roman" pitchFamily="18" charset="0"/>
              </a:rPr>
              <a:t>hạ</a:t>
            </a:r>
            <a:r>
              <a:rPr lang="en-US" altLang="zh-CN" i="1" dirty="0">
                <a:latin typeface="Times New Roman" pitchFamily="18" charset="0"/>
                <a:cs typeface="Times New Roman" pitchFamily="18" charset="0"/>
              </a:rPr>
              <a:t>)</a:t>
            </a:r>
            <a:endParaRPr lang="zh-CN" alt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40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left)">
                                      <p:cBhvr>
                                        <p:cTn id="9" dur="2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80000" y="80000"/>
                                    </p:animScale>
                                  </p:childTnLst>
                                </p:cTn>
                              </p:par>
                              <p:par>
                                <p:cTn id="22" presetID="42" presetClass="path" presetSubtype="0" accel="50000" decel="50000" fill="hold" nodeType="withEffect">
                                  <p:stCondLst>
                                    <p:cond delay="0"/>
                                  </p:stCondLst>
                                  <p:childTnLst>
                                    <p:animMotion origin="layout" path="M 0 -3.7037E-7 L 0.26997 -0.02361 " pathEditMode="relative" rAng="0" ptsTypes="AA">
                                      <p:cBhvr>
                                        <p:cTn id="23" dur="2000" fill="hold"/>
                                        <p:tgtEl>
                                          <p:spTgt spid="9"/>
                                        </p:tgtEl>
                                        <p:attrNameLst>
                                          <p:attrName>ppt_x</p:attrName>
                                          <p:attrName>ppt_y</p:attrName>
                                        </p:attrNameLst>
                                      </p:cBhvr>
                                      <p:rCtr x="13490" y="-1181"/>
                                    </p:animMotion>
                                  </p:childTnLst>
                                </p:cTn>
                              </p:par>
                              <p:par>
                                <p:cTn id="24" presetID="1"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1000"/>
                                  </p:stCondLst>
                                  <p:iterate type="lt">
                                    <p:tmAbs val="0"/>
                                  </p:iterate>
                                  <p:childTnLst>
                                    <p:set>
                                      <p:cBhvr>
                                        <p:cTn id="27" dur="1" fill="hold">
                                          <p:stCondLst>
                                            <p:cond delay="0"/>
                                          </p:stCondLst>
                                        </p:cTn>
                                        <p:tgtEl>
                                          <p:spTgt spid="12">
                                            <p:txEl>
                                              <p:pRg st="0" end="0"/>
                                            </p:txEl>
                                          </p:spTgt>
                                        </p:tgtEl>
                                        <p:attrNameLst>
                                          <p:attrName>style.visibility</p:attrName>
                                        </p:attrNameLst>
                                      </p:cBhvr>
                                      <p:to>
                                        <p:strVal val="visible"/>
                                      </p:to>
                                    </p:set>
                                  </p:childTnLst>
                                </p:cTn>
                              </p:par>
                              <p:par>
                                <p:cTn id="28" presetID="1" presetClass="entr" presetSubtype="0" fill="hold" grpId="1" nodeType="withEffect">
                                  <p:stCondLst>
                                    <p:cond delay="1000"/>
                                  </p:stCondLst>
                                  <p:iterate type="lt">
                                    <p:tmAbs val="0"/>
                                  </p:iterate>
                                  <p:childTnLst>
                                    <p:set>
                                      <p:cBhvr>
                                        <p:cTn id="29" dur="1" fill="hold">
                                          <p:stCondLst>
                                            <p:cond delay="0"/>
                                          </p:stCondLst>
                                        </p:cTn>
                                        <p:tgtEl>
                                          <p:spTgt spid="12">
                                            <p:txEl>
                                              <p:pRg st="1" end="1"/>
                                            </p:txEl>
                                          </p:spTgt>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1" nodeType="withEffect">
                                  <p:stCondLst>
                                    <p:cond delay="1000"/>
                                  </p:stCondLst>
                                  <p:iterate type="lt">
                                    <p:tmAbs val="0"/>
                                  </p:iterate>
                                  <p:childTnLst>
                                    <p:set>
                                      <p:cBhvr>
                                        <p:cTn id="33" dur="1" fill="hold">
                                          <p:stCondLst>
                                            <p:cond delay="0"/>
                                          </p:stCondLst>
                                        </p:cTn>
                                        <p:tgtEl>
                                          <p:spTgt spid="7">
                                            <p:txEl>
                                              <p:pRg st="0" end="0"/>
                                            </p:txEl>
                                          </p:spTgt>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1" nodeType="withEffect">
                                  <p:stCondLst>
                                    <p:cond delay="1000"/>
                                  </p:stCondLst>
                                  <p:iterate type="lt">
                                    <p:tmAbs val="0"/>
                                  </p:iterate>
                                  <p:childTnLst>
                                    <p:set>
                                      <p:cBhvr>
                                        <p:cTn id="37" dur="1" fill="hold">
                                          <p:stCondLst>
                                            <p:cond delay="0"/>
                                          </p:stCondLst>
                                        </p:cTn>
                                        <p:tgtEl>
                                          <p:spTgt spid="8">
                                            <p:txEl>
                                              <p:pRg st="0" end="0"/>
                                            </p:txEl>
                                          </p:spTgt>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12" grpId="1" build="allAtOnce"/>
      <p:bldP spid="16" grpId="0"/>
      <p:bldP spid="7" grpId="0"/>
      <p:bldP spid="7" grpId="1" build="allAtOnce"/>
      <p:bldP spid="8" grpId="0"/>
      <p:bldP spid="8" grpId="1" build="allAtOnce"/>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3905236" cy="461665"/>
          </a:xfrm>
          <a:prstGeom prst="rect">
            <a:avLst/>
          </a:prstGeom>
          <a:noFill/>
        </p:spPr>
        <p:txBody>
          <a:bodyPr wrap="none"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từng</a:t>
            </a:r>
            <a:r>
              <a:rPr lang="en-US" sz="2400">
                <a:latin typeface="Times New Roman" pitchFamily="18" charset="0"/>
                <a:cs typeface="Times New Roman" pitchFamily="18" charset="0"/>
              </a:rPr>
              <a:t> đoạn trong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val="11653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4762073" cy="461665"/>
          </a:xfrm>
          <a:prstGeom prst="rect">
            <a:avLst/>
          </a:prstGeom>
          <a:noFill/>
        </p:spPr>
        <p:txBody>
          <a:bodyPr wrap="none" rtlCol="0">
            <a:spAutoFit/>
          </a:bodyPr>
          <a:lstStyle/>
          <a:p>
            <a:r>
              <a:rPr lang="en-US" sz="2400">
                <a:latin typeface="Times New Roman" pitchFamily="18" charset="0"/>
                <a:cs typeface="Times New Roman" pitchFamily="18" charset="0"/>
              </a:rPr>
              <a:t>b) Vì sao bầy thỏ con rất thương mẹ?</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6976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Đọc</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val="20961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TotalTime>
  <Words>490</Words>
  <Application>Microsoft Office PowerPoint</Application>
  <PresentationFormat>On-screen Show (4:3)</PresentationFormat>
  <Paragraphs>65</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TRAN MINH TUAN</cp:lastModifiedBy>
  <cp:revision>120</cp:revision>
  <dcterms:created xsi:type="dcterms:W3CDTF">2019-11-27T07:37:57Z</dcterms:created>
  <dcterms:modified xsi:type="dcterms:W3CDTF">2009-08-19T17:12:37Z</dcterms:modified>
</cp:coreProperties>
</file>