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65" r:id="rId3"/>
    <p:sldId id="268" r:id="rId4"/>
    <p:sldId id="271" r:id="rId5"/>
    <p:sldId id="272" r:id="rId6"/>
    <p:sldId id="266" r:id="rId7"/>
    <p:sldId id="264" r:id="rId8"/>
    <p:sldId id="269" r:id="rId9"/>
  </p:sldIdLst>
  <p:sldSz cx="18288000" cy="10287000"/>
  <p:notesSz cx="6858000" cy="9144000"/>
  <p:embeddedFontLst>
    <p:embeddedFont>
      <p:font typeface="Cambria Math" panose="02040503050406030204" pitchFamily="18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4.sv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svg"/><Relationship Id="rId5" Type="http://schemas.openxmlformats.org/officeDocument/2006/relationships/image" Target="../media/image13.sv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8.svg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" Type="http://schemas.openxmlformats.org/officeDocument/2006/relationships/image" Target="../media/image18.svg"/><Relationship Id="rId21" Type="http://schemas.openxmlformats.org/officeDocument/2006/relationships/image" Target="../media/image36.svg"/><Relationship Id="rId7" Type="http://schemas.openxmlformats.org/officeDocument/2006/relationships/image" Target="../media/image22.svg"/><Relationship Id="rId12" Type="http://schemas.openxmlformats.org/officeDocument/2006/relationships/image" Target="../media/image20.png"/><Relationship Id="rId17" Type="http://schemas.openxmlformats.org/officeDocument/2006/relationships/image" Target="../media/image32.svg"/><Relationship Id="rId25" Type="http://schemas.openxmlformats.org/officeDocument/2006/relationships/image" Target="../media/image40.sv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6.svg"/><Relationship Id="rId24" Type="http://schemas.openxmlformats.org/officeDocument/2006/relationships/image" Target="../media/image26.pn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23" Type="http://schemas.openxmlformats.org/officeDocument/2006/relationships/image" Target="../media/image38.svg"/><Relationship Id="rId10" Type="http://schemas.openxmlformats.org/officeDocument/2006/relationships/image" Target="../media/image19.png"/><Relationship Id="rId19" Type="http://schemas.openxmlformats.org/officeDocument/2006/relationships/image" Target="../media/image34.svg"/><Relationship Id="rId4" Type="http://schemas.openxmlformats.org/officeDocument/2006/relationships/image" Target="../media/image16.png"/><Relationship Id="rId9" Type="http://schemas.openxmlformats.org/officeDocument/2006/relationships/image" Target="../media/image24.svg"/><Relationship Id="rId14" Type="http://schemas.openxmlformats.org/officeDocument/2006/relationships/image" Target="../media/image21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8.svg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" Type="http://schemas.openxmlformats.org/officeDocument/2006/relationships/image" Target="../media/image18.svg"/><Relationship Id="rId21" Type="http://schemas.openxmlformats.org/officeDocument/2006/relationships/image" Target="../media/image36.svg"/><Relationship Id="rId7" Type="http://schemas.openxmlformats.org/officeDocument/2006/relationships/image" Target="../media/image22.svg"/><Relationship Id="rId12" Type="http://schemas.openxmlformats.org/officeDocument/2006/relationships/image" Target="../media/image20.png"/><Relationship Id="rId17" Type="http://schemas.openxmlformats.org/officeDocument/2006/relationships/image" Target="../media/image32.svg"/><Relationship Id="rId25" Type="http://schemas.openxmlformats.org/officeDocument/2006/relationships/image" Target="../media/image40.sv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6.svg"/><Relationship Id="rId24" Type="http://schemas.openxmlformats.org/officeDocument/2006/relationships/image" Target="../media/image26.pn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23" Type="http://schemas.openxmlformats.org/officeDocument/2006/relationships/image" Target="../media/image38.svg"/><Relationship Id="rId10" Type="http://schemas.openxmlformats.org/officeDocument/2006/relationships/image" Target="../media/image19.png"/><Relationship Id="rId19" Type="http://schemas.openxmlformats.org/officeDocument/2006/relationships/image" Target="../media/image34.svg"/><Relationship Id="rId4" Type="http://schemas.openxmlformats.org/officeDocument/2006/relationships/image" Target="../media/image16.png"/><Relationship Id="rId9" Type="http://schemas.openxmlformats.org/officeDocument/2006/relationships/image" Target="../media/image24.svg"/><Relationship Id="rId14" Type="http://schemas.openxmlformats.org/officeDocument/2006/relationships/image" Target="../media/image21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8.svg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" Type="http://schemas.openxmlformats.org/officeDocument/2006/relationships/image" Target="../media/image18.svg"/><Relationship Id="rId21" Type="http://schemas.openxmlformats.org/officeDocument/2006/relationships/image" Target="../media/image36.svg"/><Relationship Id="rId7" Type="http://schemas.openxmlformats.org/officeDocument/2006/relationships/image" Target="../media/image22.svg"/><Relationship Id="rId12" Type="http://schemas.openxmlformats.org/officeDocument/2006/relationships/image" Target="../media/image20.png"/><Relationship Id="rId17" Type="http://schemas.openxmlformats.org/officeDocument/2006/relationships/image" Target="../media/image32.svg"/><Relationship Id="rId25" Type="http://schemas.openxmlformats.org/officeDocument/2006/relationships/image" Target="../media/image40.sv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6.svg"/><Relationship Id="rId24" Type="http://schemas.openxmlformats.org/officeDocument/2006/relationships/image" Target="../media/image26.pn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23" Type="http://schemas.openxmlformats.org/officeDocument/2006/relationships/image" Target="../media/image38.svg"/><Relationship Id="rId10" Type="http://schemas.openxmlformats.org/officeDocument/2006/relationships/image" Target="../media/image19.png"/><Relationship Id="rId19" Type="http://schemas.openxmlformats.org/officeDocument/2006/relationships/image" Target="../media/image34.svg"/><Relationship Id="rId4" Type="http://schemas.openxmlformats.org/officeDocument/2006/relationships/image" Target="../media/image16.png"/><Relationship Id="rId9" Type="http://schemas.openxmlformats.org/officeDocument/2006/relationships/image" Target="../media/image24.svg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5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3.png"/><Relationship Id="rId17" Type="http://schemas.openxmlformats.org/officeDocument/2006/relationships/image" Target="../media/image49.svg"/><Relationship Id="rId2" Type="http://schemas.openxmlformats.org/officeDocument/2006/relationships/image" Target="../media/image28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32.svg"/><Relationship Id="rId15" Type="http://schemas.openxmlformats.org/officeDocument/2006/relationships/image" Target="../media/image47.svg"/><Relationship Id="rId10" Type="http://schemas.openxmlformats.org/officeDocument/2006/relationships/image" Target="../media/image19.png"/><Relationship Id="rId4" Type="http://schemas.openxmlformats.org/officeDocument/2006/relationships/image" Target="../media/image29.png"/><Relationship Id="rId9" Type="http://schemas.openxmlformats.org/officeDocument/2006/relationships/image" Target="../media/image43.sv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9.png"/><Relationship Id="rId26" Type="http://schemas.openxmlformats.org/officeDocument/2006/relationships/image" Target="../media/image43.png"/><Relationship Id="rId3" Type="http://schemas.openxmlformats.org/officeDocument/2006/relationships/image" Target="../media/image51.svg"/><Relationship Id="rId21" Type="http://schemas.openxmlformats.org/officeDocument/2006/relationships/image" Target="../media/image59.svg"/><Relationship Id="rId7" Type="http://schemas.openxmlformats.org/officeDocument/2006/relationships/image" Target="../media/image32.svg"/><Relationship Id="rId12" Type="http://schemas.openxmlformats.org/officeDocument/2006/relationships/image" Target="../media/image19.png"/><Relationship Id="rId17" Type="http://schemas.openxmlformats.org/officeDocument/2006/relationships/image" Target="../media/image55.svg"/><Relationship Id="rId25" Type="http://schemas.openxmlformats.org/officeDocument/2006/relationships/image" Target="../media/image63.svg"/><Relationship Id="rId2" Type="http://schemas.openxmlformats.org/officeDocument/2006/relationships/image" Target="../media/image36.pn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29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3.svg"/><Relationship Id="rId24" Type="http://schemas.openxmlformats.org/officeDocument/2006/relationships/image" Target="../media/image42.png"/><Relationship Id="rId5" Type="http://schemas.openxmlformats.org/officeDocument/2006/relationships/image" Target="../media/image34.svg"/><Relationship Id="rId15" Type="http://schemas.openxmlformats.org/officeDocument/2006/relationships/image" Target="../media/image53.svg"/><Relationship Id="rId23" Type="http://schemas.openxmlformats.org/officeDocument/2006/relationships/image" Target="../media/image61.svg"/><Relationship Id="rId28" Type="http://schemas.openxmlformats.org/officeDocument/2006/relationships/image" Target="../media/image44.png"/><Relationship Id="rId10" Type="http://schemas.openxmlformats.org/officeDocument/2006/relationships/image" Target="../media/image32.png"/><Relationship Id="rId19" Type="http://schemas.openxmlformats.org/officeDocument/2006/relationships/image" Target="../media/image57.svg"/><Relationship Id="rId31" Type="http://schemas.openxmlformats.org/officeDocument/2006/relationships/image" Target="../media/image69.svg"/><Relationship Id="rId4" Type="http://schemas.openxmlformats.org/officeDocument/2006/relationships/image" Target="../media/image23.png"/><Relationship Id="rId9" Type="http://schemas.openxmlformats.org/officeDocument/2006/relationships/image" Target="../media/image30.svg"/><Relationship Id="rId14" Type="http://schemas.openxmlformats.org/officeDocument/2006/relationships/image" Target="../media/image37.png"/><Relationship Id="rId22" Type="http://schemas.openxmlformats.org/officeDocument/2006/relationships/image" Target="../media/image41.png"/><Relationship Id="rId27" Type="http://schemas.openxmlformats.org/officeDocument/2006/relationships/image" Target="../media/image65.svg"/><Relationship Id="rId30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2572" y="1855271"/>
            <a:ext cx="16966139" cy="4292548"/>
            <a:chOff x="0" y="0"/>
            <a:chExt cx="4466939" cy="5601046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4473330" cy="5607649"/>
            </a:xfrm>
            <a:custGeom>
              <a:avLst/>
              <a:gdLst/>
              <a:ahLst/>
              <a:cxnLst/>
              <a:rect l="l" t="t" r="r" b="b"/>
              <a:pathLst>
                <a:path w="4473330" h="5607649">
                  <a:moveTo>
                    <a:pt x="3845552" y="5553171"/>
                  </a:moveTo>
                  <a:cubicBezTo>
                    <a:pt x="3845552" y="5553171"/>
                    <a:pt x="3114678" y="5607649"/>
                    <a:pt x="2571940" y="5605028"/>
                  </a:cubicBezTo>
                  <a:cubicBezTo>
                    <a:pt x="1899670" y="5602865"/>
                    <a:pt x="1057074" y="5595040"/>
                    <a:pt x="1057074" y="5595040"/>
                  </a:cubicBezTo>
                  <a:cubicBezTo>
                    <a:pt x="812932" y="5586206"/>
                    <a:pt x="449110" y="5564976"/>
                    <a:pt x="282371" y="5506798"/>
                  </a:cubicBezTo>
                  <a:cubicBezTo>
                    <a:pt x="4469" y="5409835"/>
                    <a:pt x="0" y="5236556"/>
                    <a:pt x="0" y="4260693"/>
                  </a:cubicBezTo>
                  <a:lnTo>
                    <a:pt x="0" y="4260647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17592" y="15681"/>
                    <a:pt x="2324051" y="7673"/>
                  </a:cubicBezTo>
                  <a:cubicBezTo>
                    <a:pt x="2895750" y="0"/>
                    <a:pt x="3612483" y="6979"/>
                    <a:pt x="3612483" y="6979"/>
                  </a:cubicBezTo>
                  <a:cubicBezTo>
                    <a:pt x="3980791" y="14458"/>
                    <a:pt x="4119051" y="42638"/>
                    <a:pt x="4316791" y="165219"/>
                  </a:cubicBezTo>
                  <a:cubicBezTo>
                    <a:pt x="4467808" y="258836"/>
                    <a:pt x="4473330" y="476157"/>
                    <a:pt x="4464190" y="4260647"/>
                  </a:cubicBezTo>
                  <a:lnTo>
                    <a:pt x="4464190" y="4260692"/>
                  </a:lnTo>
                  <a:cubicBezTo>
                    <a:pt x="4464189" y="5354521"/>
                    <a:pt x="4421405" y="5503109"/>
                    <a:pt x="3845552" y="5553171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49289" y="3666330"/>
            <a:ext cx="356360" cy="377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86953" y="6296867"/>
            <a:ext cx="704436" cy="10142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49289" y="8688522"/>
            <a:ext cx="272588" cy="28883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0645" y="678981"/>
            <a:ext cx="396110" cy="5703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35538" y="4043930"/>
            <a:ext cx="279890" cy="2965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11142" y="5960019"/>
            <a:ext cx="457218" cy="65829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59300" y="8006591"/>
            <a:ext cx="272588" cy="2888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13087" y="1106133"/>
            <a:ext cx="693598" cy="9986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056137">
            <a:off x="15442810" y="4870747"/>
            <a:ext cx="2034148" cy="21515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873355">
            <a:off x="1721552" y="1179397"/>
            <a:ext cx="1209276" cy="22469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C86A0E-9550-AA3F-D50D-FC2F7332ED53}"/>
              </a:ext>
            </a:extLst>
          </p:cNvPr>
          <p:cNvSpPr txBox="1"/>
          <p:nvPr/>
        </p:nvSpPr>
        <p:spPr>
          <a:xfrm>
            <a:off x="1891389" y="2239861"/>
            <a:ext cx="15863263" cy="1609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 77. EM VUI HỌC TOÁN (T</a:t>
            </a:r>
            <a:r>
              <a:rPr lang="vi-VN" sz="7500" b="1" dirty="0">
                <a:latin typeface="Arial" panose="020B0604020202020204" pitchFamily="34" charset="0"/>
                <a:cs typeface="Arial" panose="020B0604020202020204" pitchFamily="34" charset="0"/>
              </a:rPr>
              <a:t>iết </a:t>
            </a: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B93DBB2-649A-A886-2C1A-C5416455522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45100" r="41618" b="1173"/>
          <a:stretch/>
        </p:blipFill>
        <p:spPr>
          <a:xfrm>
            <a:off x="3389125" y="4140135"/>
            <a:ext cx="10982195" cy="5878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984D66-AA72-B18A-DB84-CE2EAAFD2946}"/>
              </a:ext>
            </a:extLst>
          </p:cNvPr>
          <p:cNvSpPr txBox="1"/>
          <p:nvPr/>
        </p:nvSpPr>
        <p:spPr>
          <a:xfrm>
            <a:off x="4880150" y="268815"/>
            <a:ext cx="11248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4FB3B8-ABCA-1C4C-1E20-A29B41D8EE88}"/>
              </a:ext>
            </a:extLst>
          </p:cNvPr>
          <p:cNvSpPr txBox="1"/>
          <p:nvPr/>
        </p:nvSpPr>
        <p:spPr>
          <a:xfrm>
            <a:off x="4506729" y="1181391"/>
            <a:ext cx="7665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58428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85800" y="235858"/>
            <a:ext cx="8466640" cy="600955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2826" y="1448521"/>
            <a:ext cx="7692507" cy="4315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pc="156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ĐƯỜNG TRÒN MÀ KHÔNG DÙNG COMPA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053325" y="4200616"/>
            <a:ext cx="8811185" cy="5645728"/>
            <a:chOff x="0" y="0"/>
            <a:chExt cx="5863883" cy="3757257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5870273" cy="3763860"/>
            </a:xfrm>
            <a:custGeom>
              <a:avLst/>
              <a:gdLst/>
              <a:ahLst/>
              <a:cxnLst/>
              <a:rect l="l" t="t" r="r" b="b"/>
              <a:pathLst>
                <a:path w="5870273" h="3763860">
                  <a:moveTo>
                    <a:pt x="5242496" y="3709382"/>
                  </a:moveTo>
                  <a:cubicBezTo>
                    <a:pt x="5242496" y="3709382"/>
                    <a:pt x="4511621" y="3763860"/>
                    <a:pt x="3768397" y="3761238"/>
                  </a:cubicBezTo>
                  <a:cubicBezTo>
                    <a:pt x="2369388" y="3759076"/>
                    <a:pt x="1057074" y="3751251"/>
                    <a:pt x="1057074" y="3751251"/>
                  </a:cubicBezTo>
                  <a:cubicBezTo>
                    <a:pt x="812932" y="3742417"/>
                    <a:pt x="449110" y="3721186"/>
                    <a:pt x="282371" y="3663009"/>
                  </a:cubicBezTo>
                  <a:cubicBezTo>
                    <a:pt x="4469" y="3566046"/>
                    <a:pt x="0" y="3392767"/>
                    <a:pt x="0" y="2742565"/>
                  </a:cubicBezTo>
                  <a:lnTo>
                    <a:pt x="0" y="2742538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78" y="15681"/>
                    <a:pt x="3252535" y="7673"/>
                  </a:cubicBezTo>
                  <a:cubicBezTo>
                    <a:pt x="4292693" y="0"/>
                    <a:pt x="5009427" y="6979"/>
                    <a:pt x="5009427" y="6979"/>
                  </a:cubicBezTo>
                  <a:cubicBezTo>
                    <a:pt x="5377735" y="14458"/>
                    <a:pt x="5515994" y="42638"/>
                    <a:pt x="5713735" y="165219"/>
                  </a:cubicBezTo>
                  <a:cubicBezTo>
                    <a:pt x="5864752" y="258836"/>
                    <a:pt x="5870273" y="476157"/>
                    <a:pt x="5861133" y="2742538"/>
                  </a:cubicBezTo>
                  <a:lnTo>
                    <a:pt x="5861133" y="2742565"/>
                  </a:lnTo>
                  <a:cubicBezTo>
                    <a:pt x="5861132" y="3510732"/>
                    <a:pt x="5818348" y="3659320"/>
                    <a:pt x="5242496" y="3709382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4013973" y="-2129822"/>
            <a:ext cx="5561887" cy="542979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089968" y="1984834"/>
            <a:ext cx="8811185" cy="3209308"/>
            <a:chOff x="0" y="0"/>
            <a:chExt cx="4500253" cy="1189159"/>
          </a:xfrm>
        </p:grpSpPr>
        <p:sp>
          <p:nvSpPr>
            <p:cNvPr id="9" name="Freeform 9"/>
            <p:cNvSpPr/>
            <p:nvPr/>
          </p:nvSpPr>
          <p:spPr>
            <a:xfrm>
              <a:off x="0" y="-4073"/>
              <a:ext cx="4506643" cy="1195762"/>
            </a:xfrm>
            <a:custGeom>
              <a:avLst/>
              <a:gdLst/>
              <a:ahLst/>
              <a:cxnLst/>
              <a:rect l="l" t="t" r="r" b="b"/>
              <a:pathLst>
                <a:path w="4506643" h="1195762">
                  <a:moveTo>
                    <a:pt x="3878866" y="1141284"/>
                  </a:moveTo>
                  <a:cubicBezTo>
                    <a:pt x="3878866" y="1141284"/>
                    <a:pt x="3147991" y="1195762"/>
                    <a:pt x="2600472" y="1193141"/>
                  </a:cubicBezTo>
                  <a:cubicBezTo>
                    <a:pt x="1910871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21521" y="15681"/>
                    <a:pt x="2346193" y="7673"/>
                  </a:cubicBezTo>
                  <a:cubicBezTo>
                    <a:pt x="2929063" y="0"/>
                    <a:pt x="3645796" y="6979"/>
                    <a:pt x="3645796" y="6979"/>
                  </a:cubicBezTo>
                  <a:cubicBezTo>
                    <a:pt x="4014104" y="14458"/>
                    <a:pt x="4152364" y="42638"/>
                    <a:pt x="4350104" y="165219"/>
                  </a:cubicBezTo>
                  <a:cubicBezTo>
                    <a:pt x="4501121" y="258836"/>
                    <a:pt x="4506643" y="476157"/>
                    <a:pt x="4497503" y="628060"/>
                  </a:cubicBezTo>
                  <a:lnTo>
                    <a:pt x="4497503" y="628061"/>
                  </a:lnTo>
                  <a:cubicBezTo>
                    <a:pt x="4497502" y="942635"/>
                    <a:pt x="4454718" y="1091222"/>
                    <a:pt x="3878866" y="1141284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535506">
            <a:off x="-1690483" y="6647153"/>
            <a:ext cx="5561887" cy="542979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056009" y="6476280"/>
            <a:ext cx="3564422" cy="28256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92406" y="2800105"/>
            <a:ext cx="272588" cy="2888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87500" y="5956582"/>
            <a:ext cx="272588" cy="2888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891390" y="7615319"/>
            <a:ext cx="396110" cy="5703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96296" y="4610193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483656" y="440656"/>
            <a:ext cx="272588" cy="28883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72662" y="1688008"/>
            <a:ext cx="272588" cy="288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330283" y="3845799"/>
            <a:ext cx="396110" cy="5703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745385" y="1406528"/>
            <a:ext cx="396110" cy="57031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190885" y="9076892"/>
            <a:ext cx="396110" cy="57031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691981" y="7470901"/>
            <a:ext cx="272588" cy="2888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CBC257-75CF-E71D-BE62-41560A26CC34}"/>
              </a:ext>
            </a:extLst>
          </p:cNvPr>
          <p:cNvSpPr txBox="1"/>
          <p:nvPr/>
        </p:nvSpPr>
        <p:spPr>
          <a:xfrm>
            <a:off x="9629325" y="2355749"/>
            <a:ext cx="7972875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3:</a:t>
            </a: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Thảo luận rồi vẽ đường tròn lớn trên sân trường mà không dùng compa.</a:t>
            </a:r>
            <a:endParaRPr lang="en-US" sz="4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255ACE3-03BD-8CC1-B368-FB3BB234B8A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8035" r="5908" b="4576"/>
          <a:stretch/>
        </p:blipFill>
        <p:spPr>
          <a:xfrm>
            <a:off x="10052544" y="5370031"/>
            <a:ext cx="6942494" cy="4311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64310" y="668597"/>
            <a:ext cx="5165090" cy="52999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5558" y="929130"/>
            <a:ext cx="272588" cy="2888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30645" y="2439414"/>
            <a:ext cx="396110" cy="5703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046855" y="1152209"/>
            <a:ext cx="396110" cy="5703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021361" y="724830"/>
            <a:ext cx="272588" cy="2888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307381" y="1307674"/>
            <a:ext cx="396110" cy="5703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825176" y="3359675"/>
            <a:ext cx="272588" cy="28883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031015" y="9347397"/>
            <a:ext cx="396110" cy="5703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76676" y="8483402"/>
            <a:ext cx="272588" cy="2888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558057" y="5931863"/>
            <a:ext cx="272588" cy="2888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7123006" y="6817598"/>
            <a:ext cx="272588" cy="2888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307381" y="8342662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208195" y="9488137"/>
            <a:ext cx="272588" cy="28883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373711" y="505115"/>
            <a:ext cx="1627039" cy="162703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1637757">
            <a:off x="3299915" y="7664955"/>
            <a:ext cx="982136" cy="16368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DF55ABC-401B-5853-57E4-45ED60C19517}"/>
              </a:ext>
            </a:extLst>
          </p:cNvPr>
          <p:cNvSpPr txBox="1"/>
          <p:nvPr/>
        </p:nvSpPr>
        <p:spPr>
          <a:xfrm>
            <a:off x="1028700" y="1947563"/>
            <a:ext cx="6096000" cy="290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ƯỚC LƯỢNG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6C72A2D-1B2C-94F9-4BEA-012711F22830}"/>
              </a:ext>
            </a:extLst>
          </p:cNvPr>
          <p:cNvSpPr txBox="1"/>
          <p:nvPr/>
        </p:nvSpPr>
        <p:spPr>
          <a:xfrm>
            <a:off x="7153372" y="348143"/>
            <a:ext cx="1011809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4:</a:t>
            </a: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Tập ước lượng</a:t>
            </a:r>
            <a:endParaRPr lang="en-US" sz="4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Quan sát tranh và nhận xét cách ước lượng của hai bạn dưới đây:</a:t>
            </a:r>
            <a:endParaRPr lang="en-US" sz="4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CF1C901-214A-49FC-2284-370660841A6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1" t="10630" r="7878" b="53519"/>
          <a:stretch/>
        </p:blipFill>
        <p:spPr>
          <a:xfrm>
            <a:off x="7162959" y="3672856"/>
            <a:ext cx="9398184" cy="5585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64310" y="668597"/>
            <a:ext cx="5165090" cy="52999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5558" y="929130"/>
            <a:ext cx="272588" cy="2888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30645" y="2439414"/>
            <a:ext cx="396110" cy="5703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046855" y="1152209"/>
            <a:ext cx="396110" cy="5703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021361" y="724830"/>
            <a:ext cx="272588" cy="2888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307381" y="1307674"/>
            <a:ext cx="396110" cy="5703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825176" y="3359675"/>
            <a:ext cx="272588" cy="28883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031015" y="9347397"/>
            <a:ext cx="396110" cy="5703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76676" y="8483402"/>
            <a:ext cx="272588" cy="2888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558057" y="5931863"/>
            <a:ext cx="272588" cy="2888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7123006" y="6817598"/>
            <a:ext cx="272588" cy="2888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307381" y="8342662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208195" y="9488137"/>
            <a:ext cx="272588" cy="28883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373711" y="505115"/>
            <a:ext cx="1627039" cy="162703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1637757">
            <a:off x="3299915" y="7664955"/>
            <a:ext cx="982136" cy="16368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DF55ABC-401B-5853-57E4-45ED60C19517}"/>
              </a:ext>
            </a:extLst>
          </p:cNvPr>
          <p:cNvSpPr txBox="1"/>
          <p:nvPr/>
        </p:nvSpPr>
        <p:spPr>
          <a:xfrm>
            <a:off x="1028700" y="1947563"/>
            <a:ext cx="6096000" cy="290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ƯỚC LƯỢNG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6C72A2D-1B2C-94F9-4BEA-012711F22830}"/>
              </a:ext>
            </a:extLst>
          </p:cNvPr>
          <p:cNvSpPr txBox="1"/>
          <p:nvPr/>
        </p:nvSpPr>
        <p:spPr>
          <a:xfrm>
            <a:off x="7153372" y="348143"/>
            <a:ext cx="1011809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41060" algn="l"/>
              </a:tabLst>
              <a:defRPr/>
            </a:pPr>
            <a:r>
              <a:rPr kumimoji="0" lang="en-US" sz="4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4:</a:t>
            </a:r>
            <a:r>
              <a:rPr kumimoji="0" lang="en-US" sz="40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Tập ước lượng</a:t>
            </a:r>
            <a:endParaRPr kumimoji="0" lang="en-US" sz="40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5941060" algn="l"/>
              </a:tabLs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Quan sát tranh rồi ước lượng số gam hạt sen trong mỗi lọ sau:</a:t>
            </a:r>
            <a:endParaRPr lang="en-US" sz="4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74083F1-E64B-5758-E1C8-502202EB381C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8" t="50000" r="24666" b="29014"/>
          <a:stretch/>
        </p:blipFill>
        <p:spPr>
          <a:xfrm>
            <a:off x="7818743" y="3356826"/>
            <a:ext cx="8787348" cy="49045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D7E0A99-F6A5-FCEE-B7C2-6FC60C5E60E8}"/>
              </a:ext>
            </a:extLst>
          </p:cNvPr>
          <p:cNvSpPr txBox="1"/>
          <p:nvPr/>
        </p:nvSpPr>
        <p:spPr>
          <a:xfrm>
            <a:off x="6607277" y="8559460"/>
            <a:ext cx="12215564" cy="100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Lọ C có 240 g hạt sen, lọ D có 360 g hạt sen</a:t>
            </a:r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216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64310" y="668597"/>
            <a:ext cx="5165090" cy="52999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5558" y="929130"/>
            <a:ext cx="272588" cy="2888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30645" y="2439414"/>
            <a:ext cx="396110" cy="5703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046855" y="1152209"/>
            <a:ext cx="396110" cy="5703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021361" y="724830"/>
            <a:ext cx="272588" cy="2888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307381" y="1307674"/>
            <a:ext cx="396110" cy="5703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825176" y="3359675"/>
            <a:ext cx="272588" cy="28883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031015" y="9347397"/>
            <a:ext cx="396110" cy="5703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76676" y="8483402"/>
            <a:ext cx="272588" cy="2888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558057" y="5931863"/>
            <a:ext cx="272588" cy="2888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7123006" y="6817598"/>
            <a:ext cx="272588" cy="2888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307381" y="8342662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208195" y="9488137"/>
            <a:ext cx="272588" cy="28883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373711" y="505115"/>
            <a:ext cx="1627039" cy="162703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1637757">
            <a:off x="3299915" y="7664955"/>
            <a:ext cx="982136" cy="16368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DF55ABC-401B-5853-57E4-45ED60C19517}"/>
              </a:ext>
            </a:extLst>
          </p:cNvPr>
          <p:cNvSpPr txBox="1"/>
          <p:nvPr/>
        </p:nvSpPr>
        <p:spPr>
          <a:xfrm>
            <a:off x="1028700" y="1947563"/>
            <a:ext cx="6096000" cy="290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ƯỚC LƯỢNG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6C72A2D-1B2C-94F9-4BEA-012711F22830}"/>
              </a:ext>
            </a:extLst>
          </p:cNvPr>
          <p:cNvSpPr txBox="1"/>
          <p:nvPr/>
        </p:nvSpPr>
        <p:spPr>
          <a:xfrm>
            <a:off x="7065010" y="538738"/>
            <a:ext cx="1011809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41060" algn="l"/>
              </a:tabLst>
              <a:defRPr/>
            </a:pPr>
            <a:r>
              <a:rPr kumimoji="0" lang="en-US" sz="4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4:</a:t>
            </a:r>
            <a:r>
              <a:rPr kumimoji="0" lang="en-US" sz="40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Tập ước lượng</a:t>
            </a:r>
          </a:p>
          <a:p>
            <a:pPr algn="just">
              <a:lnSpc>
                <a:spcPct val="150000"/>
              </a:lnSpc>
              <a:tabLst>
                <a:tab pos="5941060" algn="l"/>
              </a:tabLs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Quan sát tranh rồi ước lượng mỗi bình sau chứa khoảng bao nhiêu lít nước:</a:t>
            </a:r>
            <a:endParaRPr kumimoji="0" lang="en-US" sz="4000" b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0C6CF8F-07FC-0FA0-4C06-665842A6237D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6" t="75358" r="20060" b="1758"/>
          <a:stretch/>
        </p:blipFill>
        <p:spPr>
          <a:xfrm>
            <a:off x="7758365" y="3592238"/>
            <a:ext cx="8153400" cy="4445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0107623-1570-6383-94C0-4D408A202CA7}"/>
                  </a:ext>
                </a:extLst>
              </p:cNvPr>
              <p:cNvSpPr txBox="1"/>
              <p:nvPr/>
            </p:nvSpPr>
            <p:spPr>
              <a:xfrm>
                <a:off x="6653005" y="8559460"/>
                <a:ext cx="10942100" cy="1002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5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 E có 10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5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</m:oMath>
                </a14:m>
                <a:r>
                  <a:rPr lang="en-US" sz="45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nước, bình G có 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5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</m:oMath>
                </a14:m>
                <a:r>
                  <a:rPr lang="en-US" sz="450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</a:t>
                </a:r>
                <a:endParaRPr lang="en-US" sz="45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0107623-1570-6383-94C0-4D408A202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005" y="8559460"/>
                <a:ext cx="10942100" cy="1002710"/>
              </a:xfrm>
              <a:prstGeom prst="rect">
                <a:avLst/>
              </a:prstGeom>
              <a:blipFill>
                <a:blip r:embed="rId27"/>
                <a:stretch>
                  <a:fillRect l="-2340" b="-2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9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63278" y="935379"/>
            <a:ext cx="14048321" cy="8416242"/>
            <a:chOff x="0" y="0"/>
            <a:chExt cx="4466939" cy="5601046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4473330" cy="5607649"/>
            </a:xfrm>
            <a:custGeom>
              <a:avLst/>
              <a:gdLst/>
              <a:ahLst/>
              <a:cxnLst/>
              <a:rect l="l" t="t" r="r" b="b"/>
              <a:pathLst>
                <a:path w="4473330" h="5607649">
                  <a:moveTo>
                    <a:pt x="3845552" y="5553171"/>
                  </a:moveTo>
                  <a:cubicBezTo>
                    <a:pt x="3845552" y="5553171"/>
                    <a:pt x="3114678" y="5607649"/>
                    <a:pt x="2571940" y="5605028"/>
                  </a:cubicBezTo>
                  <a:cubicBezTo>
                    <a:pt x="1899670" y="5602865"/>
                    <a:pt x="1057074" y="5595040"/>
                    <a:pt x="1057074" y="5595040"/>
                  </a:cubicBezTo>
                  <a:cubicBezTo>
                    <a:pt x="812932" y="5586206"/>
                    <a:pt x="449110" y="5564976"/>
                    <a:pt x="282371" y="5506798"/>
                  </a:cubicBezTo>
                  <a:cubicBezTo>
                    <a:pt x="4469" y="5409835"/>
                    <a:pt x="0" y="5236556"/>
                    <a:pt x="0" y="4260693"/>
                  </a:cubicBezTo>
                  <a:lnTo>
                    <a:pt x="0" y="4260647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17592" y="15681"/>
                    <a:pt x="2324051" y="7673"/>
                  </a:cubicBezTo>
                  <a:cubicBezTo>
                    <a:pt x="2895750" y="0"/>
                    <a:pt x="3612483" y="6979"/>
                    <a:pt x="3612483" y="6979"/>
                  </a:cubicBezTo>
                  <a:cubicBezTo>
                    <a:pt x="3980791" y="14458"/>
                    <a:pt x="4119051" y="42638"/>
                    <a:pt x="4316791" y="165219"/>
                  </a:cubicBezTo>
                  <a:cubicBezTo>
                    <a:pt x="4467808" y="258836"/>
                    <a:pt x="4473330" y="476157"/>
                    <a:pt x="4464190" y="4260647"/>
                  </a:cubicBezTo>
                  <a:lnTo>
                    <a:pt x="4464190" y="4260692"/>
                  </a:lnTo>
                  <a:cubicBezTo>
                    <a:pt x="4464189" y="5354521"/>
                    <a:pt x="4421405" y="5503109"/>
                    <a:pt x="3845552" y="5553171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349013" y="575124"/>
            <a:ext cx="6496949" cy="3091206"/>
            <a:chOff x="0" y="0"/>
            <a:chExt cx="7130727" cy="3757257"/>
          </a:xfrm>
        </p:grpSpPr>
        <p:sp>
          <p:nvSpPr>
            <p:cNvPr id="7" name="Freeform 7"/>
            <p:cNvSpPr/>
            <p:nvPr/>
          </p:nvSpPr>
          <p:spPr>
            <a:xfrm>
              <a:off x="0" y="-4073"/>
              <a:ext cx="7137118" cy="3763860"/>
            </a:xfrm>
            <a:custGeom>
              <a:avLst/>
              <a:gdLst/>
              <a:ahLst/>
              <a:cxnLst/>
              <a:rect l="l" t="t" r="r" b="b"/>
              <a:pathLst>
                <a:path w="7137118" h="3763860">
                  <a:moveTo>
                    <a:pt x="6509341" y="3709382"/>
                  </a:moveTo>
                  <a:cubicBezTo>
                    <a:pt x="6509341" y="3709382"/>
                    <a:pt x="5778466" y="3763860"/>
                    <a:pt x="4853426" y="3761238"/>
                  </a:cubicBezTo>
                  <a:cubicBezTo>
                    <a:pt x="2795361" y="3759076"/>
                    <a:pt x="1057074" y="3751251"/>
                    <a:pt x="1057074" y="3751251"/>
                  </a:cubicBezTo>
                  <a:cubicBezTo>
                    <a:pt x="812932" y="3742417"/>
                    <a:pt x="449110" y="3721186"/>
                    <a:pt x="282371" y="3663009"/>
                  </a:cubicBezTo>
                  <a:cubicBezTo>
                    <a:pt x="4469" y="3566046"/>
                    <a:pt x="0" y="3392767"/>
                    <a:pt x="0" y="2742565"/>
                  </a:cubicBezTo>
                  <a:lnTo>
                    <a:pt x="0" y="2742538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931818" y="15681"/>
                    <a:pt x="4094548" y="7673"/>
                  </a:cubicBezTo>
                  <a:cubicBezTo>
                    <a:pt x="5559538" y="0"/>
                    <a:pt x="6276272" y="6979"/>
                    <a:pt x="6276272" y="6979"/>
                  </a:cubicBezTo>
                  <a:cubicBezTo>
                    <a:pt x="6644579" y="14458"/>
                    <a:pt x="6782839" y="42638"/>
                    <a:pt x="6980579" y="165219"/>
                  </a:cubicBezTo>
                  <a:cubicBezTo>
                    <a:pt x="7131596" y="258836"/>
                    <a:pt x="7137118" y="476157"/>
                    <a:pt x="7127978" y="2742538"/>
                  </a:cubicBezTo>
                  <a:lnTo>
                    <a:pt x="7127978" y="2742565"/>
                  </a:lnTo>
                  <a:cubicBezTo>
                    <a:pt x="7127977" y="3510732"/>
                    <a:pt x="7085193" y="3659320"/>
                    <a:pt x="6509341" y="3709382"/>
                  </a:cubicBezTo>
                  <a:close/>
                </a:path>
              </a:pathLst>
            </a:custGeom>
            <a:solidFill>
              <a:srgbClr val="ED5F1E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49289" y="3666330"/>
            <a:ext cx="356360" cy="377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86953" y="6296867"/>
            <a:ext cx="704436" cy="10142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49289" y="8688522"/>
            <a:ext cx="272588" cy="28883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0645" y="678981"/>
            <a:ext cx="396110" cy="5703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35538" y="4043930"/>
            <a:ext cx="279890" cy="2965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11142" y="5960019"/>
            <a:ext cx="457218" cy="65829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59300" y="8006591"/>
            <a:ext cx="272588" cy="2888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13087" y="1106133"/>
            <a:ext cx="693598" cy="9986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056137">
            <a:off x="15522678" y="7652047"/>
            <a:ext cx="2034148" cy="21515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873355">
            <a:off x="1721552" y="1179397"/>
            <a:ext cx="1209276" cy="22469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2D427A3-49B5-F5BF-9DD1-96239EFCBD6C}"/>
              </a:ext>
            </a:extLst>
          </p:cNvPr>
          <p:cNvSpPr txBox="1"/>
          <p:nvPr/>
        </p:nvSpPr>
        <p:spPr>
          <a:xfrm>
            <a:off x="6236632" y="1946706"/>
            <a:ext cx="6721712" cy="124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</a:t>
            </a:r>
            <a:r>
              <a:rPr lang="en-US"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“Về đích”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7628BE9-609D-EF8D-9B41-F32AE62753B9}"/>
              </a:ext>
            </a:extLst>
          </p:cNvPr>
          <p:cNvSpPr txBox="1"/>
          <p:nvPr/>
        </p:nvSpPr>
        <p:spPr>
          <a:xfrm>
            <a:off x="3194020" y="3549726"/>
            <a:ext cx="12781178" cy="4839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941060" algn="l"/>
              </a:tabLst>
            </a:pP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GV chia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cứ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HS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vũ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941060" algn="l"/>
              </a:tabLst>
            </a:pP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GV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bán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kính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vi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CN,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en-US" sz="3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192938" y="-558646"/>
            <a:ext cx="3523325" cy="9451273"/>
            <a:chOff x="0" y="0"/>
            <a:chExt cx="2565552" cy="68820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0532" cy="6885739"/>
            </a:xfrm>
            <a:custGeom>
              <a:avLst/>
              <a:gdLst/>
              <a:ahLst/>
              <a:cxnLst/>
              <a:rect l="l" t="t" r="r" b="b"/>
              <a:pathLst>
                <a:path w="2570532" h="6885739">
                  <a:moveTo>
                    <a:pt x="2564839" y="1112592"/>
                  </a:moveTo>
                  <a:cubicBezTo>
                    <a:pt x="2559147" y="1453591"/>
                    <a:pt x="2550356" y="6440551"/>
                    <a:pt x="2550356" y="6440551"/>
                  </a:cubicBezTo>
                  <a:cubicBezTo>
                    <a:pt x="2550356" y="6590145"/>
                    <a:pt x="2413790" y="6749245"/>
                    <a:pt x="2211012" y="6749245"/>
                  </a:cubicBezTo>
                  <a:cubicBezTo>
                    <a:pt x="2211012" y="6749245"/>
                    <a:pt x="1747503" y="6756687"/>
                    <a:pt x="1379264" y="6755936"/>
                  </a:cubicBezTo>
                  <a:cubicBezTo>
                    <a:pt x="1358627" y="6784542"/>
                    <a:pt x="1338570" y="6811408"/>
                    <a:pt x="1332046" y="6817138"/>
                  </a:cubicBezTo>
                  <a:cubicBezTo>
                    <a:pt x="1323228" y="6824883"/>
                    <a:pt x="1304780" y="6851044"/>
                    <a:pt x="1291002" y="6871401"/>
                  </a:cubicBezTo>
                  <a:cubicBezTo>
                    <a:pt x="1282101" y="6884554"/>
                    <a:pt x="1263230" y="6885739"/>
                    <a:pt x="1252736" y="6873816"/>
                  </a:cubicBezTo>
                  <a:cubicBezTo>
                    <a:pt x="1231200" y="6849352"/>
                    <a:pt x="1199001" y="6811317"/>
                    <a:pt x="1184913" y="6787299"/>
                  </a:cubicBezTo>
                  <a:cubicBezTo>
                    <a:pt x="1178494" y="6776356"/>
                    <a:pt x="1172538" y="6765156"/>
                    <a:pt x="1167084" y="6754264"/>
                  </a:cubicBezTo>
                  <a:cubicBezTo>
                    <a:pt x="1137061" y="6753787"/>
                    <a:pt x="1109055" y="6753202"/>
                    <a:pt x="1083678" y="6752488"/>
                  </a:cubicBezTo>
                  <a:cubicBezTo>
                    <a:pt x="769588" y="6743653"/>
                    <a:pt x="324392" y="6739788"/>
                    <a:pt x="324392" y="6739788"/>
                  </a:cubicBezTo>
                  <a:cubicBezTo>
                    <a:pt x="25400" y="6749245"/>
                    <a:pt x="49183" y="6639192"/>
                    <a:pt x="22788" y="6459467"/>
                  </a:cubicBezTo>
                  <a:cubicBezTo>
                    <a:pt x="22788" y="6459467"/>
                    <a:pt x="0" y="6292545"/>
                    <a:pt x="0" y="6043559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9DC4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058906" y="621263"/>
            <a:ext cx="11790694" cy="1663857"/>
            <a:chOff x="0" y="0"/>
            <a:chExt cx="3907097" cy="1138475"/>
          </a:xfrm>
        </p:grpSpPr>
        <p:sp>
          <p:nvSpPr>
            <p:cNvPr id="6" name="Freeform 6"/>
            <p:cNvSpPr/>
            <p:nvPr/>
          </p:nvSpPr>
          <p:spPr>
            <a:xfrm>
              <a:off x="0" y="-4262"/>
              <a:ext cx="3914842" cy="1144961"/>
            </a:xfrm>
            <a:custGeom>
              <a:avLst/>
              <a:gdLst/>
              <a:ahLst/>
              <a:cxnLst/>
              <a:rect l="l" t="t" r="r" b="b"/>
              <a:pathLst>
                <a:path w="3914842" h="1144961">
                  <a:moveTo>
                    <a:pt x="2975943" y="1133773"/>
                  </a:moveTo>
                  <a:cubicBezTo>
                    <a:pt x="2975943" y="1133773"/>
                    <a:pt x="2556190" y="1144961"/>
                    <a:pt x="2093605" y="1142339"/>
                  </a:cubicBezTo>
                  <a:cubicBezTo>
                    <a:pt x="1711879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952851" y="7673"/>
                  </a:cubicBezTo>
                  <a:cubicBezTo>
                    <a:pt x="2337264" y="0"/>
                    <a:pt x="2801191" y="7673"/>
                    <a:pt x="2801191" y="7673"/>
                  </a:cubicBezTo>
                  <a:cubicBezTo>
                    <a:pt x="3169498" y="15152"/>
                    <a:pt x="3532811" y="84484"/>
                    <a:pt x="3730551" y="207066"/>
                  </a:cubicBezTo>
                  <a:cubicBezTo>
                    <a:pt x="3881568" y="300683"/>
                    <a:pt x="3914842" y="425358"/>
                    <a:pt x="3905702" y="577261"/>
                  </a:cubicBezTo>
                  <a:lnTo>
                    <a:pt x="3905702" y="577262"/>
                  </a:lnTo>
                  <a:cubicBezTo>
                    <a:pt x="3905702" y="891835"/>
                    <a:pt x="3622706" y="1105932"/>
                    <a:pt x="2975943" y="1133773"/>
                  </a:cubicBezTo>
                  <a:close/>
                </a:path>
              </a:pathLst>
            </a:custGeom>
            <a:solidFill>
              <a:srgbClr val="ED5F1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507207" y="785654"/>
            <a:ext cx="10347214" cy="1315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pc="85">
                <a:solidFill>
                  <a:srgbClr val="EFEC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770253" y="2940293"/>
            <a:ext cx="8368695" cy="2756249"/>
            <a:chOff x="0" y="0"/>
            <a:chExt cx="13146075" cy="3039279"/>
          </a:xfrm>
        </p:grpSpPr>
        <p:sp>
          <p:nvSpPr>
            <p:cNvPr id="9" name="Freeform 9"/>
            <p:cNvSpPr/>
            <p:nvPr/>
          </p:nvSpPr>
          <p:spPr>
            <a:xfrm>
              <a:off x="-1" y="0"/>
              <a:ext cx="13153733" cy="3039279"/>
            </a:xfrm>
            <a:custGeom>
              <a:avLst/>
              <a:gdLst/>
              <a:ahLst/>
              <a:cxnLst/>
              <a:rect l="l" t="t" r="r" b="b"/>
              <a:pathLst>
                <a:path w="13153733" h="3039279">
                  <a:moveTo>
                    <a:pt x="12647295" y="3022360"/>
                  </a:moveTo>
                  <a:cubicBezTo>
                    <a:pt x="12647295" y="3022360"/>
                    <a:pt x="12410299" y="3012390"/>
                    <a:pt x="12048159" y="3025834"/>
                  </a:cubicBezTo>
                  <a:cubicBezTo>
                    <a:pt x="11686022" y="3039279"/>
                    <a:pt x="490924" y="3039279"/>
                    <a:pt x="490924" y="3039279"/>
                  </a:cubicBezTo>
                  <a:cubicBezTo>
                    <a:pt x="245502" y="3039279"/>
                    <a:pt x="32509" y="2942011"/>
                    <a:pt x="31032" y="2781897"/>
                  </a:cubicBezTo>
                  <a:cubicBezTo>
                    <a:pt x="31032" y="2781897"/>
                    <a:pt x="0" y="1585549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600747" y="0"/>
                    <a:pt x="12600747" y="0"/>
                  </a:cubicBezTo>
                  <a:cubicBezTo>
                    <a:pt x="12912647" y="0"/>
                    <a:pt x="13146076" y="101069"/>
                    <a:pt x="13138218" y="303616"/>
                  </a:cubicBezTo>
                  <a:cubicBezTo>
                    <a:pt x="13138218" y="303616"/>
                    <a:pt x="13136222" y="1498543"/>
                    <a:pt x="13144978" y="2082310"/>
                  </a:cubicBezTo>
                  <a:cubicBezTo>
                    <a:pt x="13153733" y="2375611"/>
                    <a:pt x="13107185" y="2708682"/>
                    <a:pt x="13107185" y="2708682"/>
                  </a:cubicBezTo>
                  <a:cubicBezTo>
                    <a:pt x="13104220" y="2888707"/>
                    <a:pt x="12892717" y="3022360"/>
                    <a:pt x="12647295" y="3022360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4192938" y="3159100"/>
            <a:ext cx="3523325" cy="9451273"/>
            <a:chOff x="0" y="0"/>
            <a:chExt cx="2565552" cy="68820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70532" cy="6885739"/>
            </a:xfrm>
            <a:custGeom>
              <a:avLst/>
              <a:gdLst/>
              <a:ahLst/>
              <a:cxnLst/>
              <a:rect l="l" t="t" r="r" b="b"/>
              <a:pathLst>
                <a:path w="2570532" h="6885739">
                  <a:moveTo>
                    <a:pt x="2564839" y="1112592"/>
                  </a:moveTo>
                  <a:cubicBezTo>
                    <a:pt x="2559147" y="1453591"/>
                    <a:pt x="2550356" y="6440551"/>
                    <a:pt x="2550356" y="6440551"/>
                  </a:cubicBezTo>
                  <a:cubicBezTo>
                    <a:pt x="2550356" y="6590145"/>
                    <a:pt x="2413790" y="6749245"/>
                    <a:pt x="2211012" y="6749245"/>
                  </a:cubicBezTo>
                  <a:cubicBezTo>
                    <a:pt x="2211012" y="6749245"/>
                    <a:pt x="1747503" y="6756687"/>
                    <a:pt x="1379264" y="6755936"/>
                  </a:cubicBezTo>
                  <a:cubicBezTo>
                    <a:pt x="1358627" y="6784542"/>
                    <a:pt x="1338570" y="6811408"/>
                    <a:pt x="1332046" y="6817138"/>
                  </a:cubicBezTo>
                  <a:cubicBezTo>
                    <a:pt x="1323228" y="6824883"/>
                    <a:pt x="1304780" y="6851044"/>
                    <a:pt x="1291002" y="6871401"/>
                  </a:cubicBezTo>
                  <a:cubicBezTo>
                    <a:pt x="1282101" y="6884554"/>
                    <a:pt x="1263230" y="6885739"/>
                    <a:pt x="1252736" y="6873816"/>
                  </a:cubicBezTo>
                  <a:cubicBezTo>
                    <a:pt x="1231200" y="6849352"/>
                    <a:pt x="1199001" y="6811317"/>
                    <a:pt x="1184913" y="6787299"/>
                  </a:cubicBezTo>
                  <a:cubicBezTo>
                    <a:pt x="1178494" y="6776356"/>
                    <a:pt x="1172538" y="6765156"/>
                    <a:pt x="1167084" y="6754264"/>
                  </a:cubicBezTo>
                  <a:cubicBezTo>
                    <a:pt x="1137061" y="6753787"/>
                    <a:pt x="1109055" y="6753202"/>
                    <a:pt x="1083678" y="6752488"/>
                  </a:cubicBezTo>
                  <a:cubicBezTo>
                    <a:pt x="769588" y="6743653"/>
                    <a:pt x="324392" y="6739788"/>
                    <a:pt x="324392" y="6739788"/>
                  </a:cubicBezTo>
                  <a:cubicBezTo>
                    <a:pt x="25400" y="6749245"/>
                    <a:pt x="49183" y="6639192"/>
                    <a:pt x="22788" y="6459467"/>
                  </a:cubicBezTo>
                  <a:cubicBezTo>
                    <a:pt x="22788" y="6459467"/>
                    <a:pt x="0" y="6292545"/>
                    <a:pt x="0" y="6043559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FAD0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856720" y="6416544"/>
            <a:ext cx="8368695" cy="3057324"/>
            <a:chOff x="0" y="0"/>
            <a:chExt cx="13146075" cy="3039279"/>
          </a:xfrm>
        </p:grpSpPr>
        <p:sp>
          <p:nvSpPr>
            <p:cNvPr id="14" name="Freeform 14"/>
            <p:cNvSpPr/>
            <p:nvPr/>
          </p:nvSpPr>
          <p:spPr>
            <a:xfrm>
              <a:off x="-1" y="0"/>
              <a:ext cx="13153733" cy="3039279"/>
            </a:xfrm>
            <a:custGeom>
              <a:avLst/>
              <a:gdLst/>
              <a:ahLst/>
              <a:cxnLst/>
              <a:rect l="l" t="t" r="r" b="b"/>
              <a:pathLst>
                <a:path w="13153733" h="3039279">
                  <a:moveTo>
                    <a:pt x="12647295" y="3022360"/>
                  </a:moveTo>
                  <a:cubicBezTo>
                    <a:pt x="12647295" y="3022360"/>
                    <a:pt x="12410299" y="3012390"/>
                    <a:pt x="12048159" y="3025834"/>
                  </a:cubicBezTo>
                  <a:cubicBezTo>
                    <a:pt x="11686022" y="3039279"/>
                    <a:pt x="490924" y="3039279"/>
                    <a:pt x="490924" y="3039279"/>
                  </a:cubicBezTo>
                  <a:cubicBezTo>
                    <a:pt x="245502" y="3039279"/>
                    <a:pt x="32509" y="2942011"/>
                    <a:pt x="31032" y="2781897"/>
                  </a:cubicBezTo>
                  <a:cubicBezTo>
                    <a:pt x="31032" y="2781897"/>
                    <a:pt x="0" y="1585549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600747" y="0"/>
                    <a:pt x="12600747" y="0"/>
                  </a:cubicBezTo>
                  <a:cubicBezTo>
                    <a:pt x="12912647" y="0"/>
                    <a:pt x="13146076" y="101069"/>
                    <a:pt x="13138218" y="303616"/>
                  </a:cubicBezTo>
                  <a:cubicBezTo>
                    <a:pt x="13138218" y="303616"/>
                    <a:pt x="13136222" y="1498543"/>
                    <a:pt x="13144978" y="2082310"/>
                  </a:cubicBezTo>
                  <a:cubicBezTo>
                    <a:pt x="13153733" y="2375611"/>
                    <a:pt x="13107185" y="2708682"/>
                    <a:pt x="13107185" y="2708682"/>
                  </a:cubicBezTo>
                  <a:cubicBezTo>
                    <a:pt x="13104220" y="2888707"/>
                    <a:pt x="12892717" y="3022360"/>
                    <a:pt x="12647295" y="3022360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11454416" y="3134197"/>
            <a:ext cx="5950920" cy="7031699"/>
            <a:chOff x="0" y="0"/>
            <a:chExt cx="2565552" cy="303149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70532" cy="3035174"/>
            </a:xfrm>
            <a:custGeom>
              <a:avLst/>
              <a:gdLst/>
              <a:ahLst/>
              <a:cxnLst/>
              <a:rect l="l" t="t" r="r" b="b"/>
              <a:pathLst>
                <a:path w="2570532" h="3035174">
                  <a:moveTo>
                    <a:pt x="2564839" y="1112592"/>
                  </a:moveTo>
                  <a:cubicBezTo>
                    <a:pt x="2559147" y="1453591"/>
                    <a:pt x="2550356" y="2589986"/>
                    <a:pt x="2550356" y="2589986"/>
                  </a:cubicBezTo>
                  <a:cubicBezTo>
                    <a:pt x="2550356" y="2739580"/>
                    <a:pt x="2413790" y="2898681"/>
                    <a:pt x="2211012" y="2898681"/>
                  </a:cubicBezTo>
                  <a:cubicBezTo>
                    <a:pt x="2211012" y="2898681"/>
                    <a:pt x="1747503" y="2906122"/>
                    <a:pt x="1379264" y="2905371"/>
                  </a:cubicBezTo>
                  <a:cubicBezTo>
                    <a:pt x="1358627" y="2933977"/>
                    <a:pt x="1338570" y="2960844"/>
                    <a:pt x="1332046" y="2966574"/>
                  </a:cubicBezTo>
                  <a:cubicBezTo>
                    <a:pt x="1323228" y="2974318"/>
                    <a:pt x="1304780" y="3000479"/>
                    <a:pt x="1291002" y="3020836"/>
                  </a:cubicBezTo>
                  <a:cubicBezTo>
                    <a:pt x="1282101" y="3033989"/>
                    <a:pt x="1263230" y="3035174"/>
                    <a:pt x="1252736" y="3023252"/>
                  </a:cubicBezTo>
                  <a:cubicBezTo>
                    <a:pt x="1231200" y="2998788"/>
                    <a:pt x="1199001" y="2960752"/>
                    <a:pt x="1184913" y="2936734"/>
                  </a:cubicBezTo>
                  <a:cubicBezTo>
                    <a:pt x="1178494" y="2925792"/>
                    <a:pt x="1172538" y="2914591"/>
                    <a:pt x="1167084" y="2903699"/>
                  </a:cubicBezTo>
                  <a:cubicBezTo>
                    <a:pt x="1137061" y="2903223"/>
                    <a:pt x="1109055" y="2902637"/>
                    <a:pt x="1083678" y="2901923"/>
                  </a:cubicBezTo>
                  <a:cubicBezTo>
                    <a:pt x="769588" y="2893089"/>
                    <a:pt x="324392" y="2889223"/>
                    <a:pt x="324392" y="2889223"/>
                  </a:cubicBezTo>
                  <a:cubicBezTo>
                    <a:pt x="25400" y="2898681"/>
                    <a:pt x="49183" y="2788628"/>
                    <a:pt x="22788" y="2608903"/>
                  </a:cubicBezTo>
                  <a:cubicBezTo>
                    <a:pt x="22788" y="2608903"/>
                    <a:pt x="0" y="2441980"/>
                    <a:pt x="0" y="2192994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87B282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1744734" y="4101113"/>
            <a:ext cx="6019123" cy="5313281"/>
            <a:chOff x="0" y="0"/>
            <a:chExt cx="8853271" cy="5345644"/>
          </a:xfrm>
        </p:grpSpPr>
        <p:sp>
          <p:nvSpPr>
            <p:cNvPr id="19" name="Freeform 19"/>
            <p:cNvSpPr/>
            <p:nvPr/>
          </p:nvSpPr>
          <p:spPr>
            <a:xfrm>
              <a:off x="-1" y="0"/>
              <a:ext cx="8860930" cy="5345645"/>
            </a:xfrm>
            <a:custGeom>
              <a:avLst/>
              <a:gdLst/>
              <a:ahLst/>
              <a:cxnLst/>
              <a:rect l="l" t="t" r="r" b="b"/>
              <a:pathLst>
                <a:path w="8860930" h="5345645">
                  <a:moveTo>
                    <a:pt x="8354491" y="5328726"/>
                  </a:moveTo>
                  <a:cubicBezTo>
                    <a:pt x="8354491" y="5328726"/>
                    <a:pt x="8117495" y="5318756"/>
                    <a:pt x="7755356" y="5332200"/>
                  </a:cubicBezTo>
                  <a:cubicBezTo>
                    <a:pt x="7393218" y="5345645"/>
                    <a:pt x="490924" y="5345645"/>
                    <a:pt x="490924" y="5345645"/>
                  </a:cubicBezTo>
                  <a:cubicBezTo>
                    <a:pt x="245502" y="5345645"/>
                    <a:pt x="32509" y="5248377"/>
                    <a:pt x="31032" y="5088263"/>
                  </a:cubicBezTo>
                  <a:cubicBezTo>
                    <a:pt x="31032" y="5088263"/>
                    <a:pt x="0" y="3372052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8307943" y="0"/>
                    <a:pt x="8307943" y="0"/>
                  </a:cubicBezTo>
                  <a:cubicBezTo>
                    <a:pt x="8619844" y="0"/>
                    <a:pt x="8853272" y="101069"/>
                    <a:pt x="8845415" y="303616"/>
                  </a:cubicBezTo>
                  <a:cubicBezTo>
                    <a:pt x="8845415" y="303616"/>
                    <a:pt x="8843419" y="3126064"/>
                    <a:pt x="8852175" y="4388676"/>
                  </a:cubicBezTo>
                  <a:cubicBezTo>
                    <a:pt x="8860930" y="4681977"/>
                    <a:pt x="8814382" y="5015048"/>
                    <a:pt x="8814382" y="5015048"/>
                  </a:cubicBezTo>
                  <a:cubicBezTo>
                    <a:pt x="8811417" y="5195073"/>
                    <a:pt x="8599913" y="5328726"/>
                    <a:pt x="8354491" y="5328726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25415" y="872606"/>
            <a:ext cx="292156" cy="30956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429876" y="872606"/>
            <a:ext cx="424545" cy="6112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28549" y="2405328"/>
            <a:ext cx="292156" cy="30956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382450" y="1896651"/>
            <a:ext cx="424545" cy="61125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24142" y="7773782"/>
            <a:ext cx="272588" cy="2888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632789" y="9494504"/>
            <a:ext cx="396110" cy="57031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92406" y="9350087"/>
            <a:ext cx="272588" cy="2888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132901" y="1027390"/>
            <a:ext cx="396110" cy="57031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960446" y="5229514"/>
            <a:ext cx="1420532" cy="1420532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330995">
            <a:off x="842604" y="2607820"/>
            <a:ext cx="772720" cy="128786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FF9AF56-2BC1-C07E-78AF-9C01C228BFE0}"/>
              </a:ext>
            </a:extLst>
          </p:cNvPr>
          <p:cNvSpPr txBox="1"/>
          <p:nvPr/>
        </p:nvSpPr>
        <p:spPr>
          <a:xfrm>
            <a:off x="2202930" y="2940293"/>
            <a:ext cx="753225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41060" algn="l"/>
              </a:tabLs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 lại cách đọc, viết số trong phạm vi 100 000, số liền trước, liền sau, làm tròn số.</a:t>
            </a:r>
            <a:endParaRPr lang="en-US" sz="400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AF7FC96-F14B-D39C-D191-5B78D2BA8C05}"/>
              </a:ext>
            </a:extLst>
          </p:cNvPr>
          <p:cNvSpPr txBox="1"/>
          <p:nvPr/>
        </p:nvSpPr>
        <p:spPr>
          <a:xfrm>
            <a:off x="2138846" y="6514028"/>
            <a:ext cx="7896014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 trí thêm nhiều sản phẩm về hình tròn, tìm nhiều cách vẽ hình tròn trong thực tiễn.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15BD5B5-E974-E7FE-6ECA-4973E44A3D79}"/>
              </a:ext>
            </a:extLst>
          </p:cNvPr>
          <p:cNvSpPr txBox="1"/>
          <p:nvPr/>
        </p:nvSpPr>
        <p:spPr>
          <a:xfrm>
            <a:off x="12029844" y="5447785"/>
            <a:ext cx="5526944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 lượng cân nặng, dung tích những đồ vật xung quanh.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205037" y="2166761"/>
            <a:ext cx="11854443" cy="11572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637834">
            <a:off x="-6072590" y="-3500923"/>
            <a:ext cx="11854443" cy="11572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637834">
            <a:off x="316221" y="3584383"/>
            <a:ext cx="272588" cy="2888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637834">
            <a:off x="2692304" y="1126292"/>
            <a:ext cx="396110" cy="5703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7834">
            <a:off x="1347941" y="1056075"/>
            <a:ext cx="272588" cy="2888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637834">
            <a:off x="321396" y="2025733"/>
            <a:ext cx="396110" cy="5703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637834">
            <a:off x="3681769" y="361299"/>
            <a:ext cx="272588" cy="28883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5046548" y="1212057"/>
            <a:ext cx="8816363" cy="8046243"/>
            <a:chOff x="0" y="0"/>
            <a:chExt cx="2565552" cy="25190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70532" cy="2522690"/>
            </a:xfrm>
            <a:custGeom>
              <a:avLst/>
              <a:gdLst/>
              <a:ahLst/>
              <a:cxnLst/>
              <a:rect l="l" t="t" r="r" b="b"/>
              <a:pathLst>
                <a:path w="2570532" h="2522690">
                  <a:moveTo>
                    <a:pt x="2564839" y="1112592"/>
                  </a:moveTo>
                  <a:cubicBezTo>
                    <a:pt x="2559147" y="1453591"/>
                    <a:pt x="2550356" y="2077501"/>
                    <a:pt x="2550356" y="2077501"/>
                  </a:cubicBezTo>
                  <a:cubicBezTo>
                    <a:pt x="2550356" y="2227096"/>
                    <a:pt x="2413790" y="2386197"/>
                    <a:pt x="2211012" y="2386197"/>
                  </a:cubicBezTo>
                  <a:cubicBezTo>
                    <a:pt x="2211012" y="2386197"/>
                    <a:pt x="1747503" y="2393637"/>
                    <a:pt x="1379264" y="2392887"/>
                  </a:cubicBezTo>
                  <a:cubicBezTo>
                    <a:pt x="1358627" y="2421493"/>
                    <a:pt x="1338570" y="2448359"/>
                    <a:pt x="1332046" y="2454090"/>
                  </a:cubicBezTo>
                  <a:cubicBezTo>
                    <a:pt x="1323228" y="2461834"/>
                    <a:pt x="1304780" y="2487995"/>
                    <a:pt x="1291002" y="2508352"/>
                  </a:cubicBezTo>
                  <a:cubicBezTo>
                    <a:pt x="1282101" y="2521505"/>
                    <a:pt x="1263230" y="2522690"/>
                    <a:pt x="1252736" y="2510767"/>
                  </a:cubicBezTo>
                  <a:cubicBezTo>
                    <a:pt x="1231200" y="2486303"/>
                    <a:pt x="1199001" y="2448268"/>
                    <a:pt x="1184913" y="2424250"/>
                  </a:cubicBezTo>
                  <a:cubicBezTo>
                    <a:pt x="1178494" y="2413307"/>
                    <a:pt x="1172538" y="2402107"/>
                    <a:pt x="1167084" y="2391214"/>
                  </a:cubicBezTo>
                  <a:cubicBezTo>
                    <a:pt x="1137061" y="2390738"/>
                    <a:pt x="1109055" y="2390153"/>
                    <a:pt x="1083678" y="2389439"/>
                  </a:cubicBezTo>
                  <a:cubicBezTo>
                    <a:pt x="769588" y="2380605"/>
                    <a:pt x="324392" y="2376739"/>
                    <a:pt x="324392" y="2376739"/>
                  </a:cubicBezTo>
                  <a:cubicBezTo>
                    <a:pt x="25400" y="2386197"/>
                    <a:pt x="49183" y="2276144"/>
                    <a:pt x="22788" y="2096418"/>
                  </a:cubicBezTo>
                  <a:cubicBezTo>
                    <a:pt x="22788" y="2096418"/>
                    <a:pt x="0" y="1929496"/>
                    <a:pt x="0" y="1680510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932913" y="1517321"/>
            <a:ext cx="853973" cy="8586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2584455" y="1517321"/>
            <a:ext cx="1536412" cy="15364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48681">
            <a:off x="3630203" y="5008121"/>
            <a:ext cx="849311" cy="14155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4943070" y="3228596"/>
            <a:ext cx="1612563" cy="200658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5400000">
            <a:off x="1905657" y="2555163"/>
            <a:ext cx="1836488" cy="198832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3735946" y="6298436"/>
            <a:ext cx="1777591" cy="16547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-1120801">
            <a:off x="15965328" y="473301"/>
            <a:ext cx="1558267" cy="160495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 rot="-764601">
            <a:off x="4725824" y="7546791"/>
            <a:ext cx="1736507" cy="185813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 rot="-1182262">
            <a:off x="1344090" y="7062535"/>
            <a:ext cx="1281453" cy="179338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330689" y="6395318"/>
            <a:ext cx="272588" cy="28883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43070" y="8684307"/>
            <a:ext cx="396110" cy="57031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19338" y="8969465"/>
            <a:ext cx="272588" cy="2888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268928" y="7674068"/>
            <a:ext cx="396110" cy="57031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120867" y="9773518"/>
            <a:ext cx="272588" cy="2888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8DD973B-DB47-5BE2-FA79-9B2203E41FCA}"/>
              </a:ext>
            </a:extLst>
          </p:cNvPr>
          <p:cNvSpPr txBox="1"/>
          <p:nvPr/>
        </p:nvSpPr>
        <p:spPr>
          <a:xfrm>
            <a:off x="5099569" y="2857091"/>
            <a:ext cx="8723453" cy="1710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bye</a:t>
            </a:r>
            <a:endParaRPr 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304</Words>
  <Application>Microsoft Office PowerPoint</Application>
  <PresentationFormat>Custom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Cambria Math</vt:lpstr>
      <vt:lpstr>DengXian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Green Playful Illustration English Class Presentation</dc:title>
  <dc:creator>ADMIN</dc:creator>
  <cp:lastModifiedBy>Tran Mung</cp:lastModifiedBy>
  <cp:revision>8</cp:revision>
  <dcterms:created xsi:type="dcterms:W3CDTF">2006-08-16T00:00:00Z</dcterms:created>
  <dcterms:modified xsi:type="dcterms:W3CDTF">2025-03-09T22:36:09Z</dcterms:modified>
  <dc:identifier>DAFQkX7CIB0</dc:identifier>
</cp:coreProperties>
</file>