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8" r:id="rId3"/>
    <p:sldMasterId id="2147483703" r:id="rId4"/>
  </p:sldMasterIdLst>
  <p:sldIdLst>
    <p:sldId id="259" r:id="rId5"/>
    <p:sldId id="269" r:id="rId6"/>
    <p:sldId id="273" r:id="rId7"/>
    <p:sldId id="274" r:id="rId8"/>
    <p:sldId id="271" r:id="rId9"/>
    <p:sldId id="272" r:id="rId10"/>
    <p:sldId id="267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3" autoAdjust="0"/>
    <p:restoredTop sz="94576" autoAdjust="0"/>
  </p:normalViewPr>
  <p:slideViewPr>
    <p:cSldViewPr>
      <p:cViewPr varScale="1">
        <p:scale>
          <a:sx n="61" d="100"/>
          <a:sy n="61" d="100"/>
        </p:scale>
        <p:origin x="15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901F3-A5B1-4565-B7A3-25B6DE182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58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C855-B5F2-46B7-88C1-AAC686B796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76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46D6-3589-4C9E-8D33-30055273A1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10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6871-3BFF-449F-9DED-F7CB4CD26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03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91613-EA04-44AE-B662-7AF5C8D93C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0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5379-6459-4D2B-920A-F2F229DE74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90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EA56A-19CF-454D-A3F4-3ECFC1876D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713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24A5-C555-44D5-BCD1-796CBEB0DD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22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8214-B64A-4176-98C5-13B17D9817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235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F3456-7A69-4A67-B6A6-319307347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092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9958-EF07-49F8-A09B-009FDD0D8F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674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E82A-B6EC-4E6B-A50C-E6B7698311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647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37E5-7F6D-4A09-BFBA-A7BFC4D079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6462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B3B8-7A27-4FA6-98D5-E3C3B65BB9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6324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156FF-8F53-41C9-824B-55B994D13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041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C855-B5F2-46B7-88C1-AAC686B796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930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46D6-3589-4C9E-8D33-30055273A1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2395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6871-3BFF-449F-9DED-F7CB4CD26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5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91613-EA04-44AE-B662-7AF5C8D93C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891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5379-6459-4D2B-920A-F2F229DE74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556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EA56A-19CF-454D-A3F4-3ECFC1876D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042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24A5-C555-44D5-BCD1-796CBEB0DD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630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8214-B64A-4176-98C5-13B17D9817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51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F3456-7A69-4A67-B6A6-319307347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98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9958-EF07-49F8-A09B-009FDD0D8F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0411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E82A-B6EC-4E6B-A50C-E6B7698311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772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37E5-7F6D-4A09-BFBA-A7BFC4D079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63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B3B8-7A27-4FA6-98D5-E3C3B65BB9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5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156FF-8F53-41C9-824B-55B994D13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3816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DC855-B5F2-46B7-88C1-AAC686B796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896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E46D6-3589-4C9E-8D33-30055273A1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3040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16871-3BFF-449F-9DED-F7CB4CD26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022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91613-EA04-44AE-B662-7AF5C8D93C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4447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65379-6459-4D2B-920A-F2F229DE74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5276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EA56A-19CF-454D-A3F4-3ECFC1876D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966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24A5-C555-44D5-BCD1-796CBEB0DD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295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58214-B64A-4176-98C5-13B17D9817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902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F3456-7A69-4A67-B6A6-3193073473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4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9958-EF07-49F8-A09B-009FDD0D8F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904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5E82A-B6EC-4E6B-A50C-E6B7698311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69852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37E5-7F6D-4A09-BFBA-A7BFC4D079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1604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B3B8-7A27-4FA6-98D5-E3C3B65BB9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8689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156FF-8F53-41C9-824B-55B994D13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5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21473B-CB04-4610-A07C-1F4E48A751F0}" type="datetimeFigureOut">
              <a:rPr lang="en-US" smtClean="0"/>
              <a:pPr/>
              <a:t>31/3/2025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4E2DD0-205F-42EE-904B-F0B7C28CB7F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D8EE6-D6AF-4FC3-A0CD-E31BA9BEC24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45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D8EE6-D6AF-4FC3-A0CD-E31BA9BEC24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83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D8EE6-D6AF-4FC3-A0CD-E31BA9BEC24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27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54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5632036" y="779023"/>
            <a:ext cx="77438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Cho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319087" y="1014166"/>
            <a:ext cx="85058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 P(x) = 2x</a:t>
            </a:r>
            <a:r>
              <a:rPr lang="en-US" sz="4000" b="1" baseline="30000" dirty="0">
                <a:latin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</a:rPr>
              <a:t> – 2x + 1 </a:t>
            </a:r>
          </a:p>
          <a:p>
            <a:r>
              <a:rPr lang="en-US" sz="4000" b="1" dirty="0">
                <a:latin typeface="Times New Roman" pitchFamily="18" charset="0"/>
              </a:rPr>
              <a:t>Q(x) = 3x</a:t>
            </a:r>
            <a:r>
              <a:rPr lang="en-US" sz="4000" b="1" baseline="30000" dirty="0">
                <a:latin typeface="Times New Roman" pitchFamily="18" charset="0"/>
              </a:rPr>
              <a:t>2 </a:t>
            </a:r>
            <a:r>
              <a:rPr lang="en-US" sz="4000" b="1" dirty="0">
                <a:latin typeface="Times New Roman" pitchFamily="18" charset="0"/>
              </a:rPr>
              <a:t>+ 4x - 1</a:t>
            </a:r>
          </a:p>
          <a:p>
            <a:r>
              <a:rPr lang="en-US" sz="4000" b="1" dirty="0" err="1">
                <a:latin typeface="Times New Roman" pitchFamily="18" charset="0"/>
              </a:rPr>
              <a:t>Hãy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tổng</a:t>
            </a:r>
            <a:r>
              <a:rPr lang="en-US" sz="4000" b="1" dirty="0">
                <a:latin typeface="Times New Roman" pitchFamily="18" charset="0"/>
              </a:rPr>
              <a:t> P(x) + Q(x)  </a:t>
            </a: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7378700" y="2931493"/>
            <a:ext cx="898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</a:rPr>
              <a:t>:</a:t>
            </a:r>
          </a:p>
        </p:txBody>
      </p:sp>
      <p:sp>
        <p:nvSpPr>
          <p:cNvPr id="7" name="Text Box 41"/>
          <p:cNvSpPr txBox="1">
            <a:spLocks noChangeArrowheads="1"/>
          </p:cNvSpPr>
          <p:nvPr/>
        </p:nvSpPr>
        <p:spPr bwMode="auto">
          <a:xfrm>
            <a:off x="2328430" y="547747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=  5x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+ 2x 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314575" y="4867870"/>
            <a:ext cx="751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Times New Roman" pitchFamily="18" charset="0"/>
              </a:rPr>
              <a:t>= </a:t>
            </a:r>
            <a:r>
              <a:rPr lang="en-US" sz="2400" b="1">
                <a:latin typeface="Times New Roman" pitchFamily="18" charset="0"/>
              </a:rPr>
              <a:t> (2x</a:t>
            </a:r>
            <a:r>
              <a:rPr lang="en-US" sz="2400" b="1" baseline="30000">
                <a:latin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</a:rPr>
              <a:t>+ 3x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) + (- 2x + 4x) + ( 1 + 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b="1">
                <a:latin typeface="Times New Roman" pitchFamily="18" charset="0"/>
              </a:rPr>
              <a:t>- 1</a:t>
            </a:r>
            <a:r>
              <a:rPr lang="en-US" sz="2400">
                <a:latin typeface="Times New Roman" pitchFamily="18" charset="0"/>
              </a:rPr>
              <a:t>)</a:t>
            </a:r>
            <a:r>
              <a:rPr lang="en-US" sz="2400" b="1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381000" y="3207979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</a:rPr>
              <a:t>Cộng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theo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ngang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auto">
          <a:xfrm>
            <a:off x="762000" y="3768666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P(x) + Q(x) </a:t>
            </a:r>
            <a:r>
              <a:rPr lang="en-US" sz="2400"/>
              <a:t>= </a:t>
            </a:r>
            <a:r>
              <a:rPr lang="en-US" sz="2400" b="1"/>
              <a:t>(</a:t>
            </a:r>
            <a:r>
              <a:rPr lang="en-US" sz="2400" b="1">
                <a:latin typeface="Times New Roman" pitchFamily="18" charset="0"/>
              </a:rPr>
              <a:t>2x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– 2x + 1 </a:t>
            </a:r>
            <a:r>
              <a:rPr lang="en-US" sz="2400" b="1"/>
              <a:t>) + (</a:t>
            </a:r>
            <a:r>
              <a:rPr lang="en-US" sz="2400" b="1">
                <a:latin typeface="Times New Roman" pitchFamily="18" charset="0"/>
              </a:rPr>
              <a:t>3x</a:t>
            </a:r>
            <a:r>
              <a:rPr lang="en-US" sz="2400" b="1" baseline="30000">
                <a:latin typeface="Times New Roman" pitchFamily="18" charset="0"/>
              </a:rPr>
              <a:t>2 </a:t>
            </a:r>
            <a:r>
              <a:rPr lang="en-US" sz="2400" b="1">
                <a:latin typeface="Times New Roman" pitchFamily="18" charset="0"/>
              </a:rPr>
              <a:t>+ 4x - 1</a:t>
            </a:r>
            <a:r>
              <a:rPr lang="en-US" sz="2400" b="1"/>
              <a:t>)</a:t>
            </a:r>
            <a:endParaRPr lang="en-US" sz="2400" b="1" dirty="0"/>
          </a:p>
        </p:txBody>
      </p:sp>
      <p:sp>
        <p:nvSpPr>
          <p:cNvPr id="12" name="Text Box 41"/>
          <p:cNvSpPr txBox="1">
            <a:spLocks noChangeArrowheads="1"/>
          </p:cNvSpPr>
          <p:nvPr/>
        </p:nvSpPr>
        <p:spPr bwMode="auto">
          <a:xfrm>
            <a:off x="762000" y="6015335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Tổng hai đa thức P(x) + Q(x) là đa thức 5x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+ 2x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2286000" y="4355068"/>
            <a:ext cx="3839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= </a:t>
            </a:r>
            <a:r>
              <a:rPr lang="en-US" sz="2400" b="1" dirty="0"/>
              <a:t> </a:t>
            </a:r>
            <a:r>
              <a:rPr lang="en-US" sz="2400" b="1" dirty="0">
                <a:latin typeface="Times New Roman" pitchFamily="18" charset="0"/>
              </a:rPr>
              <a:t>2x</a:t>
            </a:r>
            <a:r>
              <a:rPr lang="en-US" sz="2400" b="1" baseline="30000" dirty="0">
                <a:latin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</a:rPr>
              <a:t> – 2x + 1 </a:t>
            </a:r>
            <a:r>
              <a:rPr lang="en-US" sz="2400" b="1" dirty="0"/>
              <a:t>+ </a:t>
            </a:r>
            <a:r>
              <a:rPr lang="en-US" sz="2400" b="1" dirty="0">
                <a:latin typeface="Times New Roman" pitchFamily="18" charset="0"/>
              </a:rPr>
              <a:t>3x</a:t>
            </a:r>
            <a:r>
              <a:rPr lang="en-US" sz="2400" b="1" baseline="30000" dirty="0">
                <a:latin typeface="Times New Roman" pitchFamily="18" charset="0"/>
              </a:rPr>
              <a:t>2 </a:t>
            </a:r>
            <a:r>
              <a:rPr lang="en-US" sz="2400" b="1" dirty="0">
                <a:latin typeface="Times New Roman" pitchFamily="18" charset="0"/>
              </a:rPr>
              <a:t>+ 4x - 1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381000" y="228600"/>
            <a:ext cx="5251036" cy="5847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1</a:t>
            </a:r>
            <a:r>
              <a:rPr lang="en-US" sz="3200" b="1">
                <a:solidFill>
                  <a:srgbClr val="FFFF00"/>
                </a:solidFill>
                <a:latin typeface="Times New Roman" pitchFamily="18" charset="0"/>
              </a:rPr>
              <a:t>. </a:t>
            </a:r>
            <a:r>
              <a:rPr lang="en-US" sz="3200" b="1" u="sng">
                <a:solidFill>
                  <a:srgbClr val="FFFF00"/>
                </a:solidFill>
                <a:latin typeface="Times New Roman" pitchFamily="18" charset="0"/>
              </a:rPr>
              <a:t>Cộng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hai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đa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Times New Roman" pitchFamily="18" charset="0"/>
              </a:rPr>
              <a:t>biến</a:t>
            </a:r>
            <a:endParaRPr lang="en-US" sz="3200" b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1"/>
          <p:cNvSpPr txBox="1">
            <a:spLocks noChangeArrowheads="1"/>
          </p:cNvSpPr>
          <p:nvPr/>
        </p:nvSpPr>
        <p:spPr bwMode="auto">
          <a:xfrm>
            <a:off x="0" y="414337"/>
            <a:ext cx="89154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rgbClr val="FF0000"/>
                </a:solidFill>
              </a:rPr>
              <a:t>BÀI TẬP </a:t>
            </a:r>
            <a:r>
              <a:rPr lang="en-US" sz="4000" b="1" u="sng">
                <a:solidFill>
                  <a:srgbClr val="FF0000"/>
                </a:solidFill>
              </a:rPr>
              <a:t>1</a:t>
            </a:r>
            <a:r>
              <a:rPr lang="en-US" sz="3200" b="1" u="sng" dirty="0">
                <a:solidFill>
                  <a:srgbClr val="FF0000"/>
                </a:solidFill>
              </a:rPr>
              <a:t>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Trong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các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phép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tính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sau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nào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đúng</a:t>
            </a:r>
            <a:r>
              <a:rPr lang="en-US" sz="3200" b="1" dirty="0">
                <a:solidFill>
                  <a:schemeClr val="tx1"/>
                </a:solidFill>
              </a:rPr>
              <a:t>,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nào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sai</a:t>
            </a:r>
            <a:r>
              <a:rPr lang="en-US" sz="3200" b="1" dirty="0">
                <a:solidFill>
                  <a:schemeClr val="tx1"/>
                </a:solidFill>
              </a:rPr>
              <a:t>? </a:t>
            </a:r>
            <a:r>
              <a:rPr lang="en-US" sz="3200" b="1" dirty="0" err="1">
                <a:solidFill>
                  <a:schemeClr val="tx1"/>
                </a:solidFill>
              </a:rPr>
              <a:t>Hãy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thực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hiện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phép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tính</a:t>
            </a:r>
            <a:r>
              <a:rPr lang="en-US" sz="3200" b="1" dirty="0">
                <a:solidFill>
                  <a:schemeClr val="tx1"/>
                </a:solidFill>
              </a:rPr>
              <a:t> ở </a:t>
            </a:r>
            <a:r>
              <a:rPr lang="en-US" sz="3200" b="1" dirty="0" err="1">
                <a:solidFill>
                  <a:schemeClr val="tx1"/>
                </a:solidFill>
              </a:rPr>
              <a:t>cách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đặt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đúng</a:t>
            </a:r>
            <a:r>
              <a:rPr lang="en-US" sz="32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Text Box 151"/>
          <p:cNvSpPr txBox="1">
            <a:spLocks noChangeArrowheads="1"/>
          </p:cNvSpPr>
          <p:nvPr/>
        </p:nvSpPr>
        <p:spPr bwMode="auto">
          <a:xfrm>
            <a:off x="825500" y="2693987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</a:t>
            </a:r>
            <a:r>
              <a:rPr lang="en-US" sz="2400" b="1">
                <a:solidFill>
                  <a:schemeClr val="tx1"/>
                </a:solidFill>
              </a:rPr>
              <a:t>)  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 </a:t>
            </a:r>
            <a:r>
              <a:rPr lang="en-US" sz="2400" b="1" dirty="0">
                <a:solidFill>
                  <a:schemeClr val="tx1"/>
                </a:solidFill>
              </a:rPr>
              <a:t>–  x - 1</a:t>
            </a:r>
          </a:p>
        </p:txBody>
      </p:sp>
      <p:sp>
        <p:nvSpPr>
          <p:cNvPr id="4" name="Text Box 151"/>
          <p:cNvSpPr txBox="1">
            <a:spLocks noChangeArrowheads="1"/>
          </p:cNvSpPr>
          <p:nvPr/>
        </p:nvSpPr>
        <p:spPr bwMode="auto">
          <a:xfrm>
            <a:off x="796925" y="308610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Q(x</a:t>
            </a:r>
            <a:r>
              <a:rPr lang="en-US" sz="2400" b="1">
                <a:solidFill>
                  <a:schemeClr val="tx1"/>
                </a:solidFill>
              </a:rPr>
              <a:t>)  =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  </a:t>
            </a:r>
            <a:r>
              <a:rPr lang="en-US" sz="2400" b="1" dirty="0">
                <a:solidFill>
                  <a:schemeClr val="tx1"/>
                </a:solidFill>
              </a:rPr>
              <a:t>- 5x + 2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3400" y="2909888"/>
            <a:ext cx="371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Tahoma" pitchFamily="34" charset="0"/>
              </a:rPr>
              <a:t>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Text Box 151"/>
          <p:cNvSpPr txBox="1">
            <a:spLocks noChangeArrowheads="1"/>
          </p:cNvSpPr>
          <p:nvPr/>
        </p:nvSpPr>
        <p:spPr bwMode="auto">
          <a:xfrm>
            <a:off x="-76200" y="3429000"/>
            <a:ext cx="219392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+ Q(x</a:t>
            </a:r>
            <a:r>
              <a:rPr lang="en-US" sz="2400" b="1">
                <a:solidFill>
                  <a:schemeClr val="tx1"/>
                </a:solidFill>
              </a:rPr>
              <a:t>) =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Text Box 151"/>
          <p:cNvSpPr txBox="1">
            <a:spLocks noChangeArrowheads="1"/>
          </p:cNvSpPr>
          <p:nvPr/>
        </p:nvSpPr>
        <p:spPr bwMode="auto">
          <a:xfrm>
            <a:off x="5362575" y="2676525"/>
            <a:ext cx="2943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P(x)  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–  x - 1</a:t>
            </a:r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5334000" y="300990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=  2   - 5x +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105400" y="2909888"/>
            <a:ext cx="373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Tahoma" pitchFamily="34" charset="0"/>
              </a:rPr>
              <a:t>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Text Box 151"/>
          <p:cNvSpPr txBox="1">
            <a:spLocks noChangeArrowheads="1"/>
          </p:cNvSpPr>
          <p:nvPr/>
        </p:nvSpPr>
        <p:spPr bwMode="auto">
          <a:xfrm>
            <a:off x="4572000" y="3352800"/>
            <a:ext cx="2778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- Q(x</a:t>
            </a:r>
            <a:r>
              <a:rPr lang="en-US" sz="2400" b="1">
                <a:solidFill>
                  <a:schemeClr val="tx1"/>
                </a:solidFill>
              </a:rPr>
              <a:t>) = 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Text Box 151"/>
          <p:cNvSpPr txBox="1">
            <a:spLocks noChangeArrowheads="1"/>
          </p:cNvSpPr>
          <p:nvPr/>
        </p:nvSpPr>
        <p:spPr bwMode="auto">
          <a:xfrm>
            <a:off x="457200" y="2286000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Cách</a:t>
            </a:r>
            <a:r>
              <a:rPr lang="en-US" sz="2800" b="1" dirty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12" name="Text Box 151"/>
          <p:cNvSpPr txBox="1">
            <a:spLocks noChangeArrowheads="1"/>
          </p:cNvSpPr>
          <p:nvPr/>
        </p:nvSpPr>
        <p:spPr bwMode="auto">
          <a:xfrm>
            <a:off x="5029200" y="2224087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</a:rPr>
              <a:t>Cách</a:t>
            </a:r>
            <a:r>
              <a:rPr lang="en-US" sz="2800" b="1" dirty="0">
                <a:solidFill>
                  <a:srgbClr val="00B050"/>
                </a:solidFill>
              </a:rPr>
              <a:t> 2</a:t>
            </a:r>
          </a:p>
        </p:txBody>
      </p:sp>
      <p:sp>
        <p:nvSpPr>
          <p:cNvPr id="13" name="Text Box 151"/>
          <p:cNvSpPr txBox="1">
            <a:spLocks noChangeArrowheads="1"/>
          </p:cNvSpPr>
          <p:nvPr/>
        </p:nvSpPr>
        <p:spPr bwMode="auto">
          <a:xfrm>
            <a:off x="228600" y="4121150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</a:rPr>
              <a:t>Cách</a:t>
            </a:r>
            <a:r>
              <a:rPr lang="en-US" sz="2800" b="1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4" name="Text Box 151"/>
          <p:cNvSpPr txBox="1">
            <a:spLocks noChangeArrowheads="1"/>
          </p:cNvSpPr>
          <p:nvPr/>
        </p:nvSpPr>
        <p:spPr bwMode="auto">
          <a:xfrm>
            <a:off x="749300" y="4529137"/>
            <a:ext cx="359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P(x)   </a:t>
            </a:r>
            <a:r>
              <a:rPr lang="en-US" sz="2400" b="1"/>
              <a:t> </a:t>
            </a:r>
            <a:r>
              <a:rPr lang="en-US" sz="2400" b="1">
                <a:solidFill>
                  <a:schemeClr val="tx1"/>
                </a:solidFill>
              </a:rPr>
              <a:t>= 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      -  x  -  1</a:t>
            </a:r>
          </a:p>
        </p:txBody>
      </p:sp>
      <p:sp>
        <p:nvSpPr>
          <p:cNvPr id="15" name="Text Box 151"/>
          <p:cNvSpPr txBox="1">
            <a:spLocks noChangeArrowheads="1"/>
          </p:cNvSpPr>
          <p:nvPr/>
        </p:nvSpPr>
        <p:spPr bwMode="auto">
          <a:xfrm>
            <a:off x="720725" y="4921250"/>
            <a:ext cx="3317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 =        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 - 5x + 2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200" y="4772024"/>
            <a:ext cx="371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chemeClr val="tx1"/>
              </a:solidFill>
            </a:endParaRPr>
          </a:p>
        </p:txBody>
      </p:sp>
      <p:sp>
        <p:nvSpPr>
          <p:cNvPr id="17" name="Text Box 151"/>
          <p:cNvSpPr txBox="1">
            <a:spLocks noChangeArrowheads="1"/>
          </p:cNvSpPr>
          <p:nvPr/>
        </p:nvSpPr>
        <p:spPr bwMode="auto">
          <a:xfrm>
            <a:off x="-152400" y="5410200"/>
            <a:ext cx="2128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 P(x) + </a:t>
            </a:r>
            <a:r>
              <a:rPr lang="en-US" sz="2400" b="1">
                <a:solidFill>
                  <a:schemeClr val="tx1"/>
                </a:solidFill>
              </a:rPr>
              <a:t>Q(x) =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Text Box 151"/>
          <p:cNvSpPr txBox="1">
            <a:spLocks noChangeArrowheads="1"/>
          </p:cNvSpPr>
          <p:nvPr/>
        </p:nvSpPr>
        <p:spPr bwMode="auto">
          <a:xfrm>
            <a:off x="4953000" y="4121150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Cách</a:t>
            </a:r>
            <a:r>
              <a:rPr lang="en-US" sz="2800" b="1" dirty="0">
                <a:solidFill>
                  <a:srgbClr val="C00000"/>
                </a:solidFill>
              </a:rPr>
              <a:t> 4</a:t>
            </a:r>
          </a:p>
        </p:txBody>
      </p:sp>
      <p:sp>
        <p:nvSpPr>
          <p:cNvPr id="19" name="Text Box 151"/>
          <p:cNvSpPr txBox="1">
            <a:spLocks noChangeArrowheads="1"/>
          </p:cNvSpPr>
          <p:nvPr/>
        </p:nvSpPr>
        <p:spPr bwMode="auto">
          <a:xfrm>
            <a:off x="5257800" y="4529137"/>
            <a:ext cx="359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P(x)    = - </a:t>
            </a:r>
            <a:r>
              <a:rPr lang="en-US" sz="2400" b="1">
                <a:solidFill>
                  <a:schemeClr val="tx1"/>
                </a:solidFill>
              </a:rPr>
              <a:t>1 -  x          + </a:t>
            </a:r>
            <a:r>
              <a:rPr lang="en-US" sz="2400" b="1" dirty="0">
                <a:solidFill>
                  <a:schemeClr val="tx1"/>
                </a:solidFill>
              </a:rPr>
              <a:t>2x</a:t>
            </a:r>
            <a:r>
              <a:rPr lang="en-US" sz="2400" b="1" baseline="30000" dirty="0">
                <a:solidFill>
                  <a:schemeClr val="tx1"/>
                </a:solidFill>
              </a:rPr>
              <a:t>3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Text Box 151"/>
          <p:cNvSpPr txBox="1">
            <a:spLocks noChangeArrowheads="1"/>
          </p:cNvSpPr>
          <p:nvPr/>
        </p:nvSpPr>
        <p:spPr bwMode="auto">
          <a:xfrm>
            <a:off x="5257800" y="4921250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Q(x)   =   2 - 5x  +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953000" y="4648200"/>
            <a:ext cx="383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2" name="Text Box 151"/>
          <p:cNvSpPr txBox="1">
            <a:spLocks noChangeArrowheads="1"/>
          </p:cNvSpPr>
          <p:nvPr/>
        </p:nvSpPr>
        <p:spPr bwMode="auto">
          <a:xfrm>
            <a:off x="4419600" y="5367337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P(x</a:t>
            </a:r>
            <a:r>
              <a:rPr lang="en-US" sz="2400" b="1" dirty="0">
                <a:solidFill>
                  <a:schemeClr val="tx1"/>
                </a:solidFill>
              </a:rPr>
              <a:t>) + Q(x) =</a:t>
            </a:r>
          </a:p>
        </p:txBody>
      </p:sp>
      <p:sp>
        <p:nvSpPr>
          <p:cNvPr id="23" name="Text Box 151"/>
          <p:cNvSpPr txBox="1">
            <a:spLocks noChangeArrowheads="1"/>
          </p:cNvSpPr>
          <p:nvPr/>
        </p:nvSpPr>
        <p:spPr bwMode="auto">
          <a:xfrm>
            <a:off x="1752600" y="54102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2x</a:t>
            </a:r>
            <a:r>
              <a:rPr lang="en-US" sz="2400" b="1" baseline="30000">
                <a:solidFill>
                  <a:schemeClr val="tx1"/>
                </a:solidFill>
              </a:rPr>
              <a:t>3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+ x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- 6x + 1</a:t>
            </a:r>
          </a:p>
        </p:txBody>
      </p:sp>
      <p:sp>
        <p:nvSpPr>
          <p:cNvPr id="24" name="Text Box 151"/>
          <p:cNvSpPr txBox="1">
            <a:spLocks noChangeArrowheads="1"/>
          </p:cNvSpPr>
          <p:nvPr/>
        </p:nvSpPr>
        <p:spPr bwMode="auto">
          <a:xfrm>
            <a:off x="6324600" y="5338762"/>
            <a:ext cx="267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1</a:t>
            </a:r>
            <a:r>
              <a:rPr lang="en-US" sz="2400" b="1">
                <a:solidFill>
                  <a:schemeClr val="tx1"/>
                </a:solidFill>
              </a:rPr>
              <a:t>   - 6x </a:t>
            </a:r>
            <a:r>
              <a:rPr lang="en-US" sz="2400" b="1" dirty="0"/>
              <a:t>+</a:t>
            </a: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x</a:t>
            </a:r>
            <a:r>
              <a:rPr lang="en-US" sz="2400" b="1" baseline="30000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+ 2x</a:t>
            </a:r>
            <a:r>
              <a:rPr lang="en-US" sz="2400" b="1" baseline="30000" dirty="0">
                <a:solidFill>
                  <a:schemeClr val="tx1"/>
                </a:solidFill>
              </a:rPr>
              <a:t>3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5" name="Line 32"/>
          <p:cNvSpPr>
            <a:spLocks noChangeShapeType="1"/>
          </p:cNvSpPr>
          <p:nvPr/>
        </p:nvSpPr>
        <p:spPr bwMode="auto">
          <a:xfrm>
            <a:off x="4724400" y="34290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>
            <a:off x="4572000" y="5367337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0" y="3505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0" y="5367337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172200" y="1015425"/>
            <a:ext cx="7280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sai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72200" y="1015425"/>
            <a:ext cx="83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sai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5" name="Hộp_Văn_Bản 34"/>
          <p:cNvSpPr txBox="1"/>
          <p:nvPr/>
        </p:nvSpPr>
        <p:spPr>
          <a:xfrm>
            <a:off x="1524000" y="4071937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đúng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36" name="Hộp_Văn_Bản 35"/>
          <p:cNvSpPr txBox="1"/>
          <p:nvPr/>
        </p:nvSpPr>
        <p:spPr>
          <a:xfrm>
            <a:off x="6324600" y="4071937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đúng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0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16 -0.07329 L -0.47083 0.1757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83" y="12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09 -0.09179 L 0.01024 0.1646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12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/>
      <p:bldP spid="29" grpId="1"/>
      <p:bldP spid="30" grpId="0"/>
      <p:bldP spid="30" grpId="1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14300" y="3749457"/>
            <a:ext cx="89154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i="1" u="sng" dirty="0" err="1">
                <a:solidFill>
                  <a:srgbClr val="FF0000"/>
                </a:solidFill>
              </a:rPr>
              <a:t>Cách</a:t>
            </a:r>
            <a:r>
              <a:rPr lang="en-US" b="1" i="1" u="sng" dirty="0">
                <a:solidFill>
                  <a:srgbClr val="FF0000"/>
                </a:solidFill>
              </a:rPr>
              <a:t> 2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>
                <a:solidFill>
                  <a:srgbClr val="0000FF"/>
                </a:solidFill>
              </a:rPr>
              <a:t>Khi </a:t>
            </a:r>
            <a:r>
              <a:rPr lang="en-US" b="1" dirty="0" err="1">
                <a:solidFill>
                  <a:srgbClr val="0000FF"/>
                </a:solidFill>
              </a:rPr>
              <a:t>cộng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hoặc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thức</a:t>
            </a:r>
            <a:r>
              <a:rPr lang="en-US" b="1" dirty="0">
                <a:solidFill>
                  <a:srgbClr val="0000FF"/>
                </a:solidFill>
              </a:rPr>
              <a:t>, ta </a:t>
            </a:r>
            <a:r>
              <a:rPr lang="en-US" b="1" dirty="0" err="1">
                <a:solidFill>
                  <a:srgbClr val="0000FF"/>
                </a:solidFill>
              </a:rPr>
              <a:t>thường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làm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theo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bước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FF"/>
                </a:solidFill>
              </a:rPr>
              <a:t>- </a:t>
            </a:r>
            <a:r>
              <a:rPr lang="en-US" dirty="0" err="1">
                <a:solidFill>
                  <a:srgbClr val="0000FF"/>
                </a:solidFill>
              </a:rPr>
              <a:t>S</a:t>
            </a:r>
            <a:r>
              <a:rPr lang="en-US" b="1" dirty="0" err="1">
                <a:solidFill>
                  <a:srgbClr val="0000FF"/>
                </a:solidFill>
              </a:rPr>
              <a:t>ắp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xếp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hạng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tử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của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hai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thức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cùng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theo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luỹ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thừa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giảm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(</a:t>
            </a:r>
            <a:r>
              <a:rPr lang="en-US" b="1" dirty="0" err="1">
                <a:solidFill>
                  <a:srgbClr val="000000"/>
                </a:solidFill>
              </a:rPr>
              <a:t>hoặc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tăng</a:t>
            </a:r>
            <a:r>
              <a:rPr lang="en-US" b="1" dirty="0">
                <a:solidFill>
                  <a:srgbClr val="000000"/>
                </a:solidFill>
              </a:rPr>
              <a:t>) </a:t>
            </a:r>
            <a:r>
              <a:rPr lang="en-US" b="1" dirty="0" err="1">
                <a:solidFill>
                  <a:srgbClr val="000000"/>
                </a:solidFill>
              </a:rPr>
              <a:t>dần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của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biến</a:t>
            </a:r>
            <a:endParaRPr lang="en-US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Đặt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phép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tính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theo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cột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dọc</a:t>
            </a:r>
            <a:r>
              <a:rPr lang="en-US" b="1" dirty="0">
                <a:solidFill>
                  <a:srgbClr val="000000"/>
                </a:solidFill>
              </a:rPr>
              <a:t> và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hạng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tử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đồng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dạng</a:t>
            </a:r>
            <a:r>
              <a:rPr lang="en-US" b="1" dirty="0">
                <a:solidFill>
                  <a:srgbClr val="0000FF"/>
                </a:solidFill>
              </a:rPr>
              <a:t> ở </a:t>
            </a:r>
            <a:r>
              <a:rPr lang="en-US" b="1" dirty="0" err="1">
                <a:solidFill>
                  <a:srgbClr val="0000FF"/>
                </a:solidFill>
              </a:rPr>
              <a:t>cùng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một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cột</a:t>
            </a:r>
            <a:r>
              <a:rPr lang="en-US" b="1" dirty="0">
                <a:solidFill>
                  <a:srgbClr val="0000FF"/>
                </a:solidFill>
              </a:rPr>
              <a:t>)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Cộng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trừ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các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hạng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tử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đồng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dạng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theo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cột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dọc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151086" y="55179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*    </a:t>
            </a:r>
            <a:r>
              <a:rPr lang="en-US" sz="2800" b="1" dirty="0" err="1">
                <a:solidFill>
                  <a:srgbClr val="000000"/>
                </a:solidFill>
              </a:rPr>
              <a:t>Để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cộng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hoặc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trừ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hai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đa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thức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một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biến</a:t>
            </a:r>
            <a:r>
              <a:rPr lang="en-US" sz="2800" b="1" dirty="0">
                <a:solidFill>
                  <a:srgbClr val="000000"/>
                </a:solidFill>
              </a:rPr>
              <a:t>, ta </a:t>
            </a:r>
            <a:r>
              <a:rPr lang="en-US" sz="2800" b="1" dirty="0" err="1">
                <a:solidFill>
                  <a:srgbClr val="000000"/>
                </a:solidFill>
              </a:rPr>
              <a:t>có</a:t>
            </a:r>
            <a:endParaRPr lang="en-US" sz="2800" b="1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thực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hiện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theo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một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trong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hai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cách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sau</a:t>
            </a:r>
            <a:r>
              <a:rPr lang="en-US" sz="2800" b="1" dirty="0">
                <a:solidFill>
                  <a:srgbClr val="000000"/>
                </a:solidFill>
              </a:rPr>
              <a:t>:</a:t>
            </a:r>
            <a:endParaRPr lang="en-US" sz="2800" b="1" i="1" u="sng" dirty="0">
              <a:solidFill>
                <a:srgbClr val="0000FF"/>
              </a:solidFill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8393" y="985619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u="sng" dirty="0" err="1">
                <a:solidFill>
                  <a:srgbClr val="FF0000"/>
                </a:solidFill>
              </a:rPr>
              <a:t>Cách</a:t>
            </a:r>
            <a:r>
              <a:rPr lang="en-US" sz="2800" b="1" i="1" u="sng" dirty="0">
                <a:solidFill>
                  <a:srgbClr val="FF0000"/>
                </a:solidFill>
              </a:rPr>
              <a:t> 1</a:t>
            </a:r>
            <a:r>
              <a:rPr lang="en-US" sz="2800" b="1" dirty="0"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solidFill>
                  <a:srgbClr val="0000FF"/>
                </a:solidFill>
              </a:rPr>
              <a:t>Thực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hiện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theo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cách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cộng</a:t>
            </a:r>
            <a:r>
              <a:rPr lang="en-US" sz="2800" b="1" dirty="0">
                <a:solidFill>
                  <a:srgbClr val="0000FF"/>
                </a:solidFill>
              </a:rPr>
              <a:t>, </a:t>
            </a:r>
            <a:r>
              <a:rPr lang="en-US" sz="2800" b="1" dirty="0" err="1">
                <a:solidFill>
                  <a:srgbClr val="0000FF"/>
                </a:solidFill>
              </a:rPr>
              <a:t>trừ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thức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học</a:t>
            </a:r>
            <a:r>
              <a:rPr lang="en-US" sz="2800" b="1" dirty="0">
                <a:solidFill>
                  <a:srgbClr val="0000FF"/>
                </a:solidFill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</a:rPr>
              <a:t>bài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thường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thực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hiện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theo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sau</a:t>
            </a:r>
            <a:r>
              <a:rPr lang="en-US" sz="2800" b="1" dirty="0">
                <a:solidFill>
                  <a:srgbClr val="0000FF"/>
                </a:solidFill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- </a:t>
            </a:r>
            <a:r>
              <a:rPr lang="en-US" sz="2800" b="1" dirty="0" err="1">
                <a:solidFill>
                  <a:srgbClr val="000000"/>
                </a:solidFill>
              </a:rPr>
              <a:t>Viết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các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đa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thức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trong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ngoặc</a:t>
            </a:r>
            <a:endParaRPr lang="en-US" sz="2800" b="1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Bỏ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dấu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ngoặc</a:t>
            </a:r>
            <a:r>
              <a:rPr lang="en-US" sz="2800" b="1" dirty="0">
                <a:solidFill>
                  <a:srgbClr val="000000"/>
                </a:solidFill>
              </a:rPr>
              <a:t> ( </a:t>
            </a:r>
            <a:r>
              <a:rPr lang="en-US" sz="2800" b="1" dirty="0" err="1">
                <a:solidFill>
                  <a:srgbClr val="000000"/>
                </a:solidFill>
              </a:rPr>
              <a:t>theo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quy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tắc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Nhóm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các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hạng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tử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đồng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dạng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- </a:t>
            </a:r>
            <a:r>
              <a:rPr lang="en-US" sz="2800" b="1" dirty="0" err="1">
                <a:solidFill>
                  <a:srgbClr val="000000"/>
                </a:solidFill>
              </a:rPr>
              <a:t>Cộng</a:t>
            </a:r>
            <a:r>
              <a:rPr lang="en-US" sz="2800" b="1" dirty="0">
                <a:solidFill>
                  <a:srgbClr val="000000"/>
                </a:solidFill>
              </a:rPr>
              <a:t>, </a:t>
            </a:r>
            <a:r>
              <a:rPr lang="en-US" sz="2800" b="1" dirty="0" err="1">
                <a:solidFill>
                  <a:srgbClr val="000000"/>
                </a:solidFill>
              </a:rPr>
              <a:t>trừ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các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hạng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tử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đồng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dạng</a:t>
            </a:r>
            <a:r>
              <a:rPr lang="en-US" sz="2800" b="1" dirty="0">
                <a:solidFill>
                  <a:srgbClr val="000000"/>
                </a:solidFill>
              </a:rPr>
              <a:t>.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92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8" grpId="0"/>
      <p:bldP spid="276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1"/>
          <p:cNvSpPr txBox="1">
            <a:spLocks noChangeArrowheads="1"/>
          </p:cNvSpPr>
          <p:nvPr/>
        </p:nvSpPr>
        <p:spPr bwMode="auto">
          <a:xfrm>
            <a:off x="457200" y="106363"/>
            <a:ext cx="838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000000"/>
                </a:solidFill>
              </a:rPr>
              <a:t>Trong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các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sau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nào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đặt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phép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tính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hợp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lý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câu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nào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đặt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phép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tính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không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hợp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lý</a:t>
            </a:r>
            <a:r>
              <a:rPr lang="en-US" b="1" dirty="0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12291" name="Text Box 151"/>
          <p:cNvSpPr txBox="1">
            <a:spLocks noChangeArrowheads="1"/>
          </p:cNvSpPr>
          <p:nvPr/>
        </p:nvSpPr>
        <p:spPr bwMode="auto">
          <a:xfrm>
            <a:off x="825500" y="2209800"/>
            <a:ext cx="290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 –  x - 1</a:t>
            </a:r>
          </a:p>
        </p:txBody>
      </p:sp>
      <p:sp>
        <p:nvSpPr>
          <p:cNvPr id="12292" name="Text Box 151"/>
          <p:cNvSpPr txBox="1">
            <a:spLocks noChangeArrowheads="1"/>
          </p:cNvSpPr>
          <p:nvPr/>
        </p:nvSpPr>
        <p:spPr bwMode="auto">
          <a:xfrm>
            <a:off x="796925" y="25908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r>
              <a:rPr lang="en-US" sz="2400" b="1">
                <a:solidFill>
                  <a:srgbClr val="000000"/>
                </a:solidFill>
              </a:rPr>
              <a:t>   - 5x + 2</a:t>
            </a:r>
          </a:p>
        </p:txBody>
      </p:sp>
      <p:sp>
        <p:nvSpPr>
          <p:cNvPr id="12293" name="Rectangle 53"/>
          <p:cNvSpPr>
            <a:spLocks noChangeArrowheads="1"/>
          </p:cNvSpPr>
          <p:nvPr/>
        </p:nvSpPr>
        <p:spPr bwMode="auto">
          <a:xfrm>
            <a:off x="609600" y="24526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609600" y="2741613"/>
            <a:ext cx="26511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5" name="Text Box 151"/>
          <p:cNvSpPr txBox="1">
            <a:spLocks noChangeArrowheads="1"/>
          </p:cNvSpPr>
          <p:nvPr/>
        </p:nvSpPr>
        <p:spPr bwMode="auto">
          <a:xfrm>
            <a:off x="5057775" y="2209800"/>
            <a:ext cx="294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–  x - 1</a:t>
            </a:r>
          </a:p>
        </p:txBody>
      </p:sp>
      <p:sp>
        <p:nvSpPr>
          <p:cNvPr id="12296" name="Text Box 151"/>
          <p:cNvSpPr txBox="1">
            <a:spLocks noChangeArrowheads="1"/>
          </p:cNvSpPr>
          <p:nvPr/>
        </p:nvSpPr>
        <p:spPr bwMode="auto">
          <a:xfrm>
            <a:off x="5029200" y="25908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2   - 5x +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297" name="Rectangle 86"/>
          <p:cNvSpPr>
            <a:spLocks noChangeArrowheads="1"/>
          </p:cNvSpPr>
          <p:nvPr/>
        </p:nvSpPr>
        <p:spPr bwMode="auto">
          <a:xfrm>
            <a:off x="4876800" y="2452688"/>
            <a:ext cx="282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-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298" name="Text Box 151"/>
          <p:cNvSpPr txBox="1">
            <a:spLocks noChangeArrowheads="1"/>
          </p:cNvSpPr>
          <p:nvPr/>
        </p:nvSpPr>
        <p:spPr bwMode="auto">
          <a:xfrm>
            <a:off x="381000" y="1611313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1</a:t>
            </a:r>
          </a:p>
        </p:txBody>
      </p:sp>
      <p:sp>
        <p:nvSpPr>
          <p:cNvPr id="12299" name="Text Box 151"/>
          <p:cNvSpPr txBox="1">
            <a:spLocks noChangeArrowheads="1"/>
          </p:cNvSpPr>
          <p:nvPr/>
        </p:nvSpPr>
        <p:spPr bwMode="auto">
          <a:xfrm>
            <a:off x="4876800" y="16002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2</a:t>
            </a:r>
          </a:p>
        </p:txBody>
      </p:sp>
      <p:sp>
        <p:nvSpPr>
          <p:cNvPr id="12300" name="Text Box 151"/>
          <p:cNvSpPr txBox="1">
            <a:spLocks noChangeArrowheads="1"/>
          </p:cNvSpPr>
          <p:nvPr/>
        </p:nvSpPr>
        <p:spPr bwMode="auto">
          <a:xfrm>
            <a:off x="457200" y="3590925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3</a:t>
            </a:r>
          </a:p>
        </p:txBody>
      </p:sp>
      <p:sp>
        <p:nvSpPr>
          <p:cNvPr id="12301" name="Text Box 151"/>
          <p:cNvSpPr txBox="1">
            <a:spLocks noChangeArrowheads="1"/>
          </p:cNvSpPr>
          <p:nvPr/>
        </p:nvSpPr>
        <p:spPr bwMode="auto">
          <a:xfrm>
            <a:off x="901700" y="4114800"/>
            <a:ext cx="3594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=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r>
              <a:rPr lang="en-US" sz="2400" b="1">
                <a:solidFill>
                  <a:srgbClr val="000000"/>
                </a:solidFill>
              </a:rPr>
              <a:t>       -  x  - 1</a:t>
            </a:r>
          </a:p>
        </p:txBody>
      </p:sp>
      <p:sp>
        <p:nvSpPr>
          <p:cNvPr id="12302" name="Text Box 151"/>
          <p:cNvSpPr txBox="1">
            <a:spLocks noChangeArrowheads="1"/>
          </p:cNvSpPr>
          <p:nvPr/>
        </p:nvSpPr>
        <p:spPr bwMode="auto">
          <a:xfrm>
            <a:off x="796925" y="4419600"/>
            <a:ext cx="324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 Q(x)    =       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r>
              <a:rPr lang="en-US" sz="2400" b="1">
                <a:solidFill>
                  <a:srgbClr val="000000"/>
                </a:solidFill>
              </a:rPr>
              <a:t> - 5x + 2</a:t>
            </a:r>
          </a:p>
        </p:txBody>
      </p:sp>
      <p:sp>
        <p:nvSpPr>
          <p:cNvPr id="12303" name="Rectangle 99"/>
          <p:cNvSpPr>
            <a:spLocks noChangeArrowheads="1"/>
          </p:cNvSpPr>
          <p:nvPr/>
        </p:nvSpPr>
        <p:spPr bwMode="auto">
          <a:xfrm>
            <a:off x="619125" y="42814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+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304" name="Text Box 151"/>
          <p:cNvSpPr txBox="1">
            <a:spLocks noChangeArrowheads="1"/>
          </p:cNvSpPr>
          <p:nvPr/>
        </p:nvSpPr>
        <p:spPr bwMode="auto">
          <a:xfrm>
            <a:off x="4953000" y="3590925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u="sng">
                <a:solidFill>
                  <a:srgbClr val="0000FF"/>
                </a:solidFill>
              </a:rPr>
              <a:t>câu 4</a:t>
            </a:r>
          </a:p>
        </p:txBody>
      </p:sp>
      <p:sp>
        <p:nvSpPr>
          <p:cNvPr id="12305" name="Text Box 151"/>
          <p:cNvSpPr txBox="1">
            <a:spLocks noChangeArrowheads="1"/>
          </p:cNvSpPr>
          <p:nvPr/>
        </p:nvSpPr>
        <p:spPr bwMode="auto">
          <a:xfrm>
            <a:off x="5029200" y="41148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P(x)     = - 1 -  x         + 2x</a:t>
            </a:r>
            <a:r>
              <a:rPr lang="en-US" sz="2400" b="1" baseline="30000">
                <a:solidFill>
                  <a:srgbClr val="000000"/>
                </a:solidFill>
              </a:rPr>
              <a:t>3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306" name="Text Box 151"/>
          <p:cNvSpPr txBox="1">
            <a:spLocks noChangeArrowheads="1"/>
          </p:cNvSpPr>
          <p:nvPr/>
        </p:nvSpPr>
        <p:spPr bwMode="auto">
          <a:xfrm>
            <a:off x="5029200" y="4419600"/>
            <a:ext cx="324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Q(x)    =   2  - 5x + x</a:t>
            </a:r>
            <a:r>
              <a:rPr lang="en-US" sz="2400" b="1" baseline="30000">
                <a:solidFill>
                  <a:srgbClr val="000000"/>
                </a:solidFill>
              </a:rPr>
              <a:t>2</a:t>
            </a: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2307" name="Rectangle 106"/>
          <p:cNvSpPr>
            <a:spLocks noChangeArrowheads="1"/>
          </p:cNvSpPr>
          <p:nvPr/>
        </p:nvSpPr>
        <p:spPr bwMode="auto">
          <a:xfrm>
            <a:off x="4876800" y="4343400"/>
            <a:ext cx="282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-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2308" name="Line 31"/>
          <p:cNvSpPr>
            <a:spLocks noChangeShapeType="1"/>
          </p:cNvSpPr>
          <p:nvPr/>
        </p:nvSpPr>
        <p:spPr bwMode="auto">
          <a:xfrm>
            <a:off x="685800" y="31242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09" name="Line 32"/>
          <p:cNvSpPr>
            <a:spLocks noChangeShapeType="1"/>
          </p:cNvSpPr>
          <p:nvPr/>
        </p:nvSpPr>
        <p:spPr bwMode="auto">
          <a:xfrm>
            <a:off x="4953000" y="3124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10" name="Line 33"/>
          <p:cNvSpPr>
            <a:spLocks noChangeShapeType="1"/>
          </p:cNvSpPr>
          <p:nvPr/>
        </p:nvSpPr>
        <p:spPr bwMode="auto">
          <a:xfrm>
            <a:off x="609600" y="4953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4800600" y="4953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2" name="Oval 20"/>
          <p:cNvSpPr>
            <a:spLocks noChangeArrowheads="1"/>
          </p:cNvSpPr>
          <p:nvPr/>
        </p:nvSpPr>
        <p:spPr bwMode="auto">
          <a:xfrm>
            <a:off x="4800600" y="3581400"/>
            <a:ext cx="1295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4" name="Oval 20"/>
          <p:cNvSpPr>
            <a:spLocks noChangeArrowheads="1"/>
          </p:cNvSpPr>
          <p:nvPr/>
        </p:nvSpPr>
        <p:spPr bwMode="auto">
          <a:xfrm>
            <a:off x="304800" y="3581400"/>
            <a:ext cx="1295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02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381000" y="2530475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Bạn Nga tính A(x) – B(x) như sau, theo em bạn giải đúng hay sai? Giải thích?                </a:t>
            </a:r>
          </a:p>
        </p:txBody>
      </p:sp>
      <p:sp>
        <p:nvSpPr>
          <p:cNvPr id="19480" name="Text Box 26"/>
          <p:cNvSpPr txBox="1">
            <a:spLocks noChangeArrowheads="1"/>
          </p:cNvSpPr>
          <p:nvPr/>
        </p:nvSpPr>
        <p:spPr bwMode="auto">
          <a:xfrm>
            <a:off x="1422400" y="3368675"/>
            <a:ext cx="541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   </a:t>
            </a:r>
            <a:r>
              <a:rPr lang="en-US" sz="2400" b="1">
                <a:latin typeface="Times New Roman" pitchFamily="18" charset="0"/>
              </a:rPr>
              <a:t>A(x) =  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2x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5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 -  2x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3                     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-  x      - </a:t>
            </a:r>
            <a:r>
              <a:rPr lang="en-US" sz="2400" b="1" baseline="30000">
                <a:solidFill>
                  <a:srgbClr val="CC00FF"/>
                </a:solidFill>
                <a:latin typeface="Times New Roman" pitchFamily="18" charset="0"/>
              </a:rPr>
              <a:t>5</a:t>
            </a:r>
            <a:r>
              <a:rPr lang="en-US" sz="2400" b="1">
                <a:solidFill>
                  <a:srgbClr val="CC00FF"/>
                </a:solidFill>
                <a:latin typeface="Times New Roman" pitchFamily="18" charset="0"/>
              </a:rPr>
              <a:t>/</a:t>
            </a:r>
            <a:r>
              <a:rPr lang="en-US" sz="2400" b="1" baseline="-25000">
                <a:solidFill>
                  <a:srgbClr val="CC00FF"/>
                </a:solidFill>
                <a:latin typeface="Times New Roman" pitchFamily="18" charset="0"/>
              </a:rPr>
              <a:t>3 </a:t>
            </a:r>
            <a:endParaRPr lang="en-US" sz="2400" b="1">
              <a:solidFill>
                <a:srgbClr val="CC00FF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- B(x) </a:t>
            </a:r>
            <a:r>
              <a:rPr lang="en-US" sz="2400" b="1">
                <a:latin typeface="Times New Roman" pitchFamily="18" charset="0"/>
              </a:rPr>
              <a:t> =   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5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-    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3     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- x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    + 5x     -  </a:t>
            </a:r>
            <a:r>
              <a:rPr lang="en-US" sz="2400" b="1" baseline="30000">
                <a:solidFill>
                  <a:srgbClr val="6600CC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6600CC"/>
                </a:solidFill>
                <a:latin typeface="Times New Roman" pitchFamily="18" charset="0"/>
              </a:rPr>
              <a:t>/</a:t>
            </a:r>
            <a:r>
              <a:rPr lang="en-US" sz="2400" b="1" baseline="-25000">
                <a:solidFill>
                  <a:srgbClr val="6600CC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9481" name="Rectangle 27"/>
          <p:cNvSpPr>
            <a:spLocks noChangeArrowheads="1"/>
          </p:cNvSpPr>
          <p:nvPr/>
        </p:nvSpPr>
        <p:spPr bwMode="auto">
          <a:xfrm>
            <a:off x="838200" y="4197350"/>
            <a:ext cx="1820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A(x) - B(x) =</a:t>
            </a:r>
          </a:p>
        </p:txBody>
      </p:sp>
      <p:sp>
        <p:nvSpPr>
          <p:cNvPr id="19482" name="Line 28"/>
          <p:cNvSpPr>
            <a:spLocks noChangeShapeType="1"/>
          </p:cNvSpPr>
          <p:nvPr/>
        </p:nvSpPr>
        <p:spPr bwMode="auto">
          <a:xfrm>
            <a:off x="914400" y="41910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483" name="Text Box 29"/>
          <p:cNvSpPr txBox="1">
            <a:spLocks noChangeArrowheads="1"/>
          </p:cNvSpPr>
          <p:nvPr/>
        </p:nvSpPr>
        <p:spPr bwMode="auto">
          <a:xfrm>
            <a:off x="2514600" y="4191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     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5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-  3x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3 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 -x</a:t>
            </a:r>
            <a:r>
              <a:rPr lang="en-US" sz="2400" b="1" baseline="30000">
                <a:solidFill>
                  <a:srgbClr val="006600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     + 4x     -  2</a:t>
            </a:r>
          </a:p>
        </p:txBody>
      </p:sp>
      <p:sp>
        <p:nvSpPr>
          <p:cNvPr id="19484" name="Text Box 30"/>
          <p:cNvSpPr txBox="1">
            <a:spLocks noChangeArrowheads="1"/>
          </p:cNvSpPr>
          <p:nvPr/>
        </p:nvSpPr>
        <p:spPr bwMode="auto">
          <a:xfrm>
            <a:off x="1143000" y="35306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+</a:t>
            </a:r>
          </a:p>
        </p:txBody>
      </p:sp>
      <p:sp>
        <p:nvSpPr>
          <p:cNvPr id="19486" name="Text Box 32"/>
          <p:cNvSpPr txBox="1">
            <a:spLocks noChangeArrowheads="1"/>
          </p:cNvSpPr>
          <p:nvPr/>
        </p:nvSpPr>
        <p:spPr bwMode="auto">
          <a:xfrm>
            <a:off x="1295400" y="1066800"/>
            <a:ext cx="5410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</a:rPr>
              <a:t>  </a:t>
            </a:r>
            <a:r>
              <a:rPr lang="en-US" sz="2400" b="1" dirty="0">
                <a:latin typeface="Times New Roman" pitchFamily="18" charset="0"/>
              </a:rPr>
              <a:t>Cho </a:t>
            </a:r>
            <a:r>
              <a:rPr lang="en-US" sz="2400" b="1" dirty="0" err="1">
                <a:latin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</a:rPr>
              <a:t>: </a:t>
            </a:r>
          </a:p>
          <a:p>
            <a:pPr eaLnBrk="1" hangingPunct="1"/>
            <a:r>
              <a:rPr lang="en-US" sz="2400" b="1" dirty="0">
                <a:latin typeface="Times New Roman" pitchFamily="18" charset="0"/>
              </a:rPr>
              <a:t> A(x) =    2x</a:t>
            </a:r>
            <a:r>
              <a:rPr lang="en-US" sz="2400" b="1" baseline="30000" dirty="0">
                <a:latin typeface="Times New Roman" pitchFamily="18" charset="0"/>
              </a:rPr>
              <a:t>5  </a:t>
            </a:r>
            <a:r>
              <a:rPr lang="en-US" sz="2400" b="1" dirty="0">
                <a:latin typeface="Times New Roman" pitchFamily="18" charset="0"/>
              </a:rPr>
              <a:t> -   2x</a:t>
            </a:r>
            <a:r>
              <a:rPr lang="en-US" sz="2400" b="1" baseline="30000" dirty="0">
                <a:latin typeface="Times New Roman" pitchFamily="18" charset="0"/>
              </a:rPr>
              <a:t>3                 </a:t>
            </a:r>
            <a:r>
              <a:rPr lang="en-US" sz="2400" b="1" dirty="0">
                <a:latin typeface="Times New Roman" pitchFamily="18" charset="0"/>
              </a:rPr>
              <a:t>-    x      - </a:t>
            </a:r>
          </a:p>
          <a:p>
            <a:pPr eaLnBrk="1" hangingPunct="1"/>
            <a:endParaRPr lang="en-US" sz="2400" b="1" dirty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</a:rPr>
              <a:t>B(x) </a:t>
            </a:r>
            <a:r>
              <a:rPr lang="en-US" sz="2400" b="1" dirty="0">
                <a:latin typeface="Times New Roman" pitchFamily="18" charset="0"/>
              </a:rPr>
              <a:t> =   - x</a:t>
            </a:r>
            <a:r>
              <a:rPr lang="en-US" sz="2400" b="1" baseline="30000" dirty="0">
                <a:latin typeface="Times New Roman" pitchFamily="18" charset="0"/>
              </a:rPr>
              <a:t>5   </a:t>
            </a:r>
            <a:r>
              <a:rPr lang="en-US" sz="2400" b="1" dirty="0">
                <a:latin typeface="Times New Roman" pitchFamily="18" charset="0"/>
              </a:rPr>
              <a:t>+     x</a:t>
            </a:r>
            <a:r>
              <a:rPr lang="en-US" sz="2400" b="1" baseline="30000" dirty="0">
                <a:latin typeface="Times New Roman" pitchFamily="18" charset="0"/>
              </a:rPr>
              <a:t>3   </a:t>
            </a:r>
            <a:r>
              <a:rPr lang="en-US" sz="2400" b="1" dirty="0">
                <a:latin typeface="Times New Roman" pitchFamily="18" charset="0"/>
              </a:rPr>
              <a:t>+</a:t>
            </a:r>
            <a:r>
              <a:rPr lang="en-US" sz="2400" b="1" baseline="30000" dirty="0">
                <a:latin typeface="Times New Roman" pitchFamily="18" charset="0"/>
              </a:rPr>
              <a:t>  </a:t>
            </a:r>
            <a:r>
              <a:rPr lang="en-US" sz="2400" b="1" dirty="0">
                <a:latin typeface="Times New Roman" pitchFamily="18" charset="0"/>
              </a:rPr>
              <a:t>x</a:t>
            </a:r>
            <a:r>
              <a:rPr lang="en-US" sz="2400" b="1" baseline="30000" dirty="0">
                <a:latin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</a:rPr>
              <a:t>    -  5x    +  </a:t>
            </a:r>
            <a:endParaRPr lang="en-US" sz="2400" b="1" baseline="-25000" dirty="0">
              <a:latin typeface="Times New Roman" pitchFamily="18" charset="0"/>
            </a:endParaRPr>
          </a:p>
        </p:txBody>
      </p:sp>
      <p:graphicFrame>
        <p:nvGraphicFramePr>
          <p:cNvPr id="19487" name="Object 33"/>
          <p:cNvGraphicFramePr>
            <a:graphicFrameLocks noGrp="1" noChangeAspect="1"/>
          </p:cNvGraphicFramePr>
          <p:nvPr>
            <p:ph/>
          </p:nvPr>
        </p:nvGraphicFramePr>
        <p:xfrm>
          <a:off x="6103938" y="1295400"/>
          <a:ext cx="269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" imgH="457200" progId="Equation.DSMT4">
                  <p:embed/>
                </p:oleObj>
              </mc:Choice>
              <mc:Fallback>
                <p:oleObj name="Equation" r:id="rId2" imgW="152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938" y="1295400"/>
                        <a:ext cx="269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8" name="Object 34"/>
          <p:cNvGraphicFramePr>
            <a:graphicFrameLocks noChangeAspect="1"/>
          </p:cNvGraphicFramePr>
          <p:nvPr/>
        </p:nvGraphicFramePr>
        <p:xfrm>
          <a:off x="6096000" y="2000250"/>
          <a:ext cx="2476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" imgH="457200" progId="Equation.DSMT4">
                  <p:embed/>
                </p:oleObj>
              </mc:Choice>
              <mc:Fallback>
                <p:oleObj name="Equation" r:id="rId4" imgW="152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00250"/>
                        <a:ext cx="2476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ình chữ nhật 1"/>
          <p:cNvSpPr/>
          <p:nvPr/>
        </p:nvSpPr>
        <p:spPr>
          <a:xfrm>
            <a:off x="1648857" y="381000"/>
            <a:ext cx="2770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BÀI TẬP </a:t>
            </a:r>
            <a:r>
              <a:rPr lang="en-US" sz="4000" dirty="0">
                <a:solidFill>
                  <a:srgbClr val="FF0000"/>
                </a:solidFill>
              </a:rPr>
              <a:t>3</a:t>
            </a:r>
            <a:r>
              <a:rPr lang="en-US" sz="2400" u="sng" dirty="0">
                <a:solidFill>
                  <a:srgbClr val="FF0000"/>
                </a:solidFill>
              </a:rPr>
              <a:t>: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86459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2" name="Text Box 24"/>
          <p:cNvSpPr txBox="1">
            <a:spLocks noChangeArrowheads="1"/>
          </p:cNvSpPr>
          <p:nvPr/>
        </p:nvSpPr>
        <p:spPr bwMode="auto">
          <a:xfrm>
            <a:off x="457200" y="1920875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2400" b="1">
                <a:solidFill>
                  <a:srgbClr val="3333CC"/>
                </a:solidFill>
                <a:latin typeface="Times New Roman" pitchFamily="18" charset="0"/>
              </a:rPr>
              <a:t> Bạn An tính P(x) + Q(x) + H(x) như sau, theo em bạn giải đúng hay sai? Giải thích?                </a:t>
            </a:r>
          </a:p>
        </p:txBody>
      </p:sp>
      <p:sp>
        <p:nvSpPr>
          <p:cNvPr id="20503" name="Text Box 25"/>
          <p:cNvSpPr txBox="1">
            <a:spLocks noChangeArrowheads="1"/>
          </p:cNvSpPr>
          <p:nvPr/>
        </p:nvSpPr>
        <p:spPr bwMode="auto">
          <a:xfrm>
            <a:off x="6248400" y="4038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+ 5</a:t>
            </a:r>
            <a:endParaRPr lang="en-US" sz="28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0504" name="Text Box 26"/>
          <p:cNvSpPr txBox="1">
            <a:spLocks noChangeArrowheads="1"/>
          </p:cNvSpPr>
          <p:nvPr/>
        </p:nvSpPr>
        <p:spPr bwMode="auto">
          <a:xfrm>
            <a:off x="1371600" y="39624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P(x)+Q(x)+H(x)=</a:t>
            </a:r>
          </a:p>
        </p:txBody>
      </p:sp>
      <p:sp>
        <p:nvSpPr>
          <p:cNvPr id="20505" name="Text Box 27"/>
          <p:cNvSpPr txBox="1">
            <a:spLocks noChangeArrowheads="1"/>
          </p:cNvSpPr>
          <p:nvPr/>
        </p:nvSpPr>
        <p:spPr bwMode="auto">
          <a:xfrm>
            <a:off x="1600200" y="2667000"/>
            <a:ext cx="5638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      P(x)=  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3  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- 2x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+ x    + 1</a:t>
            </a:r>
          </a:p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+   Q(x)= -x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+ x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           + 1</a:t>
            </a:r>
          </a:p>
          <a:p>
            <a:pPr eaLnBrk="1" hangingPunct="1"/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                 H(x)=          x</a:t>
            </a:r>
            <a:r>
              <a:rPr lang="en-US" sz="2800" u="sng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  + 2x   +  3</a:t>
            </a:r>
          </a:p>
        </p:txBody>
      </p:sp>
      <p:sp>
        <p:nvSpPr>
          <p:cNvPr id="20506" name="Text Box 28"/>
          <p:cNvSpPr txBox="1">
            <a:spLocks noChangeArrowheads="1"/>
          </p:cNvSpPr>
          <p:nvPr/>
        </p:nvSpPr>
        <p:spPr bwMode="auto">
          <a:xfrm>
            <a:off x="5638800" y="4038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3x</a:t>
            </a:r>
            <a:endParaRPr lang="en-US" sz="28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1295400" y="1078468"/>
            <a:ext cx="144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>
                <a:solidFill>
                  <a:srgbClr val="0000FF"/>
                </a:solidFill>
                <a:latin typeface="Arial" charset="0"/>
                <a:cs typeface="Arial" charset="0"/>
              </a:rPr>
              <a:t>Bài </a:t>
            </a:r>
            <a:r>
              <a:rPr lang="vi-VN" sz="2400" b="1" u="sng">
                <a:solidFill>
                  <a:srgbClr val="0000FF"/>
                </a:solidFill>
                <a:latin typeface="Arial" charset="0"/>
                <a:cs typeface="Arial" charset="0"/>
              </a:rPr>
              <a:t>3</a:t>
            </a:r>
            <a:r>
              <a:rPr lang="vi-VN" sz="2400" b="1">
                <a:solidFill>
                  <a:srgbClr val="0000FF"/>
                </a:solidFill>
                <a:latin typeface="Arial" charset="0"/>
                <a:cs typeface="Arial" charset="0"/>
              </a:rPr>
              <a:t>  : 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614089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62000" y="762000"/>
            <a:ext cx="3352800" cy="65087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600" b="1" dirty="0">
                <a:solidFill>
                  <a:srgbClr val="0000FF"/>
                </a:solidFill>
              </a:rPr>
              <a:t>*Bài </a:t>
            </a:r>
            <a:r>
              <a:rPr lang="vi-VN" sz="3600" b="1">
                <a:solidFill>
                  <a:srgbClr val="0000FF"/>
                </a:solidFill>
              </a:rPr>
              <a:t>tập </a:t>
            </a:r>
            <a:r>
              <a:rPr lang="vi-VN" sz="3600" b="1" dirty="0">
                <a:solidFill>
                  <a:srgbClr val="0000FF"/>
                </a:solidFill>
              </a:rPr>
              <a:t>4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295400" y="1686580"/>
            <a:ext cx="655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 </a:t>
            </a:r>
            <a:r>
              <a:rPr lang="en-US" sz="3200" b="1"/>
              <a:t>Cho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đa</a:t>
            </a:r>
            <a:r>
              <a:rPr lang="en-US" sz="3200" b="1" dirty="0"/>
              <a:t> </a:t>
            </a:r>
            <a:r>
              <a:rPr lang="en-US" sz="3200" b="1" dirty="0" err="1"/>
              <a:t>thức</a:t>
            </a:r>
            <a:r>
              <a:rPr lang="en-US" sz="3200" b="1" dirty="0"/>
              <a:t>: </a:t>
            </a:r>
            <a:r>
              <a:rPr lang="en-US" sz="2800" b="1" dirty="0" err="1">
                <a:solidFill>
                  <a:srgbClr val="FF0000"/>
                </a:solidFill>
              </a:rPr>
              <a:t>Tính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tổng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3200" b="1" dirty="0"/>
              <a:t> A(x) =  2x</a:t>
            </a:r>
            <a:r>
              <a:rPr lang="en-US" sz="3200" b="1" baseline="30000" dirty="0"/>
              <a:t>5 </a:t>
            </a:r>
            <a:r>
              <a:rPr lang="en-US" sz="3200" i="1" dirty="0">
                <a:latin typeface=".VnTime" pitchFamily="34" charset="0"/>
              </a:rPr>
              <a:t>+ </a:t>
            </a:r>
            <a:r>
              <a:rPr lang="en-US" sz="2800" b="1" dirty="0">
                <a:latin typeface=".VnTime" pitchFamily="34" charset="0"/>
              </a:rPr>
              <a:t>3x</a:t>
            </a:r>
            <a:r>
              <a:rPr lang="en-US" sz="2800" b="1" baseline="30000" dirty="0">
                <a:latin typeface=".VnTime" pitchFamily="34" charset="0"/>
              </a:rPr>
              <a:t>4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dirty="0"/>
              <a:t>- 2x</a:t>
            </a:r>
            <a:r>
              <a:rPr lang="en-US" sz="3200" b="1" baseline="30000" dirty="0"/>
              <a:t>3 </a:t>
            </a:r>
            <a:r>
              <a:rPr lang="en-US" sz="3200" b="1" dirty="0"/>
              <a:t>- x  - 2</a:t>
            </a:r>
          </a:p>
          <a:p>
            <a:r>
              <a:rPr lang="en-US" sz="3200" b="1" dirty="0"/>
              <a:t>B(x)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/>
              <a:t> =  - x</a:t>
            </a:r>
            <a:r>
              <a:rPr lang="en-US" sz="3200" b="1" baseline="30000" dirty="0"/>
              <a:t>5  </a:t>
            </a:r>
            <a:r>
              <a:rPr lang="en-US" sz="3200" b="1" dirty="0"/>
              <a:t>+ x</a:t>
            </a:r>
            <a:r>
              <a:rPr lang="en-US" sz="3200" b="1" baseline="30000" dirty="0"/>
              <a:t>3   </a:t>
            </a:r>
            <a:r>
              <a:rPr lang="en-US" sz="3200" b="1" dirty="0"/>
              <a:t>+</a:t>
            </a:r>
            <a:r>
              <a:rPr lang="en-US" sz="3200" b="1" baseline="30000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2</a:t>
            </a:r>
            <a:r>
              <a:rPr lang="en-US" sz="3200" b="1" dirty="0"/>
              <a:t> - 5x + 6  </a:t>
            </a:r>
            <a:endParaRPr lang="en-US" sz="3200" b="1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32105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</a:rPr>
              <a:t>Giải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389638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 A(x) </a:t>
            </a:r>
            <a:r>
              <a:rPr lang="en-US" sz="3200" b="1" dirty="0"/>
              <a:t>=  2x</a:t>
            </a:r>
            <a:r>
              <a:rPr lang="en-US" sz="3200" b="1" baseline="30000" dirty="0"/>
              <a:t>5 </a:t>
            </a:r>
            <a:r>
              <a:rPr lang="en-US" sz="3200" b="1" dirty="0"/>
              <a:t> +</a:t>
            </a:r>
            <a:r>
              <a:rPr lang="en-US" sz="3600" i="1" dirty="0">
                <a:latin typeface=".VnTime" pitchFamily="34" charset="0"/>
              </a:rPr>
              <a:t> </a:t>
            </a:r>
            <a:r>
              <a:rPr lang="en-US" sz="2800" b="1" dirty="0">
                <a:latin typeface=".VnTime" pitchFamily="34" charset="0"/>
              </a:rPr>
              <a:t>3x</a:t>
            </a:r>
            <a:r>
              <a:rPr lang="en-US" sz="2800" b="1" baseline="30000" dirty="0">
                <a:latin typeface=".VnTime" pitchFamily="34" charset="0"/>
              </a:rPr>
              <a:t>4</a:t>
            </a:r>
            <a:r>
              <a:rPr lang="en-US" sz="2800" i="1" dirty="0">
                <a:latin typeface=".VnTime" pitchFamily="34" charset="0"/>
              </a:rPr>
              <a:t> </a:t>
            </a:r>
            <a:r>
              <a:rPr lang="en-US" sz="3200" b="1" baseline="30000" dirty="0"/>
              <a:t> </a:t>
            </a:r>
            <a:r>
              <a:rPr lang="en-US" sz="3200" b="1" dirty="0"/>
              <a:t>- 2x</a:t>
            </a:r>
            <a:r>
              <a:rPr lang="en-US" sz="3200" b="1" baseline="30000" dirty="0"/>
              <a:t>3</a:t>
            </a:r>
            <a:r>
              <a:rPr lang="en-US" sz="3200" b="1" dirty="0"/>
              <a:t>             - x  -   2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838200" y="450598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 B(x</a:t>
            </a:r>
            <a:r>
              <a:rPr lang="en-US" sz="3200" b="1" dirty="0"/>
              <a:t>)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/>
              <a:t> = - x</a:t>
            </a:r>
            <a:r>
              <a:rPr lang="en-US" sz="3200" b="1" baseline="30000" dirty="0"/>
              <a:t>5  </a:t>
            </a:r>
            <a:r>
              <a:rPr lang="en-US" sz="3200" b="1" dirty="0"/>
              <a:t>           + x</a:t>
            </a:r>
            <a:r>
              <a:rPr lang="en-US" sz="3200" b="1" baseline="30000" dirty="0"/>
              <a:t>3     </a:t>
            </a:r>
            <a:r>
              <a:rPr lang="en-US" sz="3200" b="1" dirty="0"/>
              <a:t>+</a:t>
            </a:r>
            <a:r>
              <a:rPr lang="en-US" sz="3200" b="1" baseline="30000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2</a:t>
            </a:r>
            <a:r>
              <a:rPr lang="en-US" sz="3200" b="1" dirty="0"/>
              <a:t>  - 5x  +  6  </a:t>
            </a:r>
            <a:endParaRPr lang="en-US" sz="3200" b="1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5039380"/>
            <a:ext cx="754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115580"/>
            <a:ext cx="10935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A(x) 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143000" y="5115580"/>
            <a:ext cx="976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B(x)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981200" y="5191780"/>
            <a:ext cx="524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</a:t>
            </a:r>
            <a:r>
              <a:rPr lang="en-US" sz="2800" b="1" dirty="0"/>
              <a:t>=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438400" y="5115580"/>
            <a:ext cx="5791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 </a:t>
            </a:r>
            <a:r>
              <a:rPr lang="en-US" sz="3200" b="1" dirty="0"/>
              <a:t>x</a:t>
            </a:r>
            <a:r>
              <a:rPr lang="en-US" sz="3200" b="1" baseline="30000" dirty="0"/>
              <a:t>5 </a:t>
            </a:r>
            <a:r>
              <a:rPr lang="en-US" sz="3200" b="1" dirty="0"/>
              <a:t> +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dirty="0">
                <a:latin typeface=".VnTime" pitchFamily="34" charset="0"/>
              </a:rPr>
              <a:t>3x</a:t>
            </a:r>
            <a:r>
              <a:rPr lang="en-US" sz="3200" b="1" baseline="30000" dirty="0">
                <a:latin typeface=".VnTime" pitchFamily="34" charset="0"/>
              </a:rPr>
              <a:t>4</a:t>
            </a:r>
            <a:r>
              <a:rPr lang="en-US" sz="3200" i="1" dirty="0">
                <a:latin typeface=".VnTime" pitchFamily="34" charset="0"/>
              </a:rPr>
              <a:t> </a:t>
            </a:r>
            <a:r>
              <a:rPr lang="en-US" sz="3200" b="1" baseline="30000" dirty="0"/>
              <a:t> </a:t>
            </a:r>
            <a:r>
              <a:rPr lang="en-US" sz="3200" b="1" dirty="0"/>
              <a:t>- x</a:t>
            </a:r>
            <a:r>
              <a:rPr lang="en-US" sz="3200" b="1" baseline="30000" dirty="0"/>
              <a:t>3</a:t>
            </a:r>
            <a:r>
              <a:rPr lang="en-US" sz="3200" b="1" dirty="0"/>
              <a:t>  +  </a:t>
            </a:r>
            <a:r>
              <a:rPr lang="en-US" sz="3200" b="1" baseline="30000" dirty="0"/>
              <a:t> </a:t>
            </a:r>
            <a:r>
              <a:rPr lang="en-US" sz="3200" b="1" dirty="0"/>
              <a:t>x</a:t>
            </a:r>
            <a:r>
              <a:rPr lang="en-US" sz="3200" b="1" baseline="30000" dirty="0"/>
              <a:t>2  </a:t>
            </a:r>
            <a:r>
              <a:rPr lang="en-US" sz="3200" b="1" dirty="0"/>
              <a:t>- 6 x  +   4 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420118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.VnTime" pitchFamily="34" charset="0"/>
              </a:rPr>
              <a:t>+</a:t>
            </a:r>
            <a:endParaRPr lang="en-US" sz="2800" b="1" dirty="0"/>
          </a:p>
        </p:txBody>
      </p:sp>
      <p:sp>
        <p:nvSpPr>
          <p:cNvPr id="13" name="Rectangle 12"/>
          <p:cNvSpPr/>
          <p:nvPr/>
        </p:nvSpPr>
        <p:spPr>
          <a:xfrm>
            <a:off x="838200" y="511558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.VnTime" pitchFamily="34" charset="0"/>
              </a:rPr>
              <a:t>+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362200" y="1677988"/>
          <a:ext cx="54864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228600" progId="Equation.DSMT4">
                  <p:embed/>
                </p:oleObj>
              </mc:Choice>
              <mc:Fallback>
                <p:oleObj name="Equation" r:id="rId2" imgW="1854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7988"/>
                        <a:ext cx="54864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38400" y="2211388"/>
          <a:ext cx="46339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228600" progId="Equation.DSMT4">
                  <p:embed/>
                </p:oleObj>
              </mc:Choice>
              <mc:Fallback>
                <p:oleObj name="Equation" r:id="rId4" imgW="1612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11388"/>
                        <a:ext cx="46339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685800" y="685800"/>
            <a:ext cx="114300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u="sng" dirty="0" err="1">
                <a:solidFill>
                  <a:srgbClr val="0000FF"/>
                </a:solidFill>
              </a:rPr>
              <a:t>Bài</a:t>
            </a:r>
            <a:r>
              <a:rPr lang="en-US" b="1" u="sng">
                <a:solidFill>
                  <a:srgbClr val="0000FF"/>
                </a:solidFill>
              </a:rPr>
              <a:t> 5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1371600" y="1295400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Cho hai đa thức </a:t>
            </a: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1295400" y="3124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Hãy tính M(x) + N(x) và M(x)- N(x)</a:t>
            </a:r>
          </a:p>
        </p:txBody>
      </p:sp>
    </p:spTree>
    <p:extLst>
      <p:ext uri="{BB962C8B-B14F-4D97-AF65-F5344CB8AC3E}">
        <p14:creationId xmlns:p14="http://schemas.microsoft.com/office/powerpoint/2010/main" val="3387083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1434</TotalTime>
  <Words>916</Words>
  <Application>Microsoft Office PowerPoint</Application>
  <PresentationFormat>On-screen Show (4:3)</PresentationFormat>
  <Paragraphs>103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.VnTime</vt:lpstr>
      <vt:lpstr>Arial</vt:lpstr>
      <vt:lpstr>Calibri</vt:lpstr>
      <vt:lpstr>Constantia</vt:lpstr>
      <vt:lpstr>Tahoma</vt:lpstr>
      <vt:lpstr>Times New Roman</vt:lpstr>
      <vt:lpstr>Wingdings 2</vt:lpstr>
      <vt:lpstr>Flow</vt:lpstr>
      <vt:lpstr>Default Design</vt:lpstr>
      <vt:lpstr>1_Default Design</vt:lpstr>
      <vt:lpstr>2_Default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NGOC KHANG</dc:creator>
  <cp:lastModifiedBy>Administrator</cp:lastModifiedBy>
  <cp:revision>70</cp:revision>
  <dcterms:created xsi:type="dcterms:W3CDTF">2015-03-15T11:32:37Z</dcterms:created>
  <dcterms:modified xsi:type="dcterms:W3CDTF">2025-03-31T03:07:05Z</dcterms:modified>
</cp:coreProperties>
</file>