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304" r:id="rId3"/>
    <p:sldId id="330" r:id="rId4"/>
    <p:sldId id="329" r:id="rId5"/>
    <p:sldId id="261" r:id="rId6"/>
    <p:sldId id="263" r:id="rId7"/>
    <p:sldId id="331" r:id="rId8"/>
    <p:sldId id="327" r:id="rId9"/>
    <p:sldId id="320" r:id="rId10"/>
    <p:sldId id="32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61" d="100"/>
          <a:sy n="61" d="100"/>
        </p:scale>
        <p:origin x="16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3868B-E573-4CAA-B05D-754D536C646F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06412-606F-42C0-912B-FA533570F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53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06412-606F-42C0-912B-FA533570F2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5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C77AF-7F41-DFD1-59CF-DC99B1946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8E6FAC-DAD4-5746-F24E-4D49624573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7CF466-3792-7AD8-E30E-58F95F687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1C9FE-276A-4617-AFA3-21A4CFDC3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6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5E4B24-6C22-6DCD-8D25-49FEE812EA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117321-78F1-2F3B-E30F-6B598C405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B0754A-F9C2-6BA8-1184-34B3E0DADA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D620B1-3EB0-42DA-8905-E04EE1DBE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15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72E1EC-5CD9-2F3D-2EFF-D4280D1823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C241B5-9B37-7DB7-F2B1-FD772012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4919B5-4254-600C-B923-04EE835D7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02C20B-15DB-4983-98FE-0177E4706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889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73C511-6088-F3EC-F7F3-0EE16D0EDD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F4E17F-E08D-0B4B-D733-C66FDB5A36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0AAE33-1DD8-2FC2-3948-810D9D3D78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554E3-7886-4A33-B295-66AD84C0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297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75336C4-EF10-FB26-48BC-C3A2BA61AC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842113-3064-E351-CD17-773E49CA68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27AE42-CEED-5312-8260-7B6B945BA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D06F9-4C5E-487F-822E-2FA8E7A1CE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452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EFAD14-A48F-31D4-7EE9-5B95AC2261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6D0C3A-6911-D400-D338-EF18DB7B3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A4E92D-6D5A-7529-E895-6280D86974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8FF905-9367-46BE-865E-F57F591872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2353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2A2AF0-D1BE-E113-3D4B-9D56588B76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AEAABC-036F-B55B-35E0-B6E93EF53F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7569D9-A2A4-B4E3-D7AA-8FA931B12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800DC-5869-424C-874F-9FE557DE3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773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0D0F5-8336-387B-5FD3-3CE91B987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0CFA9C-374E-F69B-1145-88F4B6660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5F86FB-B6BD-1DCF-0970-7148068EE4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06296-A3AE-446B-A8B3-AFDAFA8E82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689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B2FE8-B5AF-7485-E291-6ADB523016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36D22A-90E7-6B98-DAA5-6CD574F38A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6D4828-962A-B1DC-543D-F02F33E51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705D1-C74A-4FEC-8494-DC29329A03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223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7A3262-46D8-AD61-753D-47020EE919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1D6160-1362-860A-FC32-C8686DEFB7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F74F3B-A08F-4F99-732D-1C31375BF5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A41AFF-D485-4D5B-9799-6EF9A91A77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1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8B523B-EE86-CB4F-FD95-988B6BE525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53663B-34C6-EA0C-9BAA-E8D35ACBE3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679B0B-CE04-4FA0-D11D-1326596E7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C98C9-44D2-4537-824F-94D29CDC7A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9219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34FAD30-A176-E599-179E-ADB4A982C7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1DBE6CB-CBED-E252-41B6-A242EF744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868257D-8461-D90C-5203-D661FEDD3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B04D5-28DC-46B0-AB32-683AAE154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15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509C2C-5D50-411A-93AF-427D9574F7F8}" type="datetimeFigureOut">
              <a:rPr lang="en-US" smtClean="0"/>
              <a:t>13/3/2025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62E6B2-FF66-61F2-E967-C8A3F0C55A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377B9E-1C9E-B6FC-2042-2C40D5177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7316" name="Rectangle 4">
            <a:extLst>
              <a:ext uri="{FF2B5EF4-FFF2-40B4-BE49-F238E27FC236}">
                <a16:creationId xmlns:a16="http://schemas.microsoft.com/office/drawing/2014/main" id="{721B7A62-CEBE-043F-50C3-804FB51A28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7317" name="Rectangle 5">
            <a:extLst>
              <a:ext uri="{FF2B5EF4-FFF2-40B4-BE49-F238E27FC236}">
                <a16:creationId xmlns:a16="http://schemas.microsoft.com/office/drawing/2014/main" id="{BC444093-6171-A408-61B8-0167352CEA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7318" name="Rectangle 6">
            <a:extLst>
              <a:ext uri="{FF2B5EF4-FFF2-40B4-BE49-F238E27FC236}">
                <a16:creationId xmlns:a16="http://schemas.microsoft.com/office/drawing/2014/main" id="{AC6A93BF-9C8D-2CEB-83F8-54F24849B6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C9A65B5-BAB8-4E37-85A7-C0C25213E3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54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5EB581-3C2E-E25A-3776-B00C5895D77E}"/>
              </a:ext>
            </a:extLst>
          </p:cNvPr>
          <p:cNvSpPr txBox="1"/>
          <p:nvPr/>
        </p:nvSpPr>
        <p:spPr>
          <a:xfrm>
            <a:off x="152400" y="76200"/>
            <a:ext cx="8991600" cy="6014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5720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km/h. Khi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ị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 (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…..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  </a:t>
            </a:r>
          </a:p>
          <a:p>
            <a:pPr indent="45720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Ta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tùy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 =  2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quãng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……………...</a:t>
            </a:r>
          </a:p>
        </p:txBody>
      </p:sp>
      <p:sp>
        <p:nvSpPr>
          <p:cNvPr id="4" name="AutoShap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6D25A62-6ACA-1D70-A6FD-0880CA647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7110" y="1752600"/>
            <a:ext cx="2286000" cy="1143000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50.t (km)</a:t>
            </a:r>
          </a:p>
        </p:txBody>
      </p:sp>
      <p:sp>
        <p:nvSpPr>
          <p:cNvPr id="5" name="AutoShap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039AFD4-264A-AFF2-D6A6-34068F65D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105400"/>
            <a:ext cx="2286000" cy="1219200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50.2 = 100 (km)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ABDCD67-B053-EC30-CE46-2F074273F3BF}"/>
                  </a:ext>
                </a:extLst>
              </p:cNvPr>
              <p:cNvSpPr txBox="1"/>
              <p:nvPr/>
            </p:nvSpPr>
            <p:spPr>
              <a:xfrm>
                <a:off x="0" y="0"/>
                <a:ext cx="9525000" cy="66642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57200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lang="en-US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A. </a:t>
                </a:r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40+</m:t>
                    </m:r>
                  </m:oMath>
                </a14:m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3. 5 : 2</a:t>
                </a:r>
              </a:p>
              <a:p>
                <a:pPr indent="457200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2</a:t>
                </a:r>
                <a14:m>
                  <m:oMath xmlns:m="http://schemas.openxmlformats.org/officeDocument/2006/math"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54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−1</m:t>
                    </m:r>
                  </m:oMath>
                </a14:m>
                <a:r>
                  <a:rPr lang="en-US" sz="5400" dirty="0">
                    <a:effectLst/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</a:t>
                </a:r>
                <a:endParaRPr lang="en-US" sz="5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54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+2</m:t>
                    </m:r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US" sz="5400" dirty="0">
                    <a:effectLst/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</a:t>
                </a:r>
                <a:endParaRPr lang="en-US" sz="5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 a + b</a:t>
                </a:r>
              </a:p>
              <a:p>
                <a:pPr indent="457200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5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r>
                  <a:rPr lang="en-US" sz="5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5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/>
                    </m:sSup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5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5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/>
                    </m:sSup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5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𝑥𝑦</m:t>
                    </m:r>
                  </m:oMath>
                </a14:m>
                <a:endPara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ABDCD67-B053-EC30-CE46-2F074273F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525000" cy="6664260"/>
              </a:xfrm>
              <a:prstGeom prst="rect">
                <a:avLst/>
              </a:prstGeom>
              <a:blipFill>
                <a:blip r:embed="rId2"/>
                <a:stretch>
                  <a:fillRect b="-46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860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9D2968-4F4E-09EF-1B27-6F1FE495041E}"/>
              </a:ext>
            </a:extLst>
          </p:cNvPr>
          <p:cNvSpPr txBox="1"/>
          <p:nvPr/>
        </p:nvSpPr>
        <p:spPr>
          <a:xfrm>
            <a:off x="114300" y="-111664"/>
            <a:ext cx="8915400" cy="3675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nl-N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Biểu thức không chứa chữ gọi là biểu thức số. Biểu thức </a:t>
            </a:r>
            <a:r>
              <a:rPr lang="nl-NL" sz="4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 chứa số </a:t>
            </a:r>
            <a:r>
              <a:rPr lang="nl-N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 </a:t>
            </a:r>
            <a:r>
              <a:rPr lang="nl-NL" sz="4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 chứa chữ</a:t>
            </a:r>
            <a:r>
              <a:rPr lang="nl-N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hoặc </a:t>
            </a:r>
            <a:r>
              <a:rPr lang="nl-NL" sz="4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chứa cả số và chữ </a:t>
            </a:r>
            <a:r>
              <a:rPr lang="nl-N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 chung là biểu thức đại số.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AC24DA-4991-04EE-C0AE-83DFF9443EB4}"/>
              </a:ext>
            </a:extLst>
          </p:cNvPr>
          <p:cNvSpPr txBox="1"/>
          <p:nvPr/>
        </p:nvSpPr>
        <p:spPr>
          <a:xfrm>
            <a:off x="199103" y="3511761"/>
            <a:ext cx="8745794" cy="331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6131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771942"/>
            <a:ext cx="8050693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ab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a.b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4800" y="3567793"/>
            <a:ext cx="8839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4x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4. x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66700" y="5445230"/>
            <a:ext cx="861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+ x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1x,viết –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(–1)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xy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CF3B55-A2CC-E3A6-6FF1-1D30B6D2E093}"/>
              </a:ext>
            </a:extLst>
          </p:cNvPr>
          <p:cNvSpPr/>
          <p:nvPr/>
        </p:nvSpPr>
        <p:spPr>
          <a:xfrm>
            <a:off x="3152197" y="9875"/>
            <a:ext cx="23558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endParaRPr lang="en-US" sz="4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04800" y="762000"/>
            <a:ext cx="8610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x + y = y + x ;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yx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xxx = x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; 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(x + y) + z = x + (y + z) ;  (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)z = x(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yz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 ; 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x(y + z) =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xz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–(x + y – z) = – x – y + z ;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3E773-6789-BF62-E0F9-D4B233E7B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1FD268-A1F2-C9CE-7863-F97405686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17206"/>
            <a:ext cx="9220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1DEEC0-DFA6-6723-1F95-7BEADD442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990600"/>
            <a:ext cx="8686800" cy="1569660"/>
          </a:xfrm>
          <a:prstGeom prst="rect">
            <a:avLst/>
          </a:prstGeom>
          <a:noFill/>
          <a:ln w="12700" algn="ctr">
            <a:solidFill>
              <a:srgbClr val="FF3300"/>
            </a:solidFill>
            <a:prstDash val="lgDashDot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Muốn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tính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giá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trị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của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một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biểu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thức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đại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số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ta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làm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thế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4800" b="1" i="1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nào</a:t>
            </a:r>
            <a:r>
              <a:rPr kumimoji="0" lang="en-US" altLang="en-US" sz="48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</a:rPr>
              <a:t> ?</a:t>
            </a:r>
            <a:endParaRPr kumimoji="0" lang="en-US" altLang="en-US" sz="2800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26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F562DE22-35AC-4971-B6E1-168B4275B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6086"/>
            <a:ext cx="8086725" cy="3477875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đại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tại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biến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ta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rồi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phép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alt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2AE87D90-69FB-41F6-8D68-8BA20D349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48" y="4569178"/>
            <a:ext cx="90530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B­ước</a:t>
            </a:r>
            <a:r>
              <a:rPr kumimoji="0" lang="en-US" alt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biến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984763C1-86A3-4DB9-BE7A-CA38254B4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215509"/>
            <a:ext cx="804798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B­ước</a:t>
            </a:r>
            <a:r>
              <a:rPr kumimoji="0" lang="en-US" altLang="en-US" sz="4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phép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ECE4A514-67BE-4DCE-8C1B-B2E73B264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984950"/>
            <a:ext cx="666519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B­ước</a:t>
            </a:r>
            <a:r>
              <a:rPr kumimoji="0" lang="en-US" altLang="en-US" sz="4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7F034-E1E4-4143-A6EE-E1920A5C9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03" y="3598781"/>
            <a:ext cx="77057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bước</a:t>
            </a:r>
            <a:r>
              <a:rPr kumimoji="0" lang="en-US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4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8069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8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4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11111E-6 -4.44444E-6 L -1.11111E-6 -0.2673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38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6 4.81481E-6 L -0.00295 -0.2886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4444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77778E-7 -3.7037E-6 L -0.00382 -0.2886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id="{A9332484-E69D-4471-B0C8-108834AFC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899844"/>
            <a:ext cx="9067800" cy="1200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3600" dirty="0"/>
              <a:t>Cho </a:t>
            </a:r>
            <a:r>
              <a:rPr lang="en-US" altLang="en-US" sz="3600" dirty="0" err="1"/>
              <a:t>biểu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thức</a:t>
            </a:r>
            <a:r>
              <a:rPr lang="en-US" altLang="en-US" sz="3600" dirty="0"/>
              <a:t> </a:t>
            </a:r>
            <a:r>
              <a:rPr lang="en-US" altLang="en-US" sz="3600" dirty="0">
                <a:solidFill>
                  <a:srgbClr val="FF0000"/>
                </a:solidFill>
              </a:rPr>
              <a:t>2m + n</a:t>
            </a:r>
            <a:r>
              <a:rPr lang="en-US" altLang="en-US" sz="3600" dirty="0">
                <a:solidFill>
                  <a:srgbClr val="009900"/>
                </a:solidFill>
              </a:rPr>
              <a:t>.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/>
              <a:t>Hãy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thay</a:t>
            </a:r>
            <a:r>
              <a:rPr lang="en-US" altLang="en-US" sz="3600" dirty="0"/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m = 9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/>
              <a:t>và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n = 1</a:t>
            </a:r>
            <a:r>
              <a:rPr lang="en-US" altLang="en-US" sz="3600" dirty="0">
                <a:solidFill>
                  <a:srgbClr val="0000CC"/>
                </a:solidFill>
              </a:rPr>
              <a:t>  </a:t>
            </a:r>
            <a:r>
              <a:rPr lang="en-US" altLang="en-US" sz="3600" dirty="0" err="1"/>
              <a:t>vào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biểu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thức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đó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rồi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thực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hiện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phép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tính</a:t>
            </a:r>
            <a:r>
              <a:rPr lang="en-US" altLang="en-US" sz="3600" dirty="0"/>
              <a:t>.</a:t>
            </a:r>
            <a:endParaRPr lang="en-US" altLang="en-US" dirty="0"/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CB58C71B-9FA2-429D-9F67-C314F1C0E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90" y="4504825"/>
            <a:ext cx="8686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FF0000"/>
                </a:solidFill>
              </a:rPr>
              <a:t>Vậy</a:t>
            </a:r>
            <a:r>
              <a:rPr lang="en-US" altLang="en-US" sz="4000" b="1" i="1" dirty="0">
                <a:solidFill>
                  <a:srgbClr val="FF0000"/>
                </a:solidFill>
              </a:rPr>
              <a:t>: 19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 err="1"/>
              <a:t>là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</a:rPr>
              <a:t>giá</a:t>
            </a:r>
            <a:r>
              <a:rPr lang="en-US" altLang="en-US" sz="4000" b="1" i="1" dirty="0">
                <a:solidFill>
                  <a:srgbClr val="FF0000"/>
                </a:solidFill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</a:rPr>
              <a:t>trị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 err="1"/>
              <a:t>của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biểu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thức</a:t>
            </a:r>
            <a:r>
              <a:rPr lang="en-US" altLang="en-US" sz="4000" b="1" i="1" dirty="0"/>
              <a:t> </a:t>
            </a:r>
            <a:r>
              <a:rPr lang="en-US" altLang="en-US" sz="4000" b="1" i="1" dirty="0">
                <a:solidFill>
                  <a:srgbClr val="FF3300"/>
                </a:solidFill>
              </a:rPr>
              <a:t>2m + n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 err="1"/>
              <a:t>tại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>
                <a:solidFill>
                  <a:srgbClr val="FF3300"/>
                </a:solidFill>
              </a:rPr>
              <a:t>m = 9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/>
              <a:t>và</a:t>
            </a:r>
            <a:r>
              <a:rPr lang="en-US" altLang="en-US" sz="4000" b="1" i="1" dirty="0">
                <a:solidFill>
                  <a:srgbClr val="0000CC"/>
                </a:solidFill>
              </a:rPr>
              <a:t> </a:t>
            </a:r>
            <a:r>
              <a:rPr lang="en-US" altLang="en-US" sz="4000" b="1" i="1" dirty="0">
                <a:solidFill>
                  <a:srgbClr val="FF3300"/>
                </a:solidFill>
              </a:rPr>
              <a:t>n = 1</a:t>
            </a:r>
            <a:r>
              <a:rPr lang="en-US" altLang="en-US" sz="4000" b="1" i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E6CE2E0D-E4DB-4653-9B46-792E3D61F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727" y="22860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/>
              <a:t>Bài giải:</a:t>
            </a:r>
            <a:r>
              <a:rPr lang="en-US" altLang="en-US" b="1"/>
              <a:t> 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AFA66404-0AA5-4E80-9BF3-E2953AC1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336911"/>
            <a:ext cx="274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 dirty="0"/>
              <a:t> </a:t>
            </a:r>
            <a:r>
              <a:rPr lang="en-US" altLang="en-US" sz="4000" dirty="0"/>
              <a:t>18 + 1 = 19</a:t>
            </a:r>
            <a:endParaRPr lang="en-US" altLang="en-US" sz="2800" dirty="0"/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DD5291AC-56B9-4A4E-949F-FD299CE12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90" y="2596265"/>
            <a:ext cx="8686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dirty="0" err="1"/>
              <a:t>Thay</a:t>
            </a:r>
            <a:r>
              <a:rPr lang="en-US" altLang="en-US" sz="4000" dirty="0"/>
              <a:t> </a:t>
            </a:r>
            <a:r>
              <a:rPr lang="en-US" altLang="en-US" sz="4000" dirty="0">
                <a:solidFill>
                  <a:srgbClr val="FF0000"/>
                </a:solidFill>
              </a:rPr>
              <a:t>m = 9 </a:t>
            </a:r>
            <a:r>
              <a:rPr lang="en-US" altLang="en-US" sz="4000" dirty="0" err="1"/>
              <a:t>và</a:t>
            </a:r>
            <a:r>
              <a:rPr lang="en-US" altLang="en-US" sz="4000" dirty="0"/>
              <a:t> </a:t>
            </a:r>
            <a:r>
              <a:rPr lang="en-US" altLang="en-US" sz="4000" dirty="0">
                <a:solidFill>
                  <a:srgbClr val="FF0000"/>
                </a:solidFill>
              </a:rPr>
              <a:t>n = 1  </a:t>
            </a:r>
            <a:r>
              <a:rPr lang="en-US" altLang="en-US" sz="4000" dirty="0" err="1"/>
              <a:t>vào</a:t>
            </a:r>
            <a:r>
              <a:rPr lang="en-US" altLang="en-US" sz="4000" dirty="0"/>
              <a:t> </a:t>
            </a:r>
            <a:r>
              <a:rPr lang="en-US" altLang="en-US" sz="4000" dirty="0" err="1"/>
              <a:t>biểu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thức</a:t>
            </a:r>
            <a:r>
              <a:rPr lang="en-US" altLang="en-US" sz="4000" dirty="0"/>
              <a:t> </a:t>
            </a:r>
            <a:r>
              <a:rPr lang="en-US" altLang="en-US" sz="4000" dirty="0" err="1"/>
              <a:t>đã</a:t>
            </a:r>
            <a:r>
              <a:rPr lang="en-US" altLang="en-US" sz="4000" dirty="0"/>
              <a:t> </a:t>
            </a:r>
            <a:r>
              <a:rPr lang="en-US" altLang="en-US" sz="4000" dirty="0" err="1"/>
              <a:t>cho</a:t>
            </a:r>
            <a:r>
              <a:rPr lang="en-US" altLang="en-US" sz="4000" dirty="0"/>
              <a:t>, ta </a:t>
            </a:r>
            <a:r>
              <a:rPr lang="en-US" altLang="en-US" sz="4000" dirty="0" err="1"/>
              <a:t>được</a:t>
            </a:r>
            <a:r>
              <a:rPr lang="en-US" altLang="en-US" sz="4000" dirty="0"/>
              <a:t>:</a:t>
            </a:r>
          </a:p>
        </p:txBody>
      </p:sp>
      <p:sp>
        <p:nvSpPr>
          <p:cNvPr id="9" name="TextBox 27">
            <a:extLst>
              <a:ext uri="{FF2B5EF4-FFF2-40B4-BE49-F238E27FC236}">
                <a16:creationId xmlns:a16="http://schemas.microsoft.com/office/drawing/2014/main" id="{41B4CD62-19AC-42FC-9D6A-6557749F8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3239292"/>
            <a:ext cx="3429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 dirty="0"/>
              <a:t>2.</a:t>
            </a:r>
            <a:r>
              <a:rPr lang="en-US" altLang="en-US" sz="4400" dirty="0">
                <a:solidFill>
                  <a:srgbClr val="FF0000"/>
                </a:solidFill>
              </a:rPr>
              <a:t>9</a:t>
            </a:r>
            <a:r>
              <a:rPr lang="en-US" altLang="en-US" sz="4400" dirty="0"/>
              <a:t> + </a:t>
            </a:r>
            <a:r>
              <a:rPr lang="en-US" altLang="en-US" sz="4400" dirty="0">
                <a:solidFill>
                  <a:srgbClr val="FF0000"/>
                </a:solidFill>
              </a:rPr>
              <a:t>1</a:t>
            </a:r>
            <a:r>
              <a:rPr lang="en-US" altLang="en-US" sz="4400" dirty="0"/>
              <a:t> = </a:t>
            </a:r>
          </a:p>
        </p:txBody>
      </p:sp>
    </p:spTree>
    <p:extLst>
      <p:ext uri="{BB962C8B-B14F-4D97-AF65-F5344CB8AC3E}">
        <p14:creationId xmlns:p14="http://schemas.microsoft.com/office/powerpoint/2010/main" val="101999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082C4416-24AA-4A7A-9DF9-A130E8ACA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998" y="228600"/>
            <a:ext cx="8964002" cy="1985159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b="1" u="sng" dirty="0">
                <a:solidFill>
                  <a:srgbClr val="0000CC"/>
                </a:solidFill>
              </a:rPr>
              <a:t> </a:t>
            </a:r>
            <a:r>
              <a:rPr lang="en-US" altLang="en-US" sz="5400" b="1" u="sng" dirty="0" err="1">
                <a:solidFill>
                  <a:srgbClr val="0000CC"/>
                </a:solidFill>
              </a:rPr>
              <a:t>Bài</a:t>
            </a:r>
            <a:r>
              <a:rPr lang="en-US" altLang="en-US" sz="5400" b="1" u="sng" dirty="0">
                <a:solidFill>
                  <a:srgbClr val="0000CC"/>
                </a:solidFill>
              </a:rPr>
              <a:t> 1: </a:t>
            </a:r>
            <a:r>
              <a:rPr lang="en-US" altLang="en-US" sz="5400" dirty="0" err="1">
                <a:solidFill>
                  <a:srgbClr val="0000CC"/>
                </a:solidFill>
              </a:rPr>
              <a:t>Tính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  <a:r>
              <a:rPr lang="en-US" altLang="en-US" sz="5400" dirty="0" err="1">
                <a:solidFill>
                  <a:srgbClr val="0000CC"/>
                </a:solidFill>
              </a:rPr>
              <a:t>giá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  <a:r>
              <a:rPr lang="en-US" altLang="en-US" sz="5400" dirty="0" err="1">
                <a:solidFill>
                  <a:srgbClr val="0000CC"/>
                </a:solidFill>
              </a:rPr>
              <a:t>trị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  <a:r>
              <a:rPr lang="en-US" altLang="en-US" sz="5400" dirty="0" err="1">
                <a:solidFill>
                  <a:srgbClr val="0000CC"/>
                </a:solidFill>
              </a:rPr>
              <a:t>của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  <a:r>
              <a:rPr lang="en-US" altLang="en-US" sz="5400" dirty="0" err="1">
                <a:solidFill>
                  <a:srgbClr val="0000CC"/>
                </a:solidFill>
              </a:rPr>
              <a:t>biểu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  <a:r>
              <a:rPr lang="en-US" altLang="en-US" sz="5400" dirty="0" err="1">
                <a:solidFill>
                  <a:srgbClr val="0000CC"/>
                </a:solidFill>
              </a:rPr>
              <a:t>thức</a:t>
            </a:r>
            <a:r>
              <a:rPr lang="en-US" altLang="en-US" sz="5400" dirty="0">
                <a:solidFill>
                  <a:srgbClr val="0000CC"/>
                </a:solidFill>
              </a:rPr>
              <a:t>  3x</a:t>
            </a:r>
            <a:r>
              <a:rPr lang="en-US" altLang="en-US" sz="5400" baseline="30000" dirty="0">
                <a:solidFill>
                  <a:srgbClr val="0000CC"/>
                </a:solidFill>
              </a:rPr>
              <a:t>2 </a:t>
            </a:r>
            <a:r>
              <a:rPr lang="en-US" altLang="en-US" sz="5400" dirty="0">
                <a:solidFill>
                  <a:srgbClr val="0000CC"/>
                </a:solidFill>
              </a:rPr>
              <a:t>– 9x </a:t>
            </a:r>
            <a:r>
              <a:rPr lang="en-US" altLang="en-US" sz="5400" dirty="0" err="1">
                <a:solidFill>
                  <a:srgbClr val="0000CC"/>
                </a:solidFill>
              </a:rPr>
              <a:t>tại</a:t>
            </a:r>
            <a:r>
              <a:rPr lang="en-US" altLang="en-US" sz="5400" dirty="0">
                <a:solidFill>
                  <a:srgbClr val="0000CC"/>
                </a:solidFill>
              </a:rPr>
              <a:t> x = </a:t>
            </a:r>
            <a:r>
              <a:rPr lang="en-US" altLang="en-US" sz="5400" dirty="0">
                <a:solidFill>
                  <a:srgbClr val="000000"/>
                </a:solidFill>
              </a:rPr>
              <a:t>1</a:t>
            </a:r>
            <a:r>
              <a:rPr lang="en-US" altLang="en-US" sz="5400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endParaRPr lang="en-US" altLang="en-US" sz="1000" dirty="0">
              <a:solidFill>
                <a:srgbClr val="0000CC"/>
              </a:solidFill>
            </a:endParaRP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B7EFCC7A-65CC-4769-9EEB-A6B271DB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04" y="2516101"/>
            <a:ext cx="1064040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 dirty="0">
                <a:solidFill>
                  <a:srgbClr val="0000CC"/>
                </a:solidFill>
              </a:rPr>
              <a:t>GIẢI </a:t>
            </a:r>
            <a:r>
              <a:rPr lang="en-US" altLang="en-US" dirty="0">
                <a:solidFill>
                  <a:srgbClr val="0000CC"/>
                </a:solidFill>
              </a:rPr>
              <a:t>:</a:t>
            </a:r>
          </a:p>
          <a:p>
            <a:pPr algn="l">
              <a:spcBef>
                <a:spcPct val="50000"/>
              </a:spcBef>
            </a:pPr>
            <a:r>
              <a:rPr lang="en-US" altLang="en-US" sz="3600" dirty="0">
                <a:solidFill>
                  <a:srgbClr val="0000CC"/>
                </a:solidFill>
              </a:rPr>
              <a:t>+ </a:t>
            </a:r>
            <a:r>
              <a:rPr lang="en-US" altLang="en-US" sz="3600" dirty="0" err="1">
                <a:solidFill>
                  <a:srgbClr val="0000CC"/>
                </a:solidFill>
              </a:rPr>
              <a:t>Thay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x = 1</a:t>
            </a:r>
            <a:r>
              <a:rPr lang="en-US" altLang="en-US" sz="3600" dirty="0">
                <a:solidFill>
                  <a:srgbClr val="0000CC"/>
                </a:solidFill>
              </a:rPr>
              <a:t>  </a:t>
            </a:r>
            <a:r>
              <a:rPr lang="en-US" altLang="en-US" sz="3600" dirty="0" err="1">
                <a:solidFill>
                  <a:srgbClr val="0000CC"/>
                </a:solidFill>
              </a:rPr>
              <a:t>vào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biểu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thức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đã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cho</a:t>
            </a:r>
            <a:r>
              <a:rPr lang="en-US" altLang="en-US" sz="3600" dirty="0">
                <a:solidFill>
                  <a:srgbClr val="0000CC"/>
                </a:solidFill>
              </a:rPr>
              <a:t>, ta </a:t>
            </a:r>
            <a:r>
              <a:rPr lang="en-US" altLang="en-US" sz="3600" dirty="0" err="1">
                <a:solidFill>
                  <a:srgbClr val="0000CC"/>
                </a:solidFill>
              </a:rPr>
              <a:t>được</a:t>
            </a:r>
            <a:r>
              <a:rPr lang="en-US" altLang="en-US" sz="3600" dirty="0">
                <a:solidFill>
                  <a:srgbClr val="0000CC"/>
                </a:solidFill>
              </a:rPr>
              <a:t>: </a:t>
            </a:r>
          </a:p>
          <a:p>
            <a:pPr algn="l">
              <a:spcBef>
                <a:spcPct val="50000"/>
              </a:spcBef>
            </a:pPr>
            <a:r>
              <a:rPr lang="en-US" altLang="en-US" sz="3600" dirty="0">
                <a:solidFill>
                  <a:srgbClr val="0000CC"/>
                </a:solidFill>
              </a:rPr>
              <a:t>3 .</a:t>
            </a:r>
            <a:r>
              <a:rPr lang="en-US" altLang="en-US" sz="3600" dirty="0">
                <a:solidFill>
                  <a:srgbClr val="FF3300"/>
                </a:solidFill>
              </a:rPr>
              <a:t>1</a:t>
            </a:r>
            <a:r>
              <a:rPr lang="en-US" altLang="en-US" sz="3600" baseline="30000" dirty="0">
                <a:solidFill>
                  <a:srgbClr val="0000CC"/>
                </a:solidFill>
              </a:rPr>
              <a:t>2 </a:t>
            </a:r>
            <a:r>
              <a:rPr lang="en-US" altLang="en-US" sz="3600" dirty="0">
                <a:solidFill>
                  <a:srgbClr val="0000CC"/>
                </a:solidFill>
              </a:rPr>
              <a:t> - 9.</a:t>
            </a:r>
            <a:r>
              <a:rPr lang="en-US" altLang="en-US" sz="3600" dirty="0">
                <a:solidFill>
                  <a:srgbClr val="FF3300"/>
                </a:solidFill>
              </a:rPr>
              <a:t>1</a:t>
            </a:r>
            <a:r>
              <a:rPr lang="en-US" altLang="en-US" sz="3600" dirty="0">
                <a:solidFill>
                  <a:srgbClr val="0000CC"/>
                </a:solidFill>
              </a:rPr>
              <a:t>= 3 – 9 = </a:t>
            </a:r>
            <a:r>
              <a:rPr lang="en-US" altLang="en-US" sz="3600" dirty="0">
                <a:solidFill>
                  <a:srgbClr val="0033CC"/>
                </a:solidFill>
              </a:rPr>
              <a:t>- 6</a:t>
            </a:r>
          </a:p>
          <a:p>
            <a:pPr algn="l">
              <a:spcBef>
                <a:spcPct val="50000"/>
              </a:spcBef>
            </a:pPr>
            <a:r>
              <a:rPr lang="en-US" altLang="en-US" sz="3600" dirty="0" err="1">
                <a:solidFill>
                  <a:srgbClr val="0000CC"/>
                </a:solidFill>
              </a:rPr>
              <a:t>Vậy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giá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trị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biểu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thức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00FF"/>
                </a:solidFill>
              </a:rPr>
              <a:t>3x</a:t>
            </a:r>
            <a:r>
              <a:rPr lang="en-US" altLang="en-US" sz="3600" baseline="30000" dirty="0">
                <a:solidFill>
                  <a:srgbClr val="FF00FF"/>
                </a:solidFill>
              </a:rPr>
              <a:t>2</a:t>
            </a:r>
            <a:r>
              <a:rPr lang="en-US" altLang="en-US" sz="3600" dirty="0">
                <a:solidFill>
                  <a:srgbClr val="FF00FF"/>
                </a:solidFill>
              </a:rPr>
              <a:t> – 9x</a:t>
            </a:r>
            <a:r>
              <a:rPr lang="en-US" altLang="en-US" sz="3600" dirty="0">
                <a:solidFill>
                  <a:srgbClr val="0000CC"/>
                </a:solidFill>
              </a:rPr>
              <a:t>  </a:t>
            </a:r>
            <a:r>
              <a:rPr lang="en-US" altLang="en-US" sz="3600" dirty="0" err="1">
                <a:solidFill>
                  <a:srgbClr val="0000CC"/>
                </a:solidFill>
              </a:rPr>
              <a:t>tại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x =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1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là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>
                <a:solidFill>
                  <a:srgbClr val="FF3300"/>
                </a:solidFill>
              </a:rPr>
              <a:t>- 6</a:t>
            </a:r>
            <a:endParaRPr lang="en-US" altLang="en-US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4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989</TotalTime>
  <Words>603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 Math</vt:lpstr>
      <vt:lpstr>Constantia</vt:lpstr>
      <vt:lpstr>Times New Roman</vt:lpstr>
      <vt:lpstr>Wingdings 2</vt:lpstr>
      <vt:lpstr>Flow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NGOC KHANG</dc:creator>
  <cp:lastModifiedBy>Administrator</cp:lastModifiedBy>
  <cp:revision>66</cp:revision>
  <dcterms:created xsi:type="dcterms:W3CDTF">2016-01-24T10:42:15Z</dcterms:created>
  <dcterms:modified xsi:type="dcterms:W3CDTF">2025-03-13T15:14:41Z</dcterms:modified>
</cp:coreProperties>
</file>