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3"/>
  </p:notesMasterIdLst>
  <p:sldIdLst>
    <p:sldId id="280" r:id="rId4"/>
    <p:sldId id="260" r:id="rId5"/>
    <p:sldId id="276" r:id="rId6"/>
    <p:sldId id="288" r:id="rId7"/>
    <p:sldId id="283" r:id="rId8"/>
    <p:sldId id="277" r:id="rId9"/>
    <p:sldId id="289" r:id="rId10"/>
    <p:sldId id="278" r:id="rId11"/>
    <p:sldId id="290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603" autoAdjust="0"/>
    <p:restoredTop sz="94660"/>
  </p:normalViewPr>
  <p:slideViewPr>
    <p:cSldViewPr snapToGrid="0">
      <p:cViewPr varScale="1">
        <p:scale>
          <a:sx n="65" d="100"/>
          <a:sy n="65" d="100"/>
        </p:scale>
        <p:origin x="79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81B4E3-B1B0-4B8E-84F3-474B3F42176B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25F22C-6A85-4D06-9E5F-4CBC82E7CEF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55979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D028F96-35D3-4F7D-97BA-8785C6BE1878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72495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D93DDB-A957-FABE-D590-4E1CA428B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95BB2-3318-8D1C-6174-E042C39138F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90981E-0C4D-A4F9-8FB5-4ABB2D7D3D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AD465E-B947-86A7-7838-6FFBFDE23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BE0280-D1A0-C7DC-1051-72BF1ACCF2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68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0844DB-0F68-27BC-EF25-F4E94D7AD9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F97BB2-3BC1-6D17-7FC8-A226EE1CF0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7B50EB-FCCA-5370-2B77-653D417289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3A2835-7DF6-5552-7EDD-5522898D0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565C81-D594-0B75-4650-BD810FB097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1497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8F92BB6-D3F8-037C-ED64-707EC5D603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8DD6E91-DCF7-E869-C132-66F20D7F445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CBCE9D-6040-C5C3-306A-F7A084FF82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E7A02E8-E4A7-56C6-7C9B-F682AEF8A3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5297B2-656E-87E7-C998-B15DA9E65B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25509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0F732B-0DAB-E99A-F344-C1EF726D61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DEACBD4-4A16-4EDC-8E3C-0B97D3442A4C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775FF9-6E67-5480-0FBF-0A59EE5942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E54144-4CA0-98AA-EC09-B2D3E9DABF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B7C4B7-D072-4EE2-A5D1-5FDE5C0D1C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939264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32D604B-EAFA-FFF3-29CF-D1113311C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E85E5E-A811-41C7-8384-7CEAAC0CDC93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A4FE91-E7E3-CB9D-43BA-601DE11610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9BD1F-0ADB-2945-5D75-F503EBF50E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9574D5-8EDC-4EA4-B1CE-243C86E6E6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715175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51993-C54B-075D-3DD1-12DDAD3F73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41ADC9-5B88-40F3-8CE4-3F3CB95E44C6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655F7A-6034-5531-3F7B-EFB911D9CB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A1E1C7-AEB4-1A45-C38A-2AE2C3DBF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5A12B3-71BB-407F-882C-BE6356CDA2E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7926588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AF9B9B7-BC3E-820E-BA6D-D5B4A43EB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EF89E1-6A6E-4CAA-9743-EFA0FE67756D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1E4D3BB2-72AF-CCA4-A5A3-5AF08467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E564064D-7352-07B0-96E8-825F8D2761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5E7795-2037-4C59-81C4-5C93C1C0733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53454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F45AE4E6-BDD1-226E-B277-368ACCAB82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11F47F-DC06-43DE-A06B-8C5A74F8FB83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DBD71C9-3A1C-56CE-0792-6F6B256A72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1BCF3A9-C1F1-DAE1-FD43-2EC2498DF5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CA9A50-1F08-4C38-84B4-F88BCC2179D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938274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F8E0172-EC49-45CC-A7CB-E1A541331F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F7F0DB-503B-41CA-9746-94ADCE019CC4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83593C4D-D541-2DCE-E708-9AF2F3A328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912FDA47-06E4-4833-3A61-F80AEDF58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AFA0CF-FFE0-443E-AC85-21D4DC36BAF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176573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7E9F76A8-5D4B-681C-B618-4C4A39C8B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7EDB05-3CCC-4EDF-B81E-295EF37A2264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030C230-7689-23E3-FA96-A2DA69210D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7A573E3-DD25-9596-3370-4BDD7670B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89D27F-92CE-4F5B-BBD4-EA9F95BC3C0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36747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C9BA64E5-5FF8-C174-BC63-A3077807C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B6500E-8514-4AD6-AC11-CC315B125375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D1A9BDFA-EACA-0302-92C4-B27EFF631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25F741A7-749A-8E63-D9FE-7213078AA2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9D3B8C-A4EA-44E4-816D-F56EB00D5BB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188535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AD548D-8F19-304F-C4CD-F9D4203220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404E02-03A4-BBB2-453F-CFDAA71860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9FCDE-050E-A4DA-E186-22A0A105AD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1448E-B1D8-F929-7882-54B7308B78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B9D334-0566-170B-CAF7-264745F4C3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83706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35173674-C359-F187-81CD-B6B2BBEC40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DFBC32-F3A2-4703-AA50-F3C5AF302196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2B120ABB-4E0F-DEB5-0C80-E053D60B0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7EA43712-9F73-692D-DBEC-7344CCC318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A487347-73BB-419C-9FF8-1B65706FA9A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756885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07FF4-BD93-EB30-4765-977705E5D1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1F7237-5620-4130-ADAB-9E0E4495C88D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2C89FB-1C77-4D08-4345-AD531C199D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EC2DC1-00F7-DC00-E73E-A7247FBFC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94F9C0-74B9-4581-BFBB-87EF6982E75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1062338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8AEBB1-0B22-4A70-90B7-DCD1CBA36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4404B1-E9BF-48A9-9DB6-719C56E51855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90A784-88AC-567A-0C82-930539D60A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DCCC45-8396-19F1-0266-0CD00F270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D69C5C4-993F-42D0-B9D8-23322C58DFB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517632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4769077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9235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3556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08083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7833094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906395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514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5493DA-0301-43E9-1C40-1508C360F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27374-0220-DF6D-C07C-EFC1150846B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AF5FCC-2A1A-DF86-33E6-3C3FB41D1F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11B3546-A955-D162-714B-94EF951CB0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39398-68D3-1CF3-C9DA-C39ABFD4B1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50516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69929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36079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34426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3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FAF96-A0E2-23FC-3E63-E994078F74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E13D8A-4646-F2E5-B4BB-0170209108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0BE3EF-E8B4-7189-FFBD-FE16E80AAAB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9872A49-CE18-7327-B717-1C9C9980C2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1AC27-BBA5-D579-C27D-A27259CA1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1A944BE-16C6-82B4-29E8-09F64BB389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8379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12EBB-B620-2B56-7743-B4C9BDB2F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4BD0FF-0348-A98F-50AA-86D3AC4AB0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090DA7-7630-72C1-8791-9D1664EA04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0B10B75-4CE1-AA53-B5B1-BBF79C6EAB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68F89DA-51EC-C152-0AFF-136EBA3EB6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18AEEBF-0B4F-293A-79C9-EEF8243EF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DE33EC7-69EA-0053-9F5A-83C3123E1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94913C8-05A8-8A50-F8AA-D08DEED30B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489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2C79F-6779-E725-33EA-E8AEE95D67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2050B4C-596B-4F4C-3E4F-058DA5517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67AA3A7-292D-360A-FBE9-C49C0C3501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ED377CF-9D36-CEE6-008A-3983528CB4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0616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F89598D-B31A-A841-B7AA-13337092E2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3902E40-05A1-FA3E-9CFE-95DCBCAD34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966B7B-D1A6-935D-0F63-22D3533685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2706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1E7EE6-96C3-4CA9-0476-CAE48F7E84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A4217B-9D81-02D6-50BE-469F82F7042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664E60-B015-CF80-E061-EE2542A4D9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7778E7-C203-0199-422C-F0E963159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80F237-964B-985F-1D06-9142D8740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90E131-8506-2404-0315-7FA2D32457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52221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DB5236-3754-94CF-55B1-3628667A40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5761E9-2849-BB01-CB4D-B2ECE70572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850D94C-2851-8A78-3442-4075BEAA1B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F8D8CF-1E13-1240-4B2F-C5DCDC276A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38DC53-4BB2-3C4A-06BF-35ADFFF79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73AA7F4-2E94-7E50-168B-FBF4F42CC3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57687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8354ED-9044-452E-803B-48C089C13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2A5CE3-C017-6ED7-DAED-96B66BDBB6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71726F-1371-D927-33BF-A43EAED682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52D00D-845A-411E-A4F7-9FFCC128E1D6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69BD8E1-314D-0C61-E8CE-185FAF193C1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D2015A-323C-6E48-B4B5-D4F25082E76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5EFF40-72FC-4A5E-BEC3-01C6D6A141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84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F9E57516-6E10-040C-3712-963D258A29ED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53E57DD8-13C0-7736-8637-494FB6AA3FF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756734-1AD9-03C1-6225-19271A09E67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hangingPunct="1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fld id="{CE6744D9-22F5-40F7-9910-633C49D68D23}" type="datetime1">
              <a:rPr lang="en-US"/>
              <a:pPr>
                <a:defRPr/>
              </a:pPr>
              <a:t>23/9/2024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3CD7C5-4C10-0983-E509-0AC164C515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hangingPunct="1">
              <a:defRPr sz="1200">
                <a:solidFill>
                  <a:schemeClr val="tx1">
                    <a:tint val="75000"/>
                  </a:schemeClr>
                </a:solidFill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6FA38C-2D31-1A35-E4DD-3371E490B9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E8B47B9F-4278-440B-8EDF-F83072A0051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818104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78D766-8FC6-4427-A757-8FA2E2C60B8C}" type="datetimeFigureOut">
              <a:rPr lang="en-US" smtClean="0"/>
              <a:t>23/9/2024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8628F6-48C5-40D8-AC7B-CE81686B066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189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1.wmf"/><Relationship Id="rId7" Type="http://schemas.openxmlformats.org/officeDocument/2006/relationships/image" Target="../media/image3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13.x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2.bin"/><Relationship Id="rId9" Type="http://schemas.openxmlformats.org/officeDocument/2006/relationships/image" Target="../media/image4.w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image" Target="../media/image6.wmf"/><Relationship Id="rId7" Type="http://schemas.openxmlformats.org/officeDocument/2006/relationships/image" Target="../media/image10.wmf"/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9.wmf"/><Relationship Id="rId5" Type="http://schemas.openxmlformats.org/officeDocument/2006/relationships/image" Target="../media/image8.wmf"/><Relationship Id="rId10" Type="http://schemas.openxmlformats.org/officeDocument/2006/relationships/image" Target="../media/image13.wmf"/><Relationship Id="rId4" Type="http://schemas.openxmlformats.org/officeDocument/2006/relationships/image" Target="../media/image7.wmf"/><Relationship Id="rId9" Type="http://schemas.openxmlformats.org/officeDocument/2006/relationships/image" Target="../media/image1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18.wmf"/><Relationship Id="rId5" Type="http://schemas.openxmlformats.org/officeDocument/2006/relationships/image" Target="../media/image17.wmf"/><Relationship Id="rId4" Type="http://schemas.openxmlformats.org/officeDocument/2006/relationships/image" Target="../media/image1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7" Type="http://schemas.openxmlformats.org/officeDocument/2006/relationships/image" Target="../media/image21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18.x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6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25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emf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emf"/><Relationship Id="rId9" Type="http://schemas.openxmlformats.org/officeDocument/2006/relationships/image" Target="../media/image33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png"/><Relationship Id="rId7" Type="http://schemas.openxmlformats.org/officeDocument/2006/relationships/image" Target="../media/image38.wmf"/><Relationship Id="rId12" Type="http://schemas.openxmlformats.org/officeDocument/2006/relationships/image" Target="../media/image4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10.bin"/><Relationship Id="rId5" Type="http://schemas.openxmlformats.org/officeDocument/2006/relationships/image" Target="../media/image36.wmf"/><Relationship Id="rId10" Type="http://schemas.openxmlformats.org/officeDocument/2006/relationships/image" Target="../media/image40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9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5">
            <a:extLst>
              <a:ext uri="{FF2B5EF4-FFF2-40B4-BE49-F238E27FC236}">
                <a16:creationId xmlns:a16="http://schemas.microsoft.com/office/drawing/2014/main" id="{F6AEE8D6-007F-BFC5-897A-66220A096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FD38C7D2-743D-4062-9EEB-C96DE6B905D0}" type="slidenum">
              <a:rPr lang="en-US" altLang="en-US" sz="1200">
                <a:solidFill>
                  <a:srgbClr val="898989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1</a:t>
            </a:fld>
            <a:endParaRPr lang="en-US" altLang="en-US" sz="1200">
              <a:solidFill>
                <a:srgbClr val="898989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7173" name="Rectangle 14">
            <a:extLst>
              <a:ext uri="{FF2B5EF4-FFF2-40B4-BE49-F238E27FC236}">
                <a16:creationId xmlns:a16="http://schemas.microsoft.com/office/drawing/2014/main" id="{0F223DE1-CB6F-C30E-24F9-32C95A26F245}"/>
              </a:ext>
            </a:extLst>
          </p:cNvPr>
          <p:cNvSpPr>
            <a:spLocks noChangeArrowheads="1"/>
          </p:cNvSpPr>
          <p:nvPr/>
        </p:nvSpPr>
        <p:spPr bwMode="auto">
          <a:xfrm>
            <a:off x="3186113" y="1678782"/>
            <a:ext cx="31242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Tính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alt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2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19" name="TextBox 46">
            <a:extLst>
              <a:ext uri="{FF2B5EF4-FFF2-40B4-BE49-F238E27FC236}">
                <a16:creationId xmlns:a16="http://schemas.microsoft.com/office/drawing/2014/main" id="{16C0A6A8-60A5-D98C-C7D8-8A44FE8223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827588" y="2806701"/>
            <a:ext cx="13716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u="sng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giải:</a:t>
            </a:r>
          </a:p>
        </p:txBody>
      </p:sp>
      <p:sp>
        <p:nvSpPr>
          <p:cNvPr id="10245" name="Rectangle 5">
            <a:extLst>
              <a:ext uri="{FF2B5EF4-FFF2-40B4-BE49-F238E27FC236}">
                <a16:creationId xmlns:a16="http://schemas.microsoft.com/office/drawing/2014/main" id="{15A8A696-F702-3D94-78B5-D5F74341A8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10246" name="Group 31">
            <a:extLst>
              <a:ext uri="{FF2B5EF4-FFF2-40B4-BE49-F238E27FC236}">
                <a16:creationId xmlns:a16="http://schemas.microsoft.com/office/drawing/2014/main" id="{34E9C6D2-85FA-AC06-47C9-B7C812AE54E0}"/>
              </a:ext>
            </a:extLst>
          </p:cNvPr>
          <p:cNvGrpSpPr>
            <a:grpSpLocks/>
          </p:cNvGrpSpPr>
          <p:nvPr/>
        </p:nvGrpSpPr>
        <p:grpSpPr bwMode="auto">
          <a:xfrm>
            <a:off x="5929313" y="533400"/>
            <a:ext cx="4572000" cy="1176338"/>
            <a:chOff x="2438400" y="5681662"/>
            <a:chExt cx="4572000" cy="1176338"/>
          </a:xfrm>
        </p:grpSpPr>
        <p:sp>
          <p:nvSpPr>
            <p:cNvPr id="22" name="Plaque 21">
              <a:extLst>
                <a:ext uri="{FF2B5EF4-FFF2-40B4-BE49-F238E27FC236}">
                  <a16:creationId xmlns:a16="http://schemas.microsoft.com/office/drawing/2014/main" id="{EB7E3B0D-794D-CAFA-EEC1-CDD9ECB4996D}"/>
                </a:ext>
              </a:extLst>
            </p:cNvPr>
            <p:cNvSpPr/>
            <p:nvPr/>
          </p:nvSpPr>
          <p:spPr>
            <a:xfrm>
              <a:off x="2438400" y="5715000"/>
              <a:ext cx="4572000" cy="1143000"/>
            </a:xfrm>
            <a:prstGeom prst="plaqu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aphicFrame>
          <p:nvGraphicFramePr>
            <p:cNvPr id="10265" name="Object 2">
              <a:extLst>
                <a:ext uri="{FF2B5EF4-FFF2-40B4-BE49-F238E27FC236}">
                  <a16:creationId xmlns:a16="http://schemas.microsoft.com/office/drawing/2014/main" id="{E57299DF-3958-B63D-EDB4-065DAA404A8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19400" y="5681662"/>
            <a:ext cx="3827462" cy="116522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1422400" imgH="558800" progId="Equation.DSMT4">
                    <p:embed/>
                  </p:oleObj>
                </mc:Choice>
                <mc:Fallback>
                  <p:oleObj name="Equation" r:id="rId2" imgW="1422400" imgH="558800" progId="Equation.DSMT4">
                    <p:embed/>
                    <p:pic>
                      <p:nvPicPr>
                        <p:cNvPr id="10265" name="Object 2">
                          <a:extLst>
                            <a:ext uri="{FF2B5EF4-FFF2-40B4-BE49-F238E27FC236}">
                              <a16:creationId xmlns:a16="http://schemas.microsoft.com/office/drawing/2014/main" id="{E57299DF-3958-B63D-EDB4-065DAA404A8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19400" y="5681662"/>
                          <a:ext cx="3827462" cy="116522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0247" name="Rectangle 8">
            <a:extLst>
              <a:ext uri="{FF2B5EF4-FFF2-40B4-BE49-F238E27FC236}">
                <a16:creationId xmlns:a16="http://schemas.microsoft.com/office/drawing/2014/main" id="{71C61FBA-1D6D-C930-4A36-5873F74ABE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8" name="Rectangle 10">
            <a:extLst>
              <a:ext uri="{FF2B5EF4-FFF2-40B4-BE49-F238E27FC236}">
                <a16:creationId xmlns:a16="http://schemas.microsoft.com/office/drawing/2014/main" id="{445FEAE7-6C90-F942-7BCD-D780AE7110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249" name="Rectangle 12">
            <a:extLst>
              <a:ext uri="{FF2B5EF4-FFF2-40B4-BE49-F238E27FC236}">
                <a16:creationId xmlns:a16="http://schemas.microsoft.com/office/drawing/2014/main" id="{942F135C-B5D2-C146-022C-3A9491B4D8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180" name="Rectangle 20">
            <a:extLst>
              <a:ext uri="{FF2B5EF4-FFF2-40B4-BE49-F238E27FC236}">
                <a16:creationId xmlns:a16="http://schemas.microsoft.com/office/drawing/2014/main" id="{FC75A480-51E5-8972-0044-D0EB1427C3B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13390" y="2251323"/>
            <a:ext cx="4249994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</a:t>
            </a: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(0,125)</a:t>
            </a:r>
            <a:r>
              <a:rPr lang="en-US" altLang="en-US" sz="44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. 8</a:t>
            </a:r>
            <a:r>
              <a:rPr lang="en-US" altLang="en-US" sz="44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3</a:t>
            </a:r>
            <a:endParaRPr lang="en-US" altLang="en-US" sz="4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7181" name="Rectangle 22">
            <a:extLst>
              <a:ext uri="{FF2B5EF4-FFF2-40B4-BE49-F238E27FC236}">
                <a16:creationId xmlns:a16="http://schemas.microsoft.com/office/drawing/2014/main" id="{A0657E79-B1B1-AB4D-F841-70D229022DF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4124" y="2178224"/>
            <a:ext cx="4999703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(-39)</a:t>
            </a:r>
            <a:r>
              <a:rPr lang="en-US" altLang="en-US" sz="48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r>
              <a:rPr lang="en-US" altLang="en-US" sz="4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 : 13</a:t>
            </a:r>
            <a:r>
              <a:rPr lang="en-US" altLang="en-US" sz="4800" b="1" baseline="30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4</a:t>
            </a:r>
            <a:endParaRPr lang="en-US" altLang="en-US" sz="4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Symbol" panose="05050102010706020507" pitchFamily="18" charset="2"/>
            </a:endParaRPr>
          </a:p>
        </p:txBody>
      </p:sp>
      <p:sp>
        <p:nvSpPr>
          <p:cNvPr id="6158" name="Rectangle 9">
            <a:extLst>
              <a:ext uri="{FF2B5EF4-FFF2-40B4-BE49-F238E27FC236}">
                <a16:creationId xmlns:a16="http://schemas.microsoft.com/office/drawing/2014/main" id="{EEE326E6-5788-39E4-1984-A6CCDCA484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14601" y="3424238"/>
            <a:ext cx="6429375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a) (0,125)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=   (0,125.8)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 1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 1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59" name="Rectangle 23">
            <a:extLst>
              <a:ext uri="{FF2B5EF4-FFF2-40B4-BE49-F238E27FC236}">
                <a16:creationId xmlns:a16="http://schemas.microsoft.com/office/drawing/2014/main" id="{DB4D9855-77C1-AB07-F689-718FC9634C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2225" y="3952876"/>
            <a:ext cx="70231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b) (-39)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(13)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(-39 : 13)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 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=   (-3)</a:t>
            </a:r>
            <a:r>
              <a:rPr lang="en-US" altLang="en-US" sz="28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altLang="en-US" sz="2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=   81 </a:t>
            </a:r>
          </a:p>
        </p:txBody>
      </p:sp>
      <p:grpSp>
        <p:nvGrpSpPr>
          <p:cNvPr id="10254" name="Group 10">
            <a:extLst>
              <a:ext uri="{FF2B5EF4-FFF2-40B4-BE49-F238E27FC236}">
                <a16:creationId xmlns:a16="http://schemas.microsoft.com/office/drawing/2014/main" id="{D193FB76-6707-B4B1-A79F-6A8144F57533}"/>
              </a:ext>
            </a:extLst>
          </p:cNvPr>
          <p:cNvGrpSpPr>
            <a:grpSpLocks/>
          </p:cNvGrpSpPr>
          <p:nvPr/>
        </p:nvGrpSpPr>
        <p:grpSpPr bwMode="auto">
          <a:xfrm>
            <a:off x="1738313" y="533400"/>
            <a:ext cx="3352800" cy="1143000"/>
            <a:chOff x="2819400" y="1252538"/>
            <a:chExt cx="3352800" cy="1143000"/>
          </a:xfrm>
        </p:grpSpPr>
        <p:sp>
          <p:nvSpPr>
            <p:cNvPr id="21" name="Plaque 20">
              <a:extLst>
                <a:ext uri="{FF2B5EF4-FFF2-40B4-BE49-F238E27FC236}">
                  <a16:creationId xmlns:a16="http://schemas.microsoft.com/office/drawing/2014/main" id="{1700EB9D-DCFB-35FC-30D2-91E8B4D1671B}"/>
                </a:ext>
              </a:extLst>
            </p:cNvPr>
            <p:cNvSpPr/>
            <p:nvPr/>
          </p:nvSpPr>
          <p:spPr>
            <a:xfrm>
              <a:off x="2819400" y="1252538"/>
              <a:ext cx="3352800" cy="1143000"/>
            </a:xfrm>
            <a:prstGeom prst="plaque">
              <a:avLst/>
            </a:prstGeom>
            <a:solidFill>
              <a:srgbClr val="92D05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 dirty="0">
                <a:solidFill>
                  <a:prstClr val="white"/>
                </a:solidFill>
                <a:latin typeface="Calibri"/>
              </a:endParaRPr>
            </a:p>
          </p:txBody>
        </p:sp>
        <p:graphicFrame>
          <p:nvGraphicFramePr>
            <p:cNvPr id="10263" name="Object 2">
              <a:extLst>
                <a:ext uri="{FF2B5EF4-FFF2-40B4-BE49-F238E27FC236}">
                  <a16:creationId xmlns:a16="http://schemas.microsoft.com/office/drawing/2014/main" id="{8B8683A1-06C5-9A6F-3EB8-5DAA7C3098BD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895600" y="1328738"/>
            <a:ext cx="3124200" cy="914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1040948" imgH="304668" progId="Equation.DSMT4">
                    <p:embed/>
                  </p:oleObj>
                </mc:Choice>
                <mc:Fallback>
                  <p:oleObj name="Equation" r:id="rId4" imgW="1040948" imgH="304668" progId="Equation.DSMT4">
                    <p:embed/>
                    <p:pic>
                      <p:nvPicPr>
                        <p:cNvPr id="10263" name="Object 2">
                          <a:extLst>
                            <a:ext uri="{FF2B5EF4-FFF2-40B4-BE49-F238E27FC236}">
                              <a16:creationId xmlns:a16="http://schemas.microsoft.com/office/drawing/2014/main" id="{8B8683A1-06C5-9A6F-3EB8-5DAA7C3098BD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95600" y="1328738"/>
                          <a:ext cx="3124200" cy="914400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7192" name="Text Box 24">
            <a:extLst>
              <a:ext uri="{FF2B5EF4-FFF2-40B4-BE49-F238E27FC236}">
                <a16:creationId xmlns:a16="http://schemas.microsoft.com/office/drawing/2014/main" id="{EAD6981C-FCF2-83B8-4E01-EF8CD32010F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4643438"/>
            <a:ext cx="2895600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vi-VN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</a:t>
            </a:r>
            <a:r>
              <a:rPr lang="sv-SE" altLang="en-US" sz="2400" b="1">
                <a:solidFill>
                  <a:srgbClr val="FF0000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¸ch gi¶i kh¸c </a:t>
            </a:r>
            <a:r>
              <a:rPr lang="vi-VN" altLang="en-US" sz="24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10256" name="Rectangle 27">
            <a:extLst>
              <a:ext uri="{FF2B5EF4-FFF2-40B4-BE49-F238E27FC236}">
                <a16:creationId xmlns:a16="http://schemas.microsoft.com/office/drawing/2014/main" id="{364924F9-006C-2BEB-3057-8A6C9271F53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0257" name="Rectangle 29">
            <a:extLst>
              <a:ext uri="{FF2B5EF4-FFF2-40B4-BE49-F238E27FC236}">
                <a16:creationId xmlns:a16="http://schemas.microsoft.com/office/drawing/2014/main" id="{F17B8C2B-41BD-03AD-5E47-E776123083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34784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7198" name="Group 30">
            <a:extLst>
              <a:ext uri="{FF2B5EF4-FFF2-40B4-BE49-F238E27FC236}">
                <a16:creationId xmlns:a16="http://schemas.microsoft.com/office/drawing/2014/main" id="{4C81D159-6EC3-C73C-DC0C-09EA516ACE9E}"/>
              </a:ext>
            </a:extLst>
          </p:cNvPr>
          <p:cNvGrpSpPr>
            <a:grpSpLocks/>
          </p:cNvGrpSpPr>
          <p:nvPr/>
        </p:nvGrpSpPr>
        <p:grpSpPr bwMode="auto">
          <a:xfrm>
            <a:off x="2571750" y="5010150"/>
            <a:ext cx="7086600" cy="1390650"/>
            <a:chOff x="660" y="2898"/>
            <a:chExt cx="4464" cy="876"/>
          </a:xfrm>
        </p:grpSpPr>
        <p:sp>
          <p:nvSpPr>
            <p:cNvPr id="10259" name="Text Box 25">
              <a:extLst>
                <a:ext uri="{FF2B5EF4-FFF2-40B4-BE49-F238E27FC236}">
                  <a16:creationId xmlns:a16="http://schemas.microsoft.com/office/drawing/2014/main" id="{393EBC3B-2029-1C9A-8A2C-4FBA71A18B4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60" y="3024"/>
              <a:ext cx="4464" cy="7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marL="342900" indent="-342900"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AutoNum type="alphaLcParenR"/>
              </a:pP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(0,125)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. 8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</a:t>
              </a: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. 8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      </a:t>
              </a: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 8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3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1</a:t>
              </a: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FontTx/>
                <a:buAutoNum type="alphaLcParenR"/>
              </a:pPr>
              <a:endParaRPr lang="en-US" altLang="en-US" sz="18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b)   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(-39)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:13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(-3</a:t>
              </a: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.13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: 13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= (-3</a:t>
              </a: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.13</a:t>
              </a:r>
              <a:r>
                <a:rPr lang="en-US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:13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endParaRPr lang="en-US" altLang="en-US" sz="18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                                             = 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(-3</a:t>
              </a: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)</a:t>
              </a:r>
              <a:r>
                <a:rPr lang="vi-VN" altLang="en-US" sz="1800" b="1" baseline="300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4</a:t>
              </a:r>
              <a:r>
                <a:rPr lang="en-US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  =  81</a:t>
              </a:r>
              <a:endParaRPr lang="vi-VN" altLang="en-US" sz="18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aphicFrame>
          <p:nvGraphicFramePr>
            <p:cNvPr id="10260" name="Object 26">
              <a:extLst>
                <a:ext uri="{FF2B5EF4-FFF2-40B4-BE49-F238E27FC236}">
                  <a16:creationId xmlns:a16="http://schemas.microsoft.com/office/drawing/2014/main" id="{0C1986F3-3B08-3D4C-52A0-AB19044024E4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1848" y="2925"/>
            <a:ext cx="311" cy="43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330057" imgH="469696" progId="Equation.3">
                    <p:embed/>
                  </p:oleObj>
                </mc:Choice>
                <mc:Fallback>
                  <p:oleObj name="Equation" r:id="rId6" imgW="330057" imgH="469696" progId="Equation.3">
                    <p:embed/>
                    <p:pic>
                      <p:nvPicPr>
                        <p:cNvPr id="10260" name="Object 26">
                          <a:extLst>
                            <a:ext uri="{FF2B5EF4-FFF2-40B4-BE49-F238E27FC236}">
                              <a16:creationId xmlns:a16="http://schemas.microsoft.com/office/drawing/2014/main" id="{0C1986F3-3B08-3D4C-52A0-AB19044024E4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48" y="2925"/>
                          <a:ext cx="311" cy="435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261" name="Object 28">
              <a:extLst>
                <a:ext uri="{FF2B5EF4-FFF2-40B4-BE49-F238E27FC236}">
                  <a16:creationId xmlns:a16="http://schemas.microsoft.com/office/drawing/2014/main" id="{50E53723-9825-4F97-89CF-DC810FA4C486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2497" y="2898"/>
            <a:ext cx="198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8" imgW="190500" imgH="419100" progId="Equation.3">
                    <p:embed/>
                  </p:oleObj>
                </mc:Choice>
                <mc:Fallback>
                  <p:oleObj name="Equation" r:id="rId8" imgW="190500" imgH="419100" progId="Equation.3">
                    <p:embed/>
                    <p:pic>
                      <p:nvPicPr>
                        <p:cNvPr id="10261" name="Object 28">
                          <a:extLst>
                            <a:ext uri="{FF2B5EF4-FFF2-40B4-BE49-F238E27FC236}">
                              <a16:creationId xmlns:a16="http://schemas.microsoft.com/office/drawing/2014/main" id="{50E53723-9825-4F97-89CF-DC810FA4C486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97" y="2898"/>
                          <a:ext cx="198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1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1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1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1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19" grpId="0"/>
      <p:bldP spid="7180" grpId="0"/>
      <p:bldP spid="7181" grpId="0"/>
      <p:bldP spid="6158" grpId="0"/>
      <p:bldP spid="6159" grpId="0"/>
      <p:bldP spid="719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882775" y="464127"/>
            <a:ext cx="6248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2.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Tích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và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thương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của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hai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lũy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thừa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cùng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cơ</a:t>
            </a:r>
            <a:r>
              <a:rPr lang="en-US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u="sng" dirty="0" err="1">
                <a:solidFill>
                  <a:srgbClr val="FF0000"/>
                </a:solidFill>
                <a:latin typeface="Times New Roman" pitchFamily="18" charset="0"/>
              </a:rPr>
              <a:t>số</a:t>
            </a:r>
            <a:endParaRPr lang="en-US" b="1" u="sng" dirty="0">
              <a:solidFill>
                <a:srgbClr val="FF0000"/>
              </a:solidFill>
              <a:latin typeface="Times New Roman" pitchFamily="18" charset="0"/>
            </a:endParaRPr>
          </a:p>
        </p:txBody>
      </p:sp>
      <p:sp>
        <p:nvSpPr>
          <p:cNvPr id="3" name="AutoShape 7"/>
          <p:cNvSpPr>
            <a:spLocks noChangeArrowheads="1"/>
          </p:cNvSpPr>
          <p:nvPr/>
        </p:nvSpPr>
        <p:spPr bwMode="auto">
          <a:xfrm>
            <a:off x="2613025" y="1524000"/>
            <a:ext cx="4953000" cy="1371600"/>
          </a:xfrm>
          <a:prstGeom prst="flowChartAlternateProcess">
            <a:avLst/>
          </a:prstGeom>
          <a:noFill/>
          <a:ln w="9525">
            <a:solidFill>
              <a:srgbClr val="FF00FF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FFFF">
                    <a:alpha val="25000"/>
                  </a:srgbClr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srgbClr val="3333FF"/>
              </a:solidFill>
            </a:endParaRP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4025" y="1600200"/>
            <a:ext cx="2203450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7825" y="2125664"/>
            <a:ext cx="4419600" cy="561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/>
          <p:cNvPicPr>
            <a:picLocks noGrp="1"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8849" y="3787805"/>
            <a:ext cx="12349697" cy="8560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17"/>
          <p:cNvSpPr txBox="1">
            <a:spLocks noChangeArrowheads="1"/>
          </p:cNvSpPr>
          <p:nvPr/>
        </p:nvSpPr>
        <p:spPr bwMode="auto">
          <a:xfrm>
            <a:off x="1752601" y="3200400"/>
            <a:ext cx="79470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Ví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dụ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2: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Viết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các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biểu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thức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sau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dưới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dạng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một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lũy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thừa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5641976" y="4495800"/>
            <a:ext cx="81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10" name="Text Box 26"/>
          <p:cNvSpPr txBox="1">
            <a:spLocks noChangeArrowheads="1"/>
          </p:cNvSpPr>
          <p:nvPr/>
        </p:nvSpPr>
        <p:spPr bwMode="auto">
          <a:xfrm>
            <a:off x="3603625" y="4724400"/>
            <a:ext cx="533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sp>
        <p:nvSpPr>
          <p:cNvPr id="11" name="Text Box 51"/>
          <p:cNvSpPr txBox="1">
            <a:spLocks noChangeArrowheads="1"/>
          </p:cNvSpPr>
          <p:nvPr/>
        </p:nvSpPr>
        <p:spPr bwMode="auto">
          <a:xfrm>
            <a:off x="3451225" y="52578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endParaRPr lang="en-US">
              <a:solidFill>
                <a:prstClr val="black"/>
              </a:solidFill>
            </a:endParaRPr>
          </a:p>
        </p:txBody>
      </p:sp>
      <p:pic>
        <p:nvPicPr>
          <p:cNvPr id="12" name="Picture 11"/>
          <p:cNvPicPr>
            <a:picLocks noGrp="1"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51225" y="5032375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3" name="Picture 1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24225" y="5589588"/>
            <a:ext cx="3424238" cy="527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" name="Picture 13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6900" y="4991100"/>
            <a:ext cx="114300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5" name="Picture 14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6564" y="5613400"/>
            <a:ext cx="1558925" cy="541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6" name="Picture 15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72475" y="5618164"/>
            <a:ext cx="1663700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6425" y="4991100"/>
            <a:ext cx="1174750" cy="571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78473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5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8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1828800" y="228600"/>
            <a:ext cx="3657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3.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</a:rPr>
              <a:t>Lũy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</a:rPr>
              <a:t>thừa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</a:rPr>
              <a:t>của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</a:rPr>
              <a:t>lũy</a:t>
            </a:r>
            <a:r>
              <a:rPr lang="en-US" b="1" dirty="0">
                <a:solidFill>
                  <a:srgbClr val="0000FF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srgbClr val="0000FF"/>
                </a:solidFill>
                <a:latin typeface="Times New Roman" pitchFamily="18" charset="0"/>
              </a:rPr>
              <a:t>thừa</a:t>
            </a:r>
            <a:endParaRPr lang="en-US" sz="1800" b="1" dirty="0">
              <a:solidFill>
                <a:srgbClr val="0000FF"/>
              </a:solidFill>
              <a:latin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64125" y="1916906"/>
            <a:ext cx="5195888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 Box 13"/>
          <p:cNvSpPr txBox="1">
            <a:spLocks noChangeArrowheads="1"/>
          </p:cNvSpPr>
          <p:nvPr/>
        </p:nvSpPr>
        <p:spPr bwMode="auto">
          <a:xfrm>
            <a:off x="2578510" y="2280550"/>
            <a:ext cx="7848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Tính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và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so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sánh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:                   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và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                              </a:t>
            </a:r>
            <a:r>
              <a:rPr lang="en-US" dirty="0" err="1">
                <a:solidFill>
                  <a:prstClr val="black"/>
                </a:solidFill>
                <a:latin typeface="Times New Roman" pitchFamily="18" charset="0"/>
              </a:rPr>
              <a:t>và</a:t>
            </a:r>
            <a:endParaRPr lang="en-US" dirty="0">
              <a:solidFill>
                <a:prstClr val="black"/>
              </a:solidFill>
              <a:latin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332413" y="2755106"/>
            <a:ext cx="8175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pic>
        <p:nvPicPr>
          <p:cNvPr id="7" name="Picture 6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8633" y="3364706"/>
            <a:ext cx="5562600" cy="666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/>
          <p:cNvPicPr>
            <a:picLocks noGrp="1"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0" y="4126706"/>
            <a:ext cx="5410200" cy="1804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/>
          <p:cNvPicPr>
            <a:picLocks noGrp="1"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4107656"/>
            <a:ext cx="4267200" cy="96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 Box 29"/>
          <p:cNvSpPr txBox="1">
            <a:spLocks noChangeArrowheads="1"/>
          </p:cNvSpPr>
          <p:nvPr/>
        </p:nvSpPr>
        <p:spPr bwMode="auto">
          <a:xfrm>
            <a:off x="5562600" y="3222769"/>
            <a:ext cx="1066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2+2+2</a:t>
            </a:r>
          </a:p>
        </p:txBody>
      </p:sp>
      <p:sp>
        <p:nvSpPr>
          <p:cNvPr id="13" name="Text Box 30"/>
          <p:cNvSpPr txBox="1">
            <a:spLocks noChangeArrowheads="1"/>
          </p:cNvSpPr>
          <p:nvPr/>
        </p:nvSpPr>
        <p:spPr bwMode="auto">
          <a:xfrm>
            <a:off x="4473575" y="5029200"/>
            <a:ext cx="1676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2+2+2+2+2</a:t>
            </a:r>
          </a:p>
        </p:txBody>
      </p:sp>
      <p:pic>
        <p:nvPicPr>
          <p:cNvPr id="14" name="Picture 13"/>
          <p:cNvPicPr>
            <a:picLocks noGrp="1"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3364706"/>
            <a:ext cx="1524000" cy="50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5" name="Text Box 39"/>
          <p:cNvSpPr txBox="1">
            <a:spLocks noChangeArrowheads="1"/>
          </p:cNvSpPr>
          <p:nvPr/>
        </p:nvSpPr>
        <p:spPr bwMode="auto">
          <a:xfrm>
            <a:off x="2071256" y="835968"/>
            <a:ext cx="5105400" cy="646331"/>
          </a:xfrm>
          <a:prstGeom prst="rect">
            <a:avLst/>
          </a:prstGeom>
          <a:solidFill>
            <a:srgbClr val="CCECFF"/>
          </a:solidFill>
          <a:ln w="28575">
            <a:solidFill>
              <a:srgbClr val="CCEC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(x </a:t>
            </a:r>
            <a:r>
              <a:rPr lang="en-US" sz="3600" b="1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3600" b="1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sz="36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= x </a:t>
            </a:r>
            <a:r>
              <a:rPr lang="en-US" sz="3600" b="1" baseline="30000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m . n</a:t>
            </a:r>
            <a:endParaRPr lang="en-US" sz="3600" b="1" dirty="0">
              <a:solidFill>
                <a:prstClr val="black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79492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6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2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6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/>
      <p:bldP spid="6" grpId="0"/>
      <p:bldP spid="12" grpId="0"/>
      <p:bldP spid="13" grpId="0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5">
            <a:extLst>
              <a:ext uri="{FF2B5EF4-FFF2-40B4-BE49-F238E27FC236}">
                <a16:creationId xmlns:a16="http://schemas.microsoft.com/office/drawing/2014/main" id="{386C3C40-A706-C685-A1BA-4EFD1BB89C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1400C5CB-0B52-4152-B68C-83692ABC3BC8}" type="slidenum">
              <a:rPr lang="en-US" altLang="en-US" sz="1200">
                <a:solidFill>
                  <a:srgbClr val="898989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4</a:t>
            </a:fld>
            <a:endParaRPr lang="en-US" altLang="en-US" sz="1200">
              <a:solidFill>
                <a:srgbClr val="898989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1267" name="Rectangle 56">
            <a:extLst>
              <a:ext uri="{FF2B5EF4-FFF2-40B4-BE49-F238E27FC236}">
                <a16:creationId xmlns:a16="http://schemas.microsoft.com/office/drawing/2014/main" id="{C33D1169-D859-FF94-FE35-684317807EC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8" name="Rectangle 58">
            <a:extLst>
              <a:ext uri="{FF2B5EF4-FFF2-40B4-BE49-F238E27FC236}">
                <a16:creationId xmlns:a16="http://schemas.microsoft.com/office/drawing/2014/main" id="{FC6ED8AF-8C7F-978E-86C1-BB300F702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69" name="Rectangle 60">
            <a:extLst>
              <a:ext uri="{FF2B5EF4-FFF2-40B4-BE49-F238E27FC236}">
                <a16:creationId xmlns:a16="http://schemas.microsoft.com/office/drawing/2014/main" id="{4C44AEA8-20F2-0E54-5E6D-055589BD16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0" name="Rectangle 62">
            <a:extLst>
              <a:ext uri="{FF2B5EF4-FFF2-40B4-BE49-F238E27FC236}">
                <a16:creationId xmlns:a16="http://schemas.microsoft.com/office/drawing/2014/main" id="{0927175D-53EC-17D2-EECF-636AD9DCC7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1" name="Text Box 9">
            <a:extLst>
              <a:ext uri="{FF2B5EF4-FFF2-40B4-BE49-F238E27FC236}">
                <a16:creationId xmlns:a16="http://schemas.microsoft.com/office/drawing/2014/main" id="{67A4E23A-840D-F8A0-2A16-912FBBF740B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3429001"/>
            <a:ext cx="54864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272" name="Text Box 10">
            <a:extLst>
              <a:ext uri="{FF2B5EF4-FFF2-40B4-BE49-F238E27FC236}">
                <a16:creationId xmlns:a16="http://schemas.microsoft.com/office/drawing/2014/main" id="{2B2E73C7-B0F0-7DE1-CB89-D3B5B8384B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304801"/>
            <a:ext cx="4800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vi-VN" altLang="en-US" sz="2800" b="1">
                <a:solidFill>
                  <a:srgbClr val="FB4513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Ghi nhí</a:t>
            </a:r>
            <a:r>
              <a:rPr lang="vi-VN" altLang="en-US" sz="2800" b="1" i="1">
                <a:solidFill>
                  <a:srgbClr val="FB4513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:</a:t>
            </a:r>
            <a:r>
              <a:rPr lang="vi-VN" altLang="en-US" sz="2800">
                <a:solidFill>
                  <a:srgbClr val="FB4513"/>
                </a:solidFill>
                <a:latin typeface=".VnTimeH" panose="020B7200000000000000" pitchFamily="34" charset="0"/>
                <a:cs typeface="Arial" panose="020B0604020202020204" pitchFamily="34" charset="0"/>
              </a:rPr>
              <a:t> </a:t>
            </a:r>
          </a:p>
        </p:txBody>
      </p:sp>
      <p:grpSp>
        <p:nvGrpSpPr>
          <p:cNvPr id="31787" name="Group 43">
            <a:extLst>
              <a:ext uri="{FF2B5EF4-FFF2-40B4-BE49-F238E27FC236}">
                <a16:creationId xmlns:a16="http://schemas.microsoft.com/office/drawing/2014/main" id="{2E5AC726-6F93-8B15-F983-33C6714FB48F}"/>
              </a:ext>
            </a:extLst>
          </p:cNvPr>
          <p:cNvGrpSpPr>
            <a:grpSpLocks/>
          </p:cNvGrpSpPr>
          <p:nvPr/>
        </p:nvGrpSpPr>
        <p:grpSpPr bwMode="auto">
          <a:xfrm>
            <a:off x="4881564" y="909638"/>
            <a:ext cx="3913187" cy="781050"/>
            <a:chOff x="2304" y="894"/>
            <a:chExt cx="2465" cy="492"/>
          </a:xfrm>
        </p:grpSpPr>
        <p:sp>
          <p:nvSpPr>
            <p:cNvPr id="11290" name="Rectangle 16">
              <a:extLst>
                <a:ext uri="{FF2B5EF4-FFF2-40B4-BE49-F238E27FC236}">
                  <a16:creationId xmlns:a16="http://schemas.microsoft.com/office/drawing/2014/main" id="{BB351AF7-3E3C-EF14-C212-F5CBBC6190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04" y="894"/>
              <a:ext cx="1008" cy="252"/>
            </a:xfrm>
            <a:prstGeom prst="rect">
              <a:avLst/>
            </a:prstGeom>
            <a:solidFill>
              <a:srgbClr val="CCECFF"/>
            </a:solidFill>
            <a:ln w="28575">
              <a:solidFill>
                <a:srgbClr val="CCECFF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1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altLang="en-US" sz="20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x</a:t>
              </a:r>
              <a:r>
                <a:rPr lang="en-US" altLang="en-US" sz="2000" b="1" baseline="3000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r>
                <a:rPr lang="en-US" altLang="en-US" sz="20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= x.x…x</a:t>
              </a:r>
              <a:r>
                <a:rPr lang="en-US" altLang="en-US" sz="1800" b="1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</a:t>
              </a:r>
              <a:r>
                <a:rPr lang="en-US" altLang="en-US" sz="1800" b="1" baseline="3000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endParaRPr lang="en-US" altLang="en-US" sz="1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11291" name="Group 42">
              <a:extLst>
                <a:ext uri="{FF2B5EF4-FFF2-40B4-BE49-F238E27FC236}">
                  <a16:creationId xmlns:a16="http://schemas.microsoft.com/office/drawing/2014/main" id="{207A3349-9E46-FA09-4314-5E7E2D8439C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598" y="927"/>
              <a:ext cx="2171" cy="459"/>
              <a:chOff x="1104" y="960"/>
              <a:chExt cx="2171" cy="459"/>
            </a:xfrm>
          </p:grpSpPr>
          <p:sp>
            <p:nvSpPr>
              <p:cNvPr id="11292" name="AutoShape 8">
                <a:extLst>
                  <a:ext uri="{FF2B5EF4-FFF2-40B4-BE49-F238E27FC236}">
                    <a16:creationId xmlns:a16="http://schemas.microsoft.com/office/drawing/2014/main" id="{5A5A66B2-DB86-5AC2-6963-948C598D4DF9}"/>
                  </a:ext>
                </a:extLst>
              </p:cNvPr>
              <p:cNvSpPr>
                <a:spLocks/>
              </p:cNvSpPr>
              <p:nvPr/>
            </p:nvSpPr>
            <p:spPr bwMode="auto">
              <a:xfrm rot="-5400000">
                <a:off x="1394" y="994"/>
                <a:ext cx="48" cy="399"/>
              </a:xfrm>
              <a:prstGeom prst="leftBrace">
                <a:avLst>
                  <a:gd name="adj1" fmla="val 152126"/>
                  <a:gd name="adj2" fmla="val 50000"/>
                </a:avLst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vert="eaVert" wrap="none" anchor="ctr"/>
              <a:lstStyle>
                <a:lvl1pPr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1pPr>
                <a:lvl2pPr marL="742950" indent="-28575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2pPr>
                <a:lvl3pPr marL="1143000" indent="-228600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3pPr>
                <a:lvl4pPr marL="1600200" indent="-228600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4pPr>
                <a:lvl5pPr marL="2057400" indent="-228600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Calibri" panose="020F0502020204030204" pitchFamily="34" charset="0"/>
                  </a:defRPr>
                </a:lvl9pPr>
              </a:lstStyle>
              <a:p>
                <a:pPr fontAlgn="base">
                  <a:spcBef>
                    <a:spcPct val="0"/>
                  </a:spcBef>
                  <a:spcAft>
                    <a:spcPct val="0"/>
                  </a:spcAft>
                  <a:buNone/>
                </a:pPr>
                <a:endParaRPr lang="vi-VN" altLang="en-US" sz="180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grpSp>
            <p:nvGrpSpPr>
              <p:cNvPr id="11293" name="Group 41">
                <a:extLst>
                  <a:ext uri="{FF2B5EF4-FFF2-40B4-BE49-F238E27FC236}">
                    <a16:creationId xmlns:a16="http://schemas.microsoft.com/office/drawing/2014/main" id="{7CC6CD9B-6EEB-C70C-9232-54C0CFFE0157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04" y="960"/>
                <a:ext cx="2171" cy="459"/>
                <a:chOff x="864" y="780"/>
                <a:chExt cx="2171" cy="459"/>
              </a:xfrm>
            </p:grpSpPr>
            <p:graphicFrame>
              <p:nvGraphicFramePr>
                <p:cNvPr id="11294" name="Object 13">
                  <a:extLst>
                    <a:ext uri="{FF2B5EF4-FFF2-40B4-BE49-F238E27FC236}">
                      <a16:creationId xmlns:a16="http://schemas.microsoft.com/office/drawing/2014/main" id="{D02B251E-1560-B99A-051E-2D6E929F0D85}"/>
                    </a:ext>
                  </a:extLst>
                </p:cNvPr>
                <p:cNvGraphicFramePr>
                  <a:graphicFrameLocks noChangeAspect="1"/>
                </p:cNvGraphicFramePr>
                <p:nvPr/>
              </p:nvGraphicFramePr>
              <p:xfrm>
                <a:off x="1641" y="780"/>
                <a:ext cx="1394" cy="240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name="Equation" r:id="rId2" imgW="1548728" imgH="266584" progId="Equation.DSMT4">
                        <p:embed/>
                      </p:oleObj>
                    </mc:Choice>
                    <mc:Fallback>
                      <p:oleObj name="Equation" r:id="rId2" imgW="1548728" imgH="266584" progId="Equation.DSMT4">
                        <p:embed/>
                        <p:pic>
                          <p:nvPicPr>
                            <p:cNvPr id="11294" name="Object 13">
                              <a:extLst>
                                <a:ext uri="{FF2B5EF4-FFF2-40B4-BE49-F238E27FC236}">
                                  <a16:creationId xmlns:a16="http://schemas.microsoft.com/office/drawing/2014/main" id="{D02B251E-1560-B99A-051E-2D6E929F0D85}"/>
                                </a:ext>
                              </a:extLst>
                            </p:cNvPr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3">
                              <a:extLst>
                                <a:ext uri="{28A0092B-C50C-407E-A947-70E740481C1C}">
                                  <a14:useLocalDpi xmlns:a14="http://schemas.microsoft.com/office/drawing/2010/main" val="0"/>
                                </a:ext>
                              </a:extLst>
                            </a:blip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1641" y="780"/>
                              <a:ext cx="1394" cy="240"/>
                            </a:xfrm>
                            <a:prstGeom prst="rect">
                              <a:avLst/>
                            </a:prstGeom>
                            <a:solidFill>
                              <a:srgbClr val="CCECFF"/>
                            </a:solidFill>
                            <a:ln w="9525">
                              <a:solidFill>
                                <a:srgbClr val="CCECFF"/>
                              </a:solidFill>
                              <a:miter lim="800000"/>
                              <a:headEnd/>
                              <a:tailEnd/>
                            </a:ln>
                            <a:effectLst/>
                            <a:extLst>
                              <a:ext uri="{AF507438-7753-43E0-B8FC-AC1667EBCBE1}">
                                <a14:hiddenEffects xmlns:a14="http://schemas.microsoft.com/office/drawing/2010/main">
                                  <a:effectLst>
                                    <a:outerShdw dist="35921" dir="2700000" algn="ctr" rotWithShape="0">
                                      <a:srgbClr val="808080"/>
                                    </a:outerShdw>
                                  </a:effectLst>
                                </a14:hiddenEffects>
                              </a:ext>
                            </a:extLst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1295" name="Text Box 9">
                  <a:extLst>
                    <a:ext uri="{FF2B5EF4-FFF2-40B4-BE49-F238E27FC236}">
                      <a16:creationId xmlns:a16="http://schemas.microsoft.com/office/drawing/2014/main" id="{46C83972-9497-EAAC-0589-7068C8ABAE4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864" y="1008"/>
                  <a:ext cx="834" cy="231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>
                  <a:spAutoFit/>
                </a:bodyPr>
                <a:lstStyle>
                  <a:lvl1pPr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32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1pPr>
                  <a:lvl2pPr marL="742950" indent="-28575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8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2pPr>
                  <a:lvl3pPr marL="1143000" indent="-228600">
                    <a:spcBef>
                      <a:spcPct val="20000"/>
                    </a:spcBef>
                    <a:buFont typeface="Arial" panose="020B0604020202020204" pitchFamily="34" charset="0"/>
                    <a:buChar char="•"/>
                    <a:defRPr sz="24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3pPr>
                  <a:lvl4pPr marL="1600200" indent="-228600">
                    <a:spcBef>
                      <a:spcPct val="20000"/>
                    </a:spcBef>
                    <a:buFont typeface="Arial" panose="020B0604020202020204" pitchFamily="34" charset="0"/>
                    <a:buChar char="–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4pPr>
                  <a:lvl5pPr marL="2057400" indent="-228600">
                    <a:spcBef>
                      <a:spcPct val="20000"/>
                    </a:spcBef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Font typeface="Arial" panose="020B0604020202020204" pitchFamily="34" charset="0"/>
                    <a:buChar char="»"/>
                    <a:defRPr sz="2000">
                      <a:solidFill>
                        <a:schemeClr val="tx1"/>
                      </a:solidFill>
                      <a:latin typeface="Calibri" panose="020F0502020204030204" pitchFamily="34" charset="0"/>
                    </a:defRPr>
                  </a:lvl9pPr>
                </a:lstStyle>
                <a:p>
                  <a:pPr fontAlgn="base">
                    <a:spcBef>
                      <a:spcPct val="50000"/>
                    </a:spcBef>
                    <a:spcAft>
                      <a:spcPct val="0"/>
                    </a:spcAft>
                    <a:buNone/>
                  </a:pPr>
                  <a:r>
                    <a:rPr lang="en-US" altLang="en-US" sz="1800" b="1">
                      <a:solidFill>
                        <a:prstClr val="black"/>
                      </a:solidFill>
                      <a:latin typeface="Times New Roman" panose="02020603050405020304" pitchFamily="18" charset="0"/>
                      <a:cs typeface="Times New Roman" panose="02020603050405020304" pitchFamily="18" charset="0"/>
                    </a:rPr>
                    <a:t>n thừa số</a:t>
                  </a:r>
                </a:p>
              </p:txBody>
            </p:sp>
          </p:grpSp>
        </p:grpSp>
      </p:grpSp>
      <p:sp>
        <p:nvSpPr>
          <p:cNvPr id="26" name="Rectangle 16">
            <a:extLst>
              <a:ext uri="{FF2B5EF4-FFF2-40B4-BE49-F238E27FC236}">
                <a16:creationId xmlns:a16="http://schemas.microsoft.com/office/drawing/2014/main" id="{8B0F7195-6199-F265-2A6E-78E51CF438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04038" y="2187576"/>
            <a:ext cx="2895600" cy="461963"/>
          </a:xfrm>
          <a:prstGeom prst="rect">
            <a:avLst/>
          </a:prstGeom>
          <a:solidFill>
            <a:srgbClr val="CCECFF"/>
          </a:solidFill>
          <a:ln w="28575">
            <a:solidFill>
              <a:srgbClr val="CCEC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. x 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x 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m+n</a:t>
            </a:r>
            <a:r>
              <a:rPr lang="en-US" altLang="en-US" sz="24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31765" name="Rectangle 15">
            <a:extLst>
              <a:ext uri="{FF2B5EF4-FFF2-40B4-BE49-F238E27FC236}">
                <a16:creationId xmlns:a16="http://schemas.microsoft.com/office/drawing/2014/main" id="{6D35F7B6-2EAD-AA84-0B3A-7575D79F60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29264" y="3119438"/>
            <a:ext cx="50625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 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: x 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x 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- n 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(Với </a:t>
            </a:r>
            <a:r>
              <a:rPr lang="vi-VN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 </a:t>
            </a:r>
            <a:r>
              <a:rPr lang="vi-VN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</a:t>
            </a:r>
            <a:r>
              <a:rPr lang="vi-VN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0; m </a:t>
            </a:r>
            <a:r>
              <a:rPr lang="vi-VN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Symbol" panose="05050102010706020507" pitchFamily="18" charset="2"/>
              </a:rPr>
              <a:t> n</a:t>
            </a:r>
            <a:r>
              <a:rPr lang="vi-VN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altLang="en-US" sz="24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Text Box 39">
            <a:extLst>
              <a:ext uri="{FF2B5EF4-FFF2-40B4-BE49-F238E27FC236}">
                <a16:creationId xmlns:a16="http://schemas.microsoft.com/office/drawing/2014/main" id="{4C0CA812-3E6F-7797-1BA6-16E3A3EF8D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72263" y="3956051"/>
            <a:ext cx="2819400" cy="461963"/>
          </a:xfrm>
          <a:prstGeom prst="rect">
            <a:avLst/>
          </a:prstGeom>
          <a:solidFill>
            <a:srgbClr val="CCECFF"/>
          </a:solidFill>
          <a:ln w="28575">
            <a:solidFill>
              <a:srgbClr val="CCECFF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0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(x 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altLang="en-US" sz="24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= x </a:t>
            </a:r>
            <a:r>
              <a:rPr lang="en-US" altLang="en-US" sz="2400" b="1" baseline="3000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. n</a:t>
            </a:r>
            <a:endParaRPr lang="en-US" altLang="en-US" sz="2400" b="1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773" name="Text Box 29">
            <a:extLst>
              <a:ext uri="{FF2B5EF4-FFF2-40B4-BE49-F238E27FC236}">
                <a16:creationId xmlns:a16="http://schemas.microsoft.com/office/drawing/2014/main" id="{76B26E94-8B35-8131-F635-7388EA1CEC2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1" y="1957388"/>
            <a:ext cx="4333875" cy="461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vi-VN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2)  TÝch 2 luü thõa cïng c¬ sè </a:t>
            </a:r>
          </a:p>
        </p:txBody>
      </p:sp>
      <p:sp>
        <p:nvSpPr>
          <p:cNvPr id="31783" name="Text Box 39">
            <a:extLst>
              <a:ext uri="{FF2B5EF4-FFF2-40B4-BE49-F238E27FC236}">
                <a16:creationId xmlns:a16="http://schemas.microsoft.com/office/drawing/2014/main" id="{B635EAEC-BE28-C33B-09FB-7450DF6CE17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838201"/>
            <a:ext cx="35814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altLang="en-US" sz="2400" u="sng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Định nghĩa</a:t>
            </a:r>
            <a:r>
              <a:rPr lang="en-US" altLang="en-US" sz="24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18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31788" name="Text Box 44">
            <a:extLst>
              <a:ext uri="{FF2B5EF4-FFF2-40B4-BE49-F238E27FC236}">
                <a16:creationId xmlns:a16="http://schemas.microsoft.com/office/drawing/2014/main" id="{DE4CD5D9-4476-EF7A-4116-5B67FF87FF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0" y="2686051"/>
            <a:ext cx="44577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vi-VN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3)  Th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ư</a:t>
            </a:r>
            <a:r>
              <a:rPr lang="vi-VN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­¬ng 2 luü thõa cïng c¬ sè </a:t>
            </a:r>
          </a:p>
        </p:txBody>
      </p:sp>
      <p:sp>
        <p:nvSpPr>
          <p:cNvPr id="31790" name="Text Box 46">
            <a:extLst>
              <a:ext uri="{FF2B5EF4-FFF2-40B4-BE49-F238E27FC236}">
                <a16:creationId xmlns:a16="http://schemas.microsoft.com/office/drawing/2014/main" id="{328D878B-D0AB-0528-D0EF-77E624FB29B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1" y="3505201"/>
            <a:ext cx="4005263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vi-VN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4)  Luü thõa của luü thõa </a:t>
            </a:r>
            <a:r>
              <a:rPr lang="vi-VN" altLang="en-US" sz="2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: </a:t>
            </a:r>
          </a:p>
        </p:txBody>
      </p:sp>
      <p:sp>
        <p:nvSpPr>
          <p:cNvPr id="31791" name="Text Box 47">
            <a:extLst>
              <a:ext uri="{FF2B5EF4-FFF2-40B4-BE49-F238E27FC236}">
                <a16:creationId xmlns:a16="http://schemas.microsoft.com/office/drawing/2014/main" id="{D1794967-A3BD-C78E-BCC5-1C51AED46C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1" y="5318126"/>
            <a:ext cx="39719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6) Luü thõa cña mét th­ư¬ng</a:t>
            </a:r>
            <a:endParaRPr lang="vi-VN" altLang="en-US" sz="24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92" name="Text Box 48">
            <a:extLst>
              <a:ext uri="{FF2B5EF4-FFF2-40B4-BE49-F238E27FC236}">
                <a16:creationId xmlns:a16="http://schemas.microsoft.com/office/drawing/2014/main" id="{854E4A17-BF1B-9293-5BDC-5CA428C632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67001" y="4191001"/>
            <a:ext cx="39719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5) Luü thõa cña mét tÝch</a:t>
            </a:r>
            <a:endParaRPr lang="vi-VN" altLang="en-US" sz="2400" b="1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793" name="Text Box 49">
            <a:extLst>
              <a:ext uri="{FF2B5EF4-FFF2-40B4-BE49-F238E27FC236}">
                <a16:creationId xmlns:a16="http://schemas.microsoft.com/office/drawing/2014/main" id="{04847052-AF1E-721D-3D59-4269D949D7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81476" y="4860926"/>
            <a:ext cx="3438525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vi-VN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(x. y)</a:t>
            </a:r>
            <a:r>
              <a:rPr lang="vi-VN" altLang="en-US" sz="2400" b="1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x</a:t>
            </a:r>
            <a:r>
              <a:rPr lang="vi-VN" altLang="en-US" sz="2400" b="1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r>
              <a:rPr lang="vi-VN" altLang="en-US" sz="2400" b="1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. y</a:t>
            </a:r>
            <a:r>
              <a:rPr lang="vi-VN" altLang="en-US" sz="2400" b="1" baseline="300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</a:t>
            </a:r>
            <a:endParaRPr lang="vi-VN" altLang="en-US" sz="2400" b="1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1284" name="Rectangle 52">
            <a:extLst>
              <a:ext uri="{FF2B5EF4-FFF2-40B4-BE49-F238E27FC236}">
                <a16:creationId xmlns:a16="http://schemas.microsoft.com/office/drawing/2014/main" id="{FDFF0051-33E8-1F4B-C8AB-C25B33F73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2972872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1285" name="Rectangle 54">
            <a:extLst>
              <a:ext uri="{FF2B5EF4-FFF2-40B4-BE49-F238E27FC236}">
                <a16:creationId xmlns:a16="http://schemas.microsoft.com/office/drawing/2014/main" id="{7A8F04A3-E2C1-3BFA-8EE7-F88BF588D05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3001447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31799" name="Group 55">
            <a:extLst>
              <a:ext uri="{FF2B5EF4-FFF2-40B4-BE49-F238E27FC236}">
                <a16:creationId xmlns:a16="http://schemas.microsoft.com/office/drawing/2014/main" id="{C3289193-3CD1-025C-207A-9E67B8E7F0CB}"/>
              </a:ext>
            </a:extLst>
          </p:cNvPr>
          <p:cNvGrpSpPr>
            <a:grpSpLocks/>
          </p:cNvGrpSpPr>
          <p:nvPr/>
        </p:nvGrpSpPr>
        <p:grpSpPr bwMode="auto">
          <a:xfrm>
            <a:off x="4105275" y="5943600"/>
            <a:ext cx="2152650" cy="685800"/>
            <a:chOff x="3780" y="2931"/>
            <a:chExt cx="1356" cy="432"/>
          </a:xfrm>
        </p:grpSpPr>
        <p:sp>
          <p:nvSpPr>
            <p:cNvPr id="11287" name="Text Box 50">
              <a:extLst>
                <a:ext uri="{FF2B5EF4-FFF2-40B4-BE49-F238E27FC236}">
                  <a16:creationId xmlns:a16="http://schemas.microsoft.com/office/drawing/2014/main" id="{E09060D6-395E-9CAD-1AD0-E9039C19AA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984" y="3024"/>
              <a:ext cx="115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50000"/>
                </a:spcBef>
                <a:spcAft>
                  <a:spcPct val="0"/>
                </a:spcAft>
                <a:buNone/>
              </a:pPr>
              <a:r>
                <a:rPr lang="vi-VN" altLang="en-US" sz="18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 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=       (y 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  <a:sym typeface="Symbol" panose="05050102010706020507" pitchFamily="18" charset="2"/>
                </a:rPr>
                <a:t></a:t>
              </a:r>
              <a:r>
                <a:rPr lang="vi-VN" altLang="en-US" sz="18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0)</a:t>
              </a:r>
            </a:p>
          </p:txBody>
        </p:sp>
        <p:graphicFrame>
          <p:nvGraphicFramePr>
            <p:cNvPr id="11288" name="Object 51">
              <a:extLst>
                <a:ext uri="{FF2B5EF4-FFF2-40B4-BE49-F238E27FC236}">
                  <a16:creationId xmlns:a16="http://schemas.microsoft.com/office/drawing/2014/main" id="{C1CF01D0-2FEF-C9D8-D9DE-AC96A23D9E92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3780" y="2931"/>
            <a:ext cx="333" cy="4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4" imgW="418918" imgH="545863" progId="Equation.3">
                    <p:embed/>
                  </p:oleObj>
                </mc:Choice>
                <mc:Fallback>
                  <p:oleObj name="Equation" r:id="rId4" imgW="418918" imgH="545863" progId="Equation.3">
                    <p:embed/>
                    <p:pic>
                      <p:nvPicPr>
                        <p:cNvPr id="11288" name="Object 51">
                          <a:extLst>
                            <a:ext uri="{FF2B5EF4-FFF2-40B4-BE49-F238E27FC236}">
                              <a16:creationId xmlns:a16="http://schemas.microsoft.com/office/drawing/2014/main" id="{C1CF01D0-2FEF-C9D8-D9DE-AC96A23D9E92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780" y="2931"/>
                          <a:ext cx="333" cy="432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1289" name="Object 53">
              <a:extLst>
                <a:ext uri="{FF2B5EF4-FFF2-40B4-BE49-F238E27FC236}">
                  <a16:creationId xmlns:a16="http://schemas.microsoft.com/office/drawing/2014/main" id="{E6BA168C-2240-B99B-1E08-0745AA75F9D8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183" y="2958"/>
            <a:ext cx="233" cy="38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6" imgW="291973" imgH="482391" progId="Equation.3">
                    <p:embed/>
                  </p:oleObj>
                </mc:Choice>
                <mc:Fallback>
                  <p:oleObj name="Equation" r:id="rId6" imgW="291973" imgH="482391" progId="Equation.3">
                    <p:embed/>
                    <p:pic>
                      <p:nvPicPr>
                        <p:cNvPr id="11289" name="Object 53">
                          <a:extLst>
                            <a:ext uri="{FF2B5EF4-FFF2-40B4-BE49-F238E27FC236}">
                              <a16:creationId xmlns:a16="http://schemas.microsoft.com/office/drawing/2014/main" id="{E6BA168C-2240-B99B-1E08-0745AA75F9D8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83" y="2958"/>
                          <a:ext cx="233" cy="384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31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31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3" dur="500"/>
                                        <p:tgtEl>
                                          <p:spTgt spid="31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31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31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31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31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7" dur="500"/>
                                        <p:tgtEl>
                                          <p:spTgt spid="31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3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0" animBg="1"/>
      <p:bldP spid="31765" grpId="0"/>
      <p:bldP spid="34" grpId="0" animBg="1"/>
      <p:bldP spid="31773" grpId="0"/>
      <p:bldP spid="31783" grpId="0"/>
      <p:bldP spid="31788" grpId="0"/>
      <p:bldP spid="31790" grpId="0"/>
      <p:bldP spid="31791" grpId="0"/>
      <p:bldP spid="31792" grpId="0"/>
      <p:bldP spid="3179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5">
            <a:extLst>
              <a:ext uri="{FF2B5EF4-FFF2-40B4-BE49-F238E27FC236}">
                <a16:creationId xmlns:a16="http://schemas.microsoft.com/office/drawing/2014/main" id="{54AA181B-CD2E-3E02-D9EE-D01DBBAF7EB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FE6CB836-2654-4A40-8454-F09459780E0B}" type="slidenum">
              <a:rPr lang="en-US" altLang="en-US" sz="1200">
                <a:solidFill>
                  <a:srgbClr val="898989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5</a:t>
            </a:fld>
            <a:endParaRPr lang="en-US" altLang="en-US" sz="1200">
              <a:solidFill>
                <a:srgbClr val="898989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2291" name="Rectangle 26">
            <a:extLst>
              <a:ext uri="{FF2B5EF4-FFF2-40B4-BE49-F238E27FC236}">
                <a16:creationId xmlns:a16="http://schemas.microsoft.com/office/drawing/2014/main" id="{50EEFA03-AE42-BFD0-073B-5817832BA41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8800" y="323672"/>
            <a:ext cx="1066800" cy="457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u="sng">
                <a:solidFill>
                  <a:srgbClr val="2B2FE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 1</a:t>
            </a:r>
            <a:r>
              <a:rPr lang="en-US" altLang="en-US" sz="2400" b="1" u="sng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7" name="TextBox 46">
            <a:extLst>
              <a:ext uri="{FF2B5EF4-FFF2-40B4-BE49-F238E27FC236}">
                <a16:creationId xmlns:a16="http://schemas.microsoft.com/office/drawing/2014/main" id="{EB847E5A-5747-669E-642F-42198F6F6B3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29200" y="3200400"/>
            <a:ext cx="1371600" cy="457200"/>
          </a:xfrm>
          <a:prstGeom prst="rect">
            <a:avLst/>
          </a:prstGeom>
          <a:solidFill>
            <a:srgbClr val="FFFF99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400" b="1" u="sng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giải</a:t>
            </a:r>
            <a:r>
              <a:rPr lang="en-US" altLang="en-US" sz="2400" b="1" u="sng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61A6438-2D03-2823-503A-BBD236A5E9ED}"/>
              </a:ext>
            </a:extLst>
          </p:cNvPr>
          <p:cNvSpPr/>
          <p:nvPr/>
        </p:nvSpPr>
        <p:spPr>
          <a:xfrm>
            <a:off x="4495801" y="1"/>
            <a:ext cx="3048001" cy="584775"/>
          </a:xfrm>
          <a:prstGeom prst="rect">
            <a:avLst/>
          </a:prstGeom>
          <a:solidFill>
            <a:srgbClr val="92D05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TimeH" pitchFamily="34" charset="0"/>
                <a:cs typeface="Aharoni" pitchFamily="2" charset="-79"/>
              </a:rPr>
              <a:t>LUYÖN</a:t>
            </a:r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TimeH" pitchFamily="34" charset="0"/>
                <a:cs typeface="Aharoni" pitchFamily="2" charset="-79"/>
              </a:rPr>
              <a:t>   </a:t>
            </a:r>
            <a:r>
              <a:rPr lang="en-US" sz="3200" dirty="0" err="1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TimeH" pitchFamily="34" charset="0"/>
                <a:cs typeface="Aharoni" pitchFamily="2" charset="-79"/>
              </a:rPr>
              <a:t>TËP</a:t>
            </a:r>
            <a:endParaRPr lang="en-US" sz="32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.VnTimeH" pitchFamily="34" charset="0"/>
              <a:cs typeface="Aharoni" pitchFamily="2" charset="-79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46D9C93-1EB0-1242-4C64-7B78F94BF95D}"/>
              </a:ext>
            </a:extLst>
          </p:cNvPr>
          <p:cNvSpPr/>
          <p:nvPr/>
        </p:nvSpPr>
        <p:spPr>
          <a:xfrm>
            <a:off x="3505200" y="1"/>
            <a:ext cx="5410200" cy="584775"/>
          </a:xfrm>
          <a:prstGeom prst="rect">
            <a:avLst/>
          </a:prstGeom>
          <a:solidFill>
            <a:srgbClr val="92D050"/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.VnTimeH" pitchFamily="34" charset="0"/>
                <a:cs typeface="Aharoni" pitchFamily="2" charset="-79"/>
              </a:rPr>
              <a:t>3. LUYÖN   TËP</a:t>
            </a:r>
          </a:p>
        </p:txBody>
      </p:sp>
      <p:sp>
        <p:nvSpPr>
          <p:cNvPr id="12295" name="Text Box 14">
            <a:extLst>
              <a:ext uri="{FF2B5EF4-FFF2-40B4-BE49-F238E27FC236}">
                <a16:creationId xmlns:a16="http://schemas.microsoft.com/office/drawing/2014/main" id="{FE013FA2-981A-627F-AD9B-BFAA3FAF877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62200" y="849135"/>
            <a:ext cx="80772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ViÕt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c¸c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biÓu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thøc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sau</a:t>
            </a:r>
            <a:r>
              <a:rPr lang="en-US" altLang="en-US" sz="3600" b="1" i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d­ưíi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d¹ng </a:t>
            </a:r>
            <a:r>
              <a:rPr lang="vi-VN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luü thõa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cña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mét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sè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hữu</a:t>
            </a:r>
            <a:r>
              <a:rPr lang="en-US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pt-BR" altLang="en-US" sz="36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tØ </a:t>
            </a:r>
            <a:endParaRPr lang="vi-VN" altLang="en-US" sz="3600" b="1" dirty="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2296" name="Text Box 15">
            <a:extLst>
              <a:ext uri="{FF2B5EF4-FFF2-40B4-BE49-F238E27FC236}">
                <a16:creationId xmlns:a16="http://schemas.microsoft.com/office/drawing/2014/main" id="{F9929A5B-FD2C-4081-168F-CA7A8CFEF58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2049464"/>
            <a:ext cx="2889250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de-DE" altLang="en-US" sz="44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a)  </a:t>
            </a:r>
            <a:r>
              <a:rPr lang="en-US" altLang="en-US" sz="44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2</a:t>
            </a:r>
            <a:r>
              <a:rPr lang="de-DE" altLang="en-US" sz="44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5</a:t>
            </a:r>
            <a:r>
              <a:rPr lang="vi-VN" altLang="en-US" sz="44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  <a:r>
              <a:rPr lang="de-DE" altLang="en-US" sz="44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. 2</a:t>
            </a:r>
            <a:r>
              <a:rPr lang="vi-VN" altLang="en-US" sz="4400" b="1" baseline="30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endParaRPr lang="vi-VN" altLang="en-US" sz="44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297" name="Text Box 16">
            <a:extLst>
              <a:ext uri="{FF2B5EF4-FFF2-40B4-BE49-F238E27FC236}">
                <a16:creationId xmlns:a16="http://schemas.microsoft.com/office/drawing/2014/main" id="{42AE32FD-CA02-D8DD-B1D5-E12E363961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77000" y="2049464"/>
            <a:ext cx="3733800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48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b)    27</a:t>
            </a:r>
            <a:r>
              <a:rPr lang="en-US" altLang="en-US" sz="4800" b="1" baseline="30000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2</a:t>
            </a:r>
            <a:r>
              <a:rPr lang="en-US" altLang="en-US" sz="48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: 25</a:t>
            </a:r>
            <a:r>
              <a:rPr lang="en-US" altLang="en-US" sz="4800" b="1" baseline="30000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3</a:t>
            </a:r>
            <a:endParaRPr lang="vi-VN" altLang="en-US" sz="4800" dirty="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2305" name="Text Box 17">
            <a:extLst>
              <a:ext uri="{FF2B5EF4-FFF2-40B4-BE49-F238E27FC236}">
                <a16:creationId xmlns:a16="http://schemas.microsoft.com/office/drawing/2014/main" id="{D4A04E32-746E-4142-115B-DBF22FB2D3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10001"/>
            <a:ext cx="6705600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a) </a:t>
            </a:r>
            <a:r>
              <a:rPr lang="vi-VN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5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4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. 2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8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=(5 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2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)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4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. 2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8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=5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8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. 2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8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=(5.2)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8</a:t>
            </a:r>
            <a:r>
              <a:rPr lang="en-US" altLang="en-US" sz="2400" b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=10</a:t>
            </a:r>
            <a:r>
              <a:rPr lang="en-US" altLang="en-US" sz="2400" b="1" baseline="3000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8</a:t>
            </a:r>
            <a:endParaRPr lang="vi-VN" altLang="en-US" sz="2400" b="1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2299" name="Rectangle 20">
            <a:extLst>
              <a:ext uri="{FF2B5EF4-FFF2-40B4-BE49-F238E27FC236}">
                <a16:creationId xmlns:a16="http://schemas.microsoft.com/office/drawing/2014/main" id="{78EA38FA-216C-6A16-5B49-E6F03028AB9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1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grpSp>
        <p:nvGrpSpPr>
          <p:cNvPr id="12309" name="Group 21">
            <a:extLst>
              <a:ext uri="{FF2B5EF4-FFF2-40B4-BE49-F238E27FC236}">
                <a16:creationId xmlns:a16="http://schemas.microsoft.com/office/drawing/2014/main" id="{27F6ECFC-90FD-03DD-8488-8B369A4E2E50}"/>
              </a:ext>
            </a:extLst>
          </p:cNvPr>
          <p:cNvGrpSpPr>
            <a:grpSpLocks/>
          </p:cNvGrpSpPr>
          <p:nvPr/>
        </p:nvGrpSpPr>
        <p:grpSpPr bwMode="auto">
          <a:xfrm>
            <a:off x="2770188" y="4286250"/>
            <a:ext cx="6145212" cy="1028700"/>
            <a:chOff x="1056" y="2942"/>
            <a:chExt cx="3870" cy="648"/>
          </a:xfrm>
        </p:grpSpPr>
        <p:sp>
          <p:nvSpPr>
            <p:cNvPr id="12301" name="Text Box 18">
              <a:extLst>
                <a:ext uri="{FF2B5EF4-FFF2-40B4-BE49-F238E27FC236}">
                  <a16:creationId xmlns:a16="http://schemas.microsoft.com/office/drawing/2014/main" id="{14AFA553-F9D6-A76B-73EA-DA70B026D0C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056" y="3120"/>
              <a:ext cx="3792" cy="29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b)  27</a:t>
              </a:r>
              <a:r>
                <a:rPr lang="en-US" altLang="en-US" sz="2400" b="1" baseline="30000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2</a:t>
              </a: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 : 25 </a:t>
              </a:r>
              <a:r>
                <a:rPr lang="en-US" altLang="en-US" sz="2400" b="1" baseline="30000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3</a:t>
              </a: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  = (3 </a:t>
              </a:r>
              <a:r>
                <a:rPr lang="en-US" altLang="en-US" sz="2400" b="1" baseline="30000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3</a:t>
              </a: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)</a:t>
              </a:r>
              <a:r>
                <a:rPr lang="en-US" altLang="en-US" sz="2400" b="1" baseline="30000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2</a:t>
              </a: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  : (5 </a:t>
              </a:r>
              <a:r>
                <a:rPr lang="en-US" altLang="en-US" sz="2400" b="1" baseline="30000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2</a:t>
              </a: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)</a:t>
              </a:r>
              <a:r>
                <a:rPr lang="en-US" altLang="en-US" sz="2400" b="1" baseline="30000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3</a:t>
              </a: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 = 3</a:t>
              </a:r>
              <a:r>
                <a:rPr lang="en-US" altLang="en-US" sz="2400" b="1" baseline="30000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6</a:t>
              </a: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 : 5</a:t>
              </a:r>
              <a:r>
                <a:rPr lang="en-US" altLang="en-US" sz="2400" b="1" baseline="30000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6</a:t>
              </a:r>
              <a:r>
                <a:rPr lang="en-US" altLang="en-US" sz="2400" b="1">
                  <a:solidFill>
                    <a:prstClr val="black"/>
                  </a:solidFill>
                  <a:latin typeface=".VnTime" panose="020B7200000000000000" pitchFamily="34" charset="0"/>
                  <a:cs typeface="Arial" panose="020B0604020202020204" pitchFamily="34" charset="0"/>
                </a:rPr>
                <a:t> =</a:t>
              </a:r>
              <a:r>
                <a:rPr lang="vi-VN" altLang="en-US" sz="2400" b="1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</a:p>
          </p:txBody>
        </p:sp>
        <p:graphicFrame>
          <p:nvGraphicFramePr>
            <p:cNvPr id="12302" name="Object 19">
              <a:extLst>
                <a:ext uri="{FF2B5EF4-FFF2-40B4-BE49-F238E27FC236}">
                  <a16:creationId xmlns:a16="http://schemas.microsoft.com/office/drawing/2014/main" id="{09F65A8F-7D4C-E5A9-13E1-001DB568D957}"/>
                </a:ext>
              </a:extLst>
            </p:cNvPr>
            <p:cNvGraphicFramePr>
              <a:graphicFrameLocks noChangeAspect="1"/>
            </p:cNvGraphicFramePr>
            <p:nvPr/>
          </p:nvGraphicFramePr>
          <p:xfrm>
            <a:off x="4223" y="2942"/>
            <a:ext cx="703" cy="64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name="Equation" r:id="rId2" imgW="330057" imgH="469696" progId="Equation.3">
                    <p:embed/>
                  </p:oleObj>
                </mc:Choice>
                <mc:Fallback>
                  <p:oleObj name="Equation" r:id="rId2" imgW="330057" imgH="469696" progId="Equation.3">
                    <p:embed/>
                    <p:pic>
                      <p:nvPicPr>
                        <p:cNvPr id="12302" name="Object 19">
                          <a:extLst>
                            <a:ext uri="{FF2B5EF4-FFF2-40B4-BE49-F238E27FC236}">
                              <a16:creationId xmlns:a16="http://schemas.microsoft.com/office/drawing/2014/main" id="{09F65A8F-7D4C-E5A9-13E1-001DB568D957}"/>
                            </a:ext>
                          </a:extLst>
                        </p:cNvPr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223" y="2942"/>
                          <a:ext cx="703" cy="64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23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23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230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6"/>
          <p:cNvSpPr txBox="1">
            <a:spLocks noChangeArrowheads="1"/>
          </p:cNvSpPr>
          <p:nvPr/>
        </p:nvSpPr>
        <p:spPr bwMode="auto">
          <a:xfrm>
            <a:off x="109386" y="-468398"/>
            <a:ext cx="8496300" cy="1138773"/>
          </a:xfrm>
          <a:prstGeom prst="rect">
            <a:avLst/>
          </a:prstGeom>
          <a:noFill/>
          <a:ln>
            <a:noFill/>
          </a:ln>
          <a:effectLst/>
        </p:spPr>
        <p:txBody>
          <a:bodyPr wrap="square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b="1" dirty="0" err="1">
                <a:solidFill>
                  <a:prstClr val="black"/>
                </a:solidFill>
                <a:latin typeface="Times New Roman" pitchFamily="18" charset="0"/>
              </a:rPr>
              <a:t>Bài</a:t>
            </a:r>
            <a:r>
              <a:rPr lang="en-US" b="1" dirty="0">
                <a:solidFill>
                  <a:prstClr val="black"/>
                </a:solidFill>
                <a:latin typeface="Times New Roman" pitchFamily="18" charset="0"/>
              </a:rPr>
              <a:t> 2: </a:t>
            </a:r>
          </a:p>
        </p:txBody>
      </p:sp>
      <p:sp>
        <p:nvSpPr>
          <p:cNvPr id="3" name="Text Box 18"/>
          <p:cNvSpPr txBox="1">
            <a:spLocks noChangeArrowheads="1"/>
          </p:cNvSpPr>
          <p:nvPr/>
        </p:nvSpPr>
        <p:spPr bwMode="auto">
          <a:xfrm>
            <a:off x="1104900" y="151848"/>
            <a:ext cx="236220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 err="1">
                <a:solidFill>
                  <a:prstClr val="black"/>
                </a:solidFill>
                <a:latin typeface="Times New Roman" pitchFamily="18" charset="0"/>
              </a:rPr>
              <a:t>Tìm</a:t>
            </a:r>
            <a:r>
              <a:rPr lang="en-US" b="1" dirty="0">
                <a:solidFill>
                  <a:prstClr val="black"/>
                </a:solidFill>
                <a:latin typeface="Times New Roman" pitchFamily="18" charset="0"/>
              </a:rPr>
              <a:t> x, </a:t>
            </a:r>
            <a:r>
              <a:rPr lang="en-US" b="1" dirty="0" err="1">
                <a:solidFill>
                  <a:prstClr val="black"/>
                </a:solidFill>
                <a:latin typeface="Times New Roman" pitchFamily="18" charset="0"/>
              </a:rPr>
              <a:t>biết</a:t>
            </a:r>
            <a:r>
              <a:rPr lang="en-US" b="1" dirty="0">
                <a:solidFill>
                  <a:prstClr val="black"/>
                </a:solidFill>
                <a:latin typeface="Times New Roman" pitchFamily="18" charset="0"/>
              </a:rPr>
              <a:t> </a:t>
            </a:r>
            <a:r>
              <a:rPr lang="en-US" dirty="0">
                <a:solidFill>
                  <a:prstClr val="black"/>
                </a:solidFill>
                <a:latin typeface="Times New Roman" pitchFamily="18" charset="0"/>
              </a:rPr>
              <a:t>:</a:t>
            </a:r>
          </a:p>
        </p:txBody>
      </p:sp>
      <p:pic>
        <p:nvPicPr>
          <p:cNvPr id="4" name="Picture 3"/>
          <p:cNvPicPr>
            <a:picLocks noGrp="1"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5406" y="516195"/>
            <a:ext cx="11030206" cy="16745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/>
          <p:cNvPicPr>
            <a:picLocks noGrp="1"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2081213"/>
            <a:ext cx="2268538" cy="320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5430838" y="2209800"/>
            <a:ext cx="8175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r>
              <a:rPr lang="en-US" b="1" u="sng" dirty="0" err="1">
                <a:solidFill>
                  <a:srgbClr val="FF3300"/>
                </a:solidFill>
                <a:latin typeface="Times New Roman" pitchFamily="18" charset="0"/>
              </a:rPr>
              <a:t>Giải</a:t>
            </a:r>
            <a:r>
              <a:rPr lang="en-US" u="sng" dirty="0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 flipH="1">
            <a:off x="5821682" y="2762250"/>
            <a:ext cx="45719" cy="2647950"/>
          </a:xfrm>
          <a:prstGeom prst="rect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VNI-Times" pitchFamily="2" charset="0"/>
                <a:ea typeface="+mn-ea"/>
                <a:cs typeface="+mn-cs"/>
              </a:defRPr>
            </a:lvl9pPr>
          </a:lstStyle>
          <a:p>
            <a:pPr algn="ctr"/>
            <a:endParaRPr lang="en-US">
              <a:solidFill>
                <a:prstClr val="black"/>
              </a:solidFill>
            </a:endParaRPr>
          </a:p>
        </p:txBody>
      </p:sp>
      <p:pic>
        <p:nvPicPr>
          <p:cNvPr id="8" name="Picture 7"/>
          <p:cNvPicPr>
            <a:picLocks noGrp="1"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1489" y="2157413"/>
            <a:ext cx="2376487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673007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7">
            <a:extLst>
              <a:ext uri="{FF2B5EF4-FFF2-40B4-BE49-F238E27FC236}">
                <a16:creationId xmlns:a16="http://schemas.microsoft.com/office/drawing/2014/main" id="{3F1E56DA-5758-DBA3-EA27-4B36F56326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7071" y="1752600"/>
            <a:ext cx="8802329" cy="850899"/>
          </a:xfrm>
          <a:prstGeom prst="flowChartAlternateProcess">
            <a:avLst/>
          </a:prstGeom>
          <a:gradFill rotWithShape="1">
            <a:gsLst>
              <a:gs pos="0">
                <a:schemeClr val="bg1"/>
              </a:gs>
              <a:gs pos="100000">
                <a:srgbClr val="00FFFF">
                  <a:alpha val="59000"/>
                </a:srgbClr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Viết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       và                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dưới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dạng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lũy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thừa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của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cơ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altLang="en-US" dirty="0" err="1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altLang="en-US" dirty="0">
                <a:solidFill>
                  <a:prstClr val="black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0,5  .</a:t>
            </a:r>
            <a:r>
              <a:rPr lang="en-US" altLang="en-US" dirty="0">
                <a:solidFill>
                  <a:srgbClr val="0000FF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         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34A9FE1-EFA9-9AEA-85CB-13634B6C5B6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752600"/>
            <a:ext cx="928688" cy="450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64EEB62-66B0-C9BF-C17D-6CF6F701E9CE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752600"/>
            <a:ext cx="11430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830FD827-CD98-8CE2-0740-F77419F4071B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05014" y="3505200"/>
            <a:ext cx="1216025" cy="592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2094CA44-22E6-E90A-E39D-C96B99176E83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24213" y="3451225"/>
            <a:ext cx="1600200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0960E686-286F-8101-E4A9-A8A973E010DA}"/>
              </a:ext>
            </a:extLst>
          </p:cNvPr>
          <p:cNvPicPr>
            <a:picLocks noGrp="1"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013" y="3429000"/>
            <a:ext cx="1524000" cy="7445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2B4E6E21-CF5B-D386-08ED-709E8836F4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00" y="4922839"/>
            <a:ext cx="1524000" cy="636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EC647C1-AFD3-8E50-6417-7D0007C008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3300" y="4770438"/>
            <a:ext cx="1447800" cy="925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74A6AB6A-DA5C-9C94-879D-DB1C31BC84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6326" y="4846639"/>
            <a:ext cx="1247775" cy="71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297E83ED-0566-68E3-B380-45D03FAFC406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62539" y="2971800"/>
            <a:ext cx="8397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400" b="1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Giải</a:t>
            </a:r>
            <a:r>
              <a:rPr lang="en-US" altLang="en-US" sz="2400" u="sng">
                <a:solidFill>
                  <a:srgbClr val="FF33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</p:txBody>
      </p:sp>
      <p:sp>
        <p:nvSpPr>
          <p:cNvPr id="13324" name="Text Box 38">
            <a:extLst>
              <a:ext uri="{FF2B5EF4-FFF2-40B4-BE49-F238E27FC236}">
                <a16:creationId xmlns:a16="http://schemas.microsoft.com/office/drawing/2014/main" id="{38DC11AE-DC00-DC46-5098-7E9E9A5A47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44663" y="457200"/>
            <a:ext cx="3276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u="sng" dirty="0" err="1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Bài</a:t>
            </a:r>
            <a:r>
              <a:rPr lang="en-US" altLang="en-US" sz="2400" b="1" u="sng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3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6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4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1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3"/>
          <p:cNvSpPr txBox="1">
            <a:spLocks noChangeArrowheads="1"/>
          </p:cNvSpPr>
          <p:nvPr/>
        </p:nvSpPr>
        <p:spPr bwMode="auto">
          <a:xfrm>
            <a:off x="1828800" y="605136"/>
            <a:ext cx="891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Điền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“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ô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đúng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thích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Sửa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sai</a:t>
            </a:r>
            <a:r>
              <a:rPr lang="en-US" sz="24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nếu</a:t>
            </a:r>
            <a:r>
              <a:rPr lang="en-US" sz="2400" b="1" i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i="1" dirty="0" err="1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b="1" dirty="0">
                <a:solidFill>
                  <a:prstClr val="black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1648762" y="155071"/>
            <a:ext cx="2667000" cy="461963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2400" b="1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</a:t>
            </a:r>
          </a:p>
        </p:txBody>
      </p:sp>
      <p:pic>
        <p:nvPicPr>
          <p:cNvPr id="29" name="table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648762" y="1066800"/>
            <a:ext cx="8991600" cy="5456238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49413" y="2001045"/>
            <a:ext cx="2232025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1" name="Picture 30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2276" y="2610645"/>
            <a:ext cx="2776537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3" name="Picture 32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3058" y="3183732"/>
            <a:ext cx="2322513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6" name="Rectangle 35"/>
          <p:cNvSpPr>
            <a:spLocks noChangeArrowheads="1"/>
          </p:cNvSpPr>
          <p:nvPr/>
        </p:nvSpPr>
        <p:spPr bwMode="auto">
          <a:xfrm>
            <a:off x="6170613" y="1772444"/>
            <a:ext cx="538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Arial" charset="0"/>
            </a:endParaRPr>
          </a:p>
        </p:txBody>
      </p:sp>
      <p:pic>
        <p:nvPicPr>
          <p:cNvPr id="37" name="Picture 36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1175" y="2001045"/>
            <a:ext cx="2882900" cy="434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pic>
        <p:nvPicPr>
          <p:cNvPr id="39" name="Picture 38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1885" y="3181206"/>
            <a:ext cx="3157537" cy="908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49" name="Rectangle 48"/>
          <p:cNvSpPr>
            <a:spLocks noChangeArrowheads="1"/>
          </p:cNvSpPr>
          <p:nvPr/>
        </p:nvSpPr>
        <p:spPr bwMode="auto">
          <a:xfrm>
            <a:off x="5492750" y="2597944"/>
            <a:ext cx="461962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0033CC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0033CC"/>
              </a:solidFill>
              <a:latin typeface="Arial" charset="0"/>
            </a:endParaRPr>
          </a:p>
        </p:txBody>
      </p:sp>
      <p:sp>
        <p:nvSpPr>
          <p:cNvPr id="52" name="Rectangle 51"/>
          <p:cNvSpPr>
            <a:spLocks noChangeArrowheads="1"/>
          </p:cNvSpPr>
          <p:nvPr/>
        </p:nvSpPr>
        <p:spPr bwMode="auto">
          <a:xfrm>
            <a:off x="6170613" y="3338224"/>
            <a:ext cx="538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.VnTime" pitchFamily="34" charset="0"/>
                <a:ea typeface="+mn-ea"/>
                <a:cs typeface="Arial" charset="0"/>
              </a:defRPr>
            </a:lvl9pPr>
          </a:lstStyle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/>
        </p:nvGraphicFramePr>
        <p:xfrm>
          <a:off x="1804988" y="4800600"/>
          <a:ext cx="213995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9" imgW="1498320" imgH="533160" progId="Equation.DSMT4">
                  <p:embed/>
                </p:oleObj>
              </mc:Choice>
              <mc:Fallback>
                <p:oleObj name="Equation" r:id="rId9" imgW="1498320" imgH="533160" progId="Equation.DSMT4">
                  <p:embed/>
                  <p:pic>
                    <p:nvPicPr>
                      <p:cNvPr id="2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4988" y="4800600"/>
                        <a:ext cx="2139950" cy="762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6134101" y="4953000"/>
            <a:ext cx="538163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endParaRPr lang="en-US" sz="3200" dirty="0">
              <a:solidFill>
                <a:srgbClr val="FF0000"/>
              </a:solidFill>
              <a:latin typeface="Arial" charset="0"/>
            </a:endParaRPr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6868102" y="4746625"/>
          <a:ext cx="3192462" cy="996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1" imgW="2235200" imgH="698500" progId="Equation.DSMT4">
                  <p:embed/>
                </p:oleObj>
              </mc:Choice>
              <mc:Fallback>
                <p:oleObj name="Equation" r:id="rId11" imgW="2235200" imgH="698500" progId="Equation.DSMT4">
                  <p:embed/>
                  <p:pic>
                    <p:nvPicPr>
                      <p:cNvPr id="3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68102" y="4746625"/>
                        <a:ext cx="3192462" cy="996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164488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8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3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4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  <p:bldP spid="49" grpId="0"/>
      <p:bldP spid="52" grpId="0"/>
      <p:bldP spid="2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269AF4CA-A33F-1D71-30A5-A0F4D0E698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fld id="{3D0867A8-A2A7-401E-BC4D-679A98F702A7}" type="slidenum">
              <a:rPr lang="en-US" altLang="en-US" sz="1200">
                <a:solidFill>
                  <a:srgbClr val="898989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buNone/>
              </a:pPr>
              <a:t>9</a:t>
            </a:fld>
            <a:endParaRPr lang="en-US" altLang="en-US" sz="1200">
              <a:solidFill>
                <a:srgbClr val="898989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  <p:sp>
        <p:nvSpPr>
          <p:cNvPr id="14339" name="Rectangle 19">
            <a:extLst>
              <a:ext uri="{FF2B5EF4-FFF2-40B4-BE49-F238E27FC236}">
                <a16:creationId xmlns:a16="http://schemas.microsoft.com/office/drawing/2014/main" id="{4E5CBFDC-C12C-0C28-A42C-7EC47A4309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3056409"/>
            <a:ext cx="216726" cy="2308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90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0" name="Text Box 23">
            <a:extLst>
              <a:ext uri="{FF2B5EF4-FFF2-40B4-BE49-F238E27FC236}">
                <a16:creationId xmlns:a16="http://schemas.microsoft.com/office/drawing/2014/main" id="{FE4BAC5A-604C-AA5D-1ED8-CDBEC7B443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71800" y="4572001"/>
            <a:ext cx="5943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1" name="Text Box 24">
            <a:extLst>
              <a:ext uri="{FF2B5EF4-FFF2-40B4-BE49-F238E27FC236}">
                <a16:creationId xmlns:a16="http://schemas.microsoft.com/office/drawing/2014/main" id="{F7252E6F-1FDD-1D35-E3DB-BA0B6584EF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52800" y="4572001"/>
            <a:ext cx="55626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2" name="Text Box 2">
            <a:extLst>
              <a:ext uri="{FF2B5EF4-FFF2-40B4-BE49-F238E27FC236}">
                <a16:creationId xmlns:a16="http://schemas.microsoft.com/office/drawing/2014/main" id="{026A1864-24F5-4E30-85B7-33F432DA1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81400" y="5486401"/>
            <a:ext cx="5181600" cy="334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60350" tIns="30175" rIns="60350" bIns="30175">
            <a:spAutoFit/>
          </a:bodyPr>
          <a:lstStyle>
            <a:lvl1pPr marL="342900" indent="-342900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lvl="1" fontAlgn="base">
              <a:spcBef>
                <a:spcPct val="0"/>
              </a:spcBef>
              <a:spcAft>
                <a:spcPct val="0"/>
              </a:spcAft>
              <a:buNone/>
            </a:pPr>
            <a:endParaRPr lang="vi-VN" altLang="en-US" sz="180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738" name="Rectangle 42">
            <a:extLst>
              <a:ext uri="{FF2B5EF4-FFF2-40B4-BE49-F238E27FC236}">
                <a16:creationId xmlns:a16="http://schemas.microsoft.com/office/drawing/2014/main" id="{EFFF1D74-5ACA-EAE9-A1EC-91FD81CFF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81200" y="685801"/>
            <a:ext cx="9389806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 err="1">
                <a:solidFill>
                  <a:srgbClr val="FF0000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Bài</a:t>
            </a:r>
            <a:r>
              <a:rPr lang="en-US" altLang="en-US" b="1" dirty="0">
                <a:solidFill>
                  <a:srgbClr val="FF0000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5: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Tìm</a:t>
            </a:r>
            <a:r>
              <a:rPr lang="en-US" altLang="en-US" sz="44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số</a:t>
            </a: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nguyên</a:t>
            </a: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lớn</a:t>
            </a: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sao</a:t>
            </a: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altLang="en-US" sz="44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4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</a:t>
            </a:r>
            <a:endParaRPr lang="vi-VN" altLang="en-US" b="1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344" name="Text Box 16">
            <a:extLst>
              <a:ext uri="{FF2B5EF4-FFF2-40B4-BE49-F238E27FC236}">
                <a16:creationId xmlns:a16="http://schemas.microsoft.com/office/drawing/2014/main" id="{E39B09C3-7F50-BBC8-54DE-5DCF86E6D04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38865" y="2028826"/>
            <a:ext cx="10343535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4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 </a:t>
            </a:r>
            <a:r>
              <a:rPr lang="en-US" altLang="en-US" sz="138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n</a:t>
            </a:r>
            <a:r>
              <a:rPr lang="en-US" altLang="en-US" sz="13800" b="1" baseline="30000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150</a:t>
            </a:r>
            <a:r>
              <a:rPr lang="en-US" altLang="en-US" sz="13800" b="1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  &lt;   5</a:t>
            </a:r>
            <a:r>
              <a:rPr lang="en-US" altLang="en-US" sz="13800" b="1" baseline="30000" dirty="0">
                <a:solidFill>
                  <a:prstClr val="black"/>
                </a:solidFill>
                <a:latin typeface=".VnTime" panose="020B7200000000000000" pitchFamily="34" charset="0"/>
                <a:cs typeface="Arial" panose="020B0604020202020204" pitchFamily="34" charset="0"/>
              </a:rPr>
              <a:t>225</a:t>
            </a:r>
            <a:endParaRPr lang="vi-VN" altLang="en-US" sz="3600" dirty="0">
              <a:solidFill>
                <a:prstClr val="black"/>
              </a:solidFill>
              <a:latin typeface=".VnTime" panose="020B7200000000000000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9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38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441</Words>
  <Application>Microsoft Office PowerPoint</Application>
  <PresentationFormat>Widescreen</PresentationFormat>
  <Paragraphs>66</Paragraphs>
  <Slides>9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21" baseType="lpstr">
      <vt:lpstr>.VnTime</vt:lpstr>
      <vt:lpstr>.VnTimeH</vt:lpstr>
      <vt:lpstr>Arial</vt:lpstr>
      <vt:lpstr>Calibri</vt:lpstr>
      <vt:lpstr>Calibri Light</vt:lpstr>
      <vt:lpstr>Times New Roman</vt:lpstr>
      <vt:lpstr>Office Theme</vt:lpstr>
      <vt:lpstr>1_Office Theme</vt:lpstr>
      <vt:lpstr>2_Office Theme</vt:lpstr>
      <vt:lpstr>MathType 6.0 Equation</vt:lpstr>
      <vt:lpstr>Microsoft Equation 3.0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Administrator</dc:creator>
  <cp:lastModifiedBy>Administrator</cp:lastModifiedBy>
  <cp:revision>4</cp:revision>
  <dcterms:created xsi:type="dcterms:W3CDTF">2024-09-23T08:15:23Z</dcterms:created>
  <dcterms:modified xsi:type="dcterms:W3CDTF">2024-09-23T08:30:26Z</dcterms:modified>
</cp:coreProperties>
</file>