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0" r:id="rId4"/>
    <p:sldId id="261" r:id="rId5"/>
    <p:sldId id="262" r:id="rId6"/>
    <p:sldId id="263" r:id="rId7"/>
    <p:sldId id="267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36" autoAdjust="0"/>
    <p:restoredTop sz="94660"/>
  </p:normalViewPr>
  <p:slideViewPr>
    <p:cSldViewPr>
      <p:cViewPr varScale="1">
        <p:scale>
          <a:sx n="61" d="100"/>
          <a:sy n="61" d="100"/>
        </p:scale>
        <p:origin x="162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938B3-9C1C-4E53-A619-4531C14839C9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90783-97A4-4E1D-9B6C-8662B5325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77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7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5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05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AA454F8-F884-40E6-AC44-3E910B6EA8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8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3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9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0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68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4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8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2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6690-C1B8-43BD-BE29-92843B856BE0}" type="datetimeFigureOut">
              <a:rPr lang="en-US" smtClean="0"/>
              <a:t>22/9/2024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14F21-9593-4F75-9A29-D5516C0B5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tags" Target="../tags/tag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3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tags" Target="../tags/tag4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9.wmf"/><Relationship Id="rId4" Type="http://schemas.openxmlformats.org/officeDocument/2006/relationships/image" Target="../media/image17.png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8.wmf"/><Relationship Id="rId18" Type="http://schemas.openxmlformats.org/officeDocument/2006/relationships/oleObject" Target="../embeddings/oleObject31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32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0.wmf"/><Relationship Id="rId25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tags" Target="../tags/tag5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23" Type="http://schemas.openxmlformats.org/officeDocument/2006/relationships/image" Target="../media/image33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1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2439111" y="224493"/>
            <a:ext cx="5791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8600" y="23622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000063"/>
              </p:ext>
            </p:extLst>
          </p:nvPr>
        </p:nvGraphicFramePr>
        <p:xfrm>
          <a:off x="5151002" y="1191665"/>
          <a:ext cx="3656672" cy="1507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393480" progId="Equation.DSMT4">
                  <p:embed/>
                </p:oleObj>
              </mc:Choice>
              <mc:Fallback>
                <p:oleObj name="Equation" r:id="rId4" imgW="749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002" y="1191665"/>
                        <a:ext cx="3656672" cy="1507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393038"/>
              </p:ext>
            </p:extLst>
          </p:nvPr>
        </p:nvGraphicFramePr>
        <p:xfrm>
          <a:off x="457912" y="1419225"/>
          <a:ext cx="3253663" cy="1840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393480" progId="Equation.DSMT4">
                  <p:embed/>
                </p:oleObj>
              </mc:Choice>
              <mc:Fallback>
                <p:oleObj name="Equation" r:id="rId6" imgW="952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12" y="1419225"/>
                        <a:ext cx="3253663" cy="18404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2221" y="1057025"/>
            <a:ext cx="3253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471457"/>
              </p:ext>
            </p:extLst>
          </p:nvPr>
        </p:nvGraphicFramePr>
        <p:xfrm>
          <a:off x="1447800" y="2971800"/>
          <a:ext cx="188277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393480" progId="Equation.DSMT4">
                  <p:embed/>
                </p:oleObj>
              </mc:Choice>
              <mc:Fallback>
                <p:oleObj name="Equation" r:id="rId8" imgW="9522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188277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720718"/>
              </p:ext>
            </p:extLst>
          </p:nvPr>
        </p:nvGraphicFramePr>
        <p:xfrm>
          <a:off x="1752600" y="3862387"/>
          <a:ext cx="160655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393480" progId="Equation.DSMT4">
                  <p:embed/>
                </p:oleObj>
              </mc:Choice>
              <mc:Fallback>
                <p:oleObj name="Equation" r:id="rId10" imgW="81252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2387"/>
                        <a:ext cx="1606550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965300"/>
              </p:ext>
            </p:extLst>
          </p:nvPr>
        </p:nvGraphicFramePr>
        <p:xfrm>
          <a:off x="1752600" y="4776787"/>
          <a:ext cx="1782762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393480" progId="Equation.DSMT4">
                  <p:embed/>
                </p:oleObj>
              </mc:Choice>
              <mc:Fallback>
                <p:oleObj name="Equation" r:id="rId12" imgW="90144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776787"/>
                        <a:ext cx="1782762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139157"/>
              </p:ext>
            </p:extLst>
          </p:nvPr>
        </p:nvGraphicFramePr>
        <p:xfrm>
          <a:off x="1752600" y="5538788"/>
          <a:ext cx="1281112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393480" progId="Equation.DSMT4">
                  <p:embed/>
                </p:oleObj>
              </mc:Choice>
              <mc:Fallback>
                <p:oleObj name="Equation" r:id="rId14" imgW="64764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538788"/>
                        <a:ext cx="1281112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 flipV="1">
            <a:off x="4800600" y="3276600"/>
            <a:ext cx="76200" cy="304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642133"/>
              </p:ext>
            </p:extLst>
          </p:nvPr>
        </p:nvGraphicFramePr>
        <p:xfrm>
          <a:off x="5527675" y="2873375"/>
          <a:ext cx="1482725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9160" imgH="393480" progId="Equation.DSMT4">
                  <p:embed/>
                </p:oleObj>
              </mc:Choice>
              <mc:Fallback>
                <p:oleObj name="Equation" r:id="rId16" imgW="74916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7675" y="2873375"/>
                        <a:ext cx="1482725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02569"/>
              </p:ext>
            </p:extLst>
          </p:nvPr>
        </p:nvGraphicFramePr>
        <p:xfrm>
          <a:off x="5562600" y="3786187"/>
          <a:ext cx="158115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99920" imgH="393480" progId="Equation.DSMT4">
                  <p:embed/>
                </p:oleObj>
              </mc:Choice>
              <mc:Fallback>
                <p:oleObj name="Equation" r:id="rId18" imgW="79992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786187"/>
                        <a:ext cx="1581150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5228912"/>
              </p:ext>
            </p:extLst>
          </p:nvPr>
        </p:nvGraphicFramePr>
        <p:xfrm>
          <a:off x="5556250" y="4624387"/>
          <a:ext cx="168275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50680" imgH="393480" progId="Equation.DSMT4">
                  <p:embed/>
                </p:oleObj>
              </mc:Choice>
              <mc:Fallback>
                <p:oleObj name="Equation" r:id="rId20" imgW="85068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0" y="4624387"/>
                        <a:ext cx="1682750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650957"/>
              </p:ext>
            </p:extLst>
          </p:nvPr>
        </p:nvGraphicFramePr>
        <p:xfrm>
          <a:off x="5578475" y="5538788"/>
          <a:ext cx="1279525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47640" imgH="393480" progId="Equation.DSMT4">
                  <p:embed/>
                </p:oleObj>
              </mc:Choice>
              <mc:Fallback>
                <p:oleObj name="Equation" r:id="rId22" imgW="64764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5538788"/>
                        <a:ext cx="1279525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701751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1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09600" y="228600"/>
            <a:ext cx="8229600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* D¹ng 3: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ViÕt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mét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sè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h÷u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tØ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d­íi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d¹ng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tæng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,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hoÆc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hiÖu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,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tÝch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hoÆc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th­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¬ng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hai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sè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h÷u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tØ</a:t>
            </a:r>
            <a:endParaRPr lang="en-US" sz="2800" b="1" u="sng" dirty="0">
              <a:solidFill>
                <a:srgbClr val="FF0000"/>
              </a:solidFill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0099"/>
                </a:solidFill>
                <a:latin typeface=".VnTime" pitchFamily="34" charset="0"/>
              </a:rPr>
              <a:t>Bµi</a:t>
            </a:r>
            <a:r>
              <a:rPr lang="en-US" sz="2800" b="1" u="sng" dirty="0">
                <a:solidFill>
                  <a:srgbClr val="000099"/>
                </a:solidFill>
                <a:latin typeface=".VnTime" pitchFamily="34" charset="0"/>
              </a:rPr>
              <a:t> 5: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ViÕt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sè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h÷u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tØ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            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d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­ư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íi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c¸c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d¹ng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sau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®©y: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.VnTime" pitchFamily="34" charset="0"/>
              </a:rPr>
              <a:t>a, </a:t>
            </a:r>
            <a:r>
              <a:rPr lang="en-US" sz="2800" b="1" dirty="0" err="1">
                <a:latin typeface=".VnTime" pitchFamily="34" charset="0"/>
              </a:rPr>
              <a:t>Tæng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cña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hai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sè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h÷u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tØ</a:t>
            </a:r>
            <a:r>
              <a:rPr lang="en-US" sz="2800" b="1" dirty="0">
                <a:latin typeface=".VnTime" pitchFamily="34" charset="0"/>
              </a:rPr>
              <a:t> ©m.</a:t>
            </a:r>
          </a:p>
          <a:p>
            <a:pPr>
              <a:spcBef>
                <a:spcPct val="50000"/>
              </a:spcBef>
            </a:pPr>
            <a:r>
              <a:rPr lang="en-US" sz="2800" b="1" dirty="0" err="1">
                <a:latin typeface=".VnTime" pitchFamily="34" charset="0"/>
              </a:rPr>
              <a:t>b,HiÖu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cña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hai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sè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h÷u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tØ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d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b="1" dirty="0" err="1">
                <a:latin typeface=".VnTime" pitchFamily="34" charset="0"/>
              </a:rPr>
              <a:t>­¬ng</a:t>
            </a:r>
            <a:r>
              <a:rPr lang="en-US" sz="2800" b="1" dirty="0">
                <a:latin typeface=".VnTime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.VnTime" pitchFamily="34" charset="0"/>
              </a:rPr>
              <a:t>c, </a:t>
            </a:r>
            <a:r>
              <a:rPr lang="en-US" sz="2800" b="1" dirty="0" err="1">
                <a:latin typeface=".VnTime" pitchFamily="34" charset="0"/>
              </a:rPr>
              <a:t>Tæng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cña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hai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sè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h÷u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tØ</a:t>
            </a:r>
            <a:r>
              <a:rPr lang="en-US" sz="2800" b="1" dirty="0">
                <a:latin typeface=".VnTime" pitchFamily="34" charset="0"/>
              </a:rPr>
              <a:t> ©m </a:t>
            </a:r>
            <a:r>
              <a:rPr lang="en-US" sz="2800" b="1" dirty="0" err="1">
                <a:latin typeface=".VnTime" pitchFamily="34" charset="0"/>
              </a:rPr>
              <a:t>trong</a:t>
            </a:r>
            <a:r>
              <a:rPr lang="en-US" sz="2800" b="1" dirty="0">
                <a:latin typeface=".VnTime" pitchFamily="34" charset="0"/>
              </a:rPr>
              <a:t> ®ã </a:t>
            </a:r>
            <a:r>
              <a:rPr lang="en-US" sz="2800" b="1" dirty="0" err="1">
                <a:latin typeface=".VnTime" pitchFamily="34" charset="0"/>
              </a:rPr>
              <a:t>mét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sè</a:t>
            </a:r>
            <a:r>
              <a:rPr lang="en-US" sz="2800" b="1" dirty="0">
                <a:latin typeface=".VnTime" pitchFamily="34" charset="0"/>
              </a:rPr>
              <a:t> lµ  </a:t>
            </a:r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3962400" y="1143000"/>
          <a:ext cx="9382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560" imgH="393480" progId="Equation.DSMT4">
                  <p:embed/>
                </p:oleObj>
              </mc:Choice>
              <mc:Fallback>
                <p:oleObj name="Equation" r:id="rId2" imgW="304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143000"/>
                        <a:ext cx="9382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216880"/>
              </p:ext>
            </p:extLst>
          </p:nvPr>
        </p:nvGraphicFramePr>
        <p:xfrm>
          <a:off x="7924800" y="3048000"/>
          <a:ext cx="7826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00" imgH="393480" progId="Equation.DSMT4">
                  <p:embed/>
                </p:oleObj>
              </mc:Choice>
              <mc:Fallback>
                <p:oleObj name="Equation" r:id="rId4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048000"/>
                        <a:ext cx="7826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609600" y="3962400"/>
            <a:ext cx="8229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.VnTime" pitchFamily="34" charset="0"/>
              </a:rPr>
              <a:t>d, </a:t>
            </a:r>
            <a:r>
              <a:rPr lang="en-US" sz="2800" b="1" dirty="0" err="1">
                <a:latin typeface=".VnTime" pitchFamily="34" charset="0"/>
              </a:rPr>
              <a:t>TÝch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cña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hai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sè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h÷u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tØ</a:t>
            </a:r>
            <a:r>
              <a:rPr lang="en-US" sz="2800" b="1" dirty="0">
                <a:latin typeface=".VnTime" pitchFamily="34" charset="0"/>
              </a:rPr>
              <a:t> .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.VnTime" pitchFamily="34" charset="0"/>
              </a:rPr>
              <a:t>e, </a:t>
            </a:r>
            <a:r>
              <a:rPr lang="en-US" sz="2800" b="1" dirty="0" err="1">
                <a:latin typeface=".VnTime" pitchFamily="34" charset="0"/>
              </a:rPr>
              <a:t>Th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b="1" dirty="0" err="1">
                <a:latin typeface=".VnTime" pitchFamily="34" charset="0"/>
              </a:rPr>
              <a:t>­¬ng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cña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hai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sè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h÷u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tØ</a:t>
            </a:r>
            <a:r>
              <a:rPr lang="en-US" sz="2800" b="1" dirty="0">
                <a:latin typeface=".VnTime" pitchFamily="34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87869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03081" y="115318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1.Nhân hai số hữu tỉ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8200" y="1708378"/>
            <a:ext cx="7696200" cy="21778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 hữu tỉ được viết dưới dạng phân số nên ta có thể nhân, chia hai số hữu tỉ x, y bằng cách viết chúng dưới dạng phân số rồi áp dụng qui tắc nhân, chia phân số.</a:t>
            </a:r>
          </a:p>
          <a:p>
            <a:pPr algn="just"/>
            <a:endParaRPr lang="en-US" sz="2800" b="1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14400" y="18288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Với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19206"/>
              </p:ext>
            </p:extLst>
          </p:nvPr>
        </p:nvGraphicFramePr>
        <p:xfrm>
          <a:off x="1654175" y="1611313"/>
          <a:ext cx="852488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393480" progId="Equation.DSMT4">
                  <p:embed/>
                </p:oleObj>
              </mc:Choice>
              <mc:Fallback>
                <p:oleObj name="Equation" r:id="rId4" imgW="43164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175" y="1611313"/>
                        <a:ext cx="852488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53893"/>
              </p:ext>
            </p:extLst>
          </p:nvPr>
        </p:nvGraphicFramePr>
        <p:xfrm>
          <a:off x="2743200" y="1600200"/>
          <a:ext cx="80327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393480" progId="Equation.DSMT4">
                  <p:embed/>
                </p:oleObj>
              </mc:Choice>
              <mc:Fallback>
                <p:oleObj name="Equation" r:id="rId6" imgW="406080" imgH="393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600200"/>
                        <a:ext cx="80327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3557154" y="1838980"/>
            <a:ext cx="1235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ta có: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352800" y="2667000"/>
            <a:ext cx="3048000" cy="12192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517419"/>
              </p:ext>
            </p:extLst>
          </p:nvPr>
        </p:nvGraphicFramePr>
        <p:xfrm>
          <a:off x="3333750" y="2590800"/>
          <a:ext cx="2914650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20" imgH="393480" progId="Equation.DSMT4">
                  <p:embed/>
                </p:oleObj>
              </mc:Choice>
              <mc:Fallback>
                <p:oleObj name="Equation" r:id="rId8" imgW="1041120" imgH="393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590800"/>
                        <a:ext cx="2914650" cy="124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1066799" y="3886200"/>
            <a:ext cx="1228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Ví dụ:</a:t>
            </a: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0192020"/>
              </p:ext>
            </p:extLst>
          </p:nvPr>
        </p:nvGraphicFramePr>
        <p:xfrm>
          <a:off x="2200275" y="3938588"/>
          <a:ext cx="2628900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393480" progId="Equation.DSMT4">
                  <p:embed/>
                </p:oleObj>
              </mc:Choice>
              <mc:Fallback>
                <p:oleObj name="Equation" r:id="rId10" imgW="939600" imgH="3934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3938588"/>
                        <a:ext cx="2628900" cy="1243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059678"/>
              </p:ext>
            </p:extLst>
          </p:nvPr>
        </p:nvGraphicFramePr>
        <p:xfrm>
          <a:off x="4897582" y="4038600"/>
          <a:ext cx="82867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040" imgH="393480" progId="Equation.DSMT4">
                  <p:embed/>
                </p:oleObj>
              </mc:Choice>
              <mc:Fallback>
                <p:oleObj name="Equation" r:id="rId12" imgW="419040" imgH="3934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582" y="4038600"/>
                        <a:ext cx="82867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722633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9" grpId="0" animBg="1"/>
      <p:bldP spid="19" grpId="1" animBg="1"/>
      <p:bldP spid="36" grpId="0"/>
      <p:bldP spid="43" grpId="0"/>
      <p:bldP spid="42" grpId="0" animBg="1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81000" y="414517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1.Nhân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7700" y="1307068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Bao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2630507"/>
            <a:ext cx="8686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0" i="0" dirty="0">
                <a:sym typeface="Wingdings" pitchFamily="2" charset="2"/>
              </a:rPr>
              <a:t>  </a:t>
            </a:r>
            <a:r>
              <a:rPr lang="en-US" sz="4000" b="0" i="0" dirty="0" err="1"/>
              <a:t>x.y</a:t>
            </a:r>
            <a:r>
              <a:rPr lang="en-US" sz="4000" b="0" i="0" dirty="0"/>
              <a:t> = </a:t>
            </a:r>
            <a:r>
              <a:rPr lang="en-US" sz="4000" b="0" i="0" dirty="0" err="1"/>
              <a:t>y.x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0" i="0" dirty="0">
                <a:sym typeface="Wingdings" pitchFamily="2" charset="2"/>
              </a:rPr>
              <a:t>  </a:t>
            </a:r>
            <a:r>
              <a:rPr lang="en-US" sz="4000" b="0" i="0" dirty="0"/>
              <a:t>(</a:t>
            </a:r>
            <a:r>
              <a:rPr lang="en-US" sz="4000" b="0" i="0" dirty="0" err="1"/>
              <a:t>x.y</a:t>
            </a:r>
            <a:r>
              <a:rPr lang="en-US" sz="4000" b="0" i="0" dirty="0"/>
              <a:t>).z = x.(</a:t>
            </a:r>
            <a:r>
              <a:rPr lang="en-US" sz="4000" b="0" i="0" dirty="0" err="1"/>
              <a:t>y.z</a:t>
            </a:r>
            <a:r>
              <a:rPr lang="en-US" sz="4000" b="0" i="0" dirty="0"/>
              <a:t>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4000" b="0" i="0" dirty="0">
                <a:sym typeface="Wingdings" pitchFamily="2" charset="2"/>
              </a:rPr>
              <a:t>  </a:t>
            </a:r>
            <a:r>
              <a:rPr lang="en-US" sz="4000" b="0" i="0" dirty="0"/>
              <a:t>x.1 = 1.x = x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0" i="0" dirty="0">
                <a:sym typeface="Wingdings" pitchFamily="2" charset="2"/>
              </a:rPr>
              <a:t>  </a:t>
            </a:r>
            <a:r>
              <a:rPr lang="en-US" sz="4000" b="0" i="0" dirty="0"/>
              <a:t>x.(y + z) = </a:t>
            </a:r>
            <a:r>
              <a:rPr lang="en-US" sz="4000" b="0" i="0" dirty="0" err="1"/>
              <a:t>x.y</a:t>
            </a:r>
            <a:r>
              <a:rPr lang="en-US" sz="4000" b="0" i="0" dirty="0"/>
              <a:t> + </a:t>
            </a:r>
            <a:r>
              <a:rPr lang="en-US" sz="4000" b="0" i="0" dirty="0" err="1"/>
              <a:t>x.z</a:t>
            </a:r>
            <a:endParaRPr lang="en-US" sz="4000" b="0" i="0" dirty="0"/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36"/>
          <p:cNvSpPr>
            <a:spLocks noChangeArrowheads="1"/>
          </p:cNvSpPr>
          <p:nvPr/>
        </p:nvSpPr>
        <p:spPr bwMode="auto">
          <a:xfrm>
            <a:off x="3019425" y="5858103"/>
            <a:ext cx="18002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0" i="0" dirty="0" err="1"/>
              <a:t>Với</a:t>
            </a:r>
            <a:r>
              <a:rPr lang="en-US" sz="2800" b="0" i="0" dirty="0"/>
              <a:t> </a:t>
            </a:r>
            <a:r>
              <a:rPr lang="en-US" sz="2800" b="0" i="0" dirty="0" err="1"/>
              <a:t>x,y,z</a:t>
            </a:r>
            <a:endParaRPr lang="en-US" sz="2800" b="0" i="0" dirty="0"/>
          </a:p>
        </p:txBody>
      </p:sp>
      <p:graphicFrame>
        <p:nvGraphicFramePr>
          <p:cNvPr id="2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336526"/>
              </p:ext>
            </p:extLst>
          </p:nvPr>
        </p:nvGraphicFramePr>
        <p:xfrm>
          <a:off x="4495800" y="5858103"/>
          <a:ext cx="647700" cy="52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203040" progId="Equation.DSMT4">
                  <p:embed/>
                </p:oleObj>
              </mc:Choice>
              <mc:Fallback>
                <p:oleObj name="Equation" r:id="rId4" imgW="266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858103"/>
                        <a:ext cx="647700" cy="5232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735016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03081" y="115318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1.Nhân hai số hữu tỉ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1000" y="15240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2.Chia hai số hữu tỉ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2022475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Với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366487"/>
              </p:ext>
            </p:extLst>
          </p:nvPr>
        </p:nvGraphicFramePr>
        <p:xfrm>
          <a:off x="1654175" y="1804988"/>
          <a:ext cx="852488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640" imgH="393480" progId="Equation.DSMT4">
                  <p:embed/>
                </p:oleObj>
              </mc:Choice>
              <mc:Fallback>
                <p:oleObj name="Equation" r:id="rId5" imgW="431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175" y="1804988"/>
                        <a:ext cx="852488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972890"/>
              </p:ext>
            </p:extLst>
          </p:nvPr>
        </p:nvGraphicFramePr>
        <p:xfrm>
          <a:off x="2509837" y="1793875"/>
          <a:ext cx="1681163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680" imgH="393480" progId="Equation.DSMT4">
                  <p:embed/>
                </p:oleObj>
              </mc:Choice>
              <mc:Fallback>
                <p:oleObj name="Equation" r:id="rId7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9837" y="1793875"/>
                        <a:ext cx="1681163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174835" y="2032655"/>
            <a:ext cx="1235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ta có: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31881" y="2776210"/>
            <a:ext cx="4626119" cy="17195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786067"/>
              </p:ext>
            </p:extLst>
          </p:nvPr>
        </p:nvGraphicFramePr>
        <p:xfrm>
          <a:off x="2366459" y="3014498"/>
          <a:ext cx="4443412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87240" imgH="393480" progId="Equation.DSMT4">
                  <p:embed/>
                </p:oleObj>
              </mc:Choice>
              <mc:Fallback>
                <p:oleObj name="Equation" r:id="rId9" imgW="158724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459" y="3014498"/>
                        <a:ext cx="4443412" cy="124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90981" y="4520256"/>
            <a:ext cx="1228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Ví dụ: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771844"/>
              </p:ext>
            </p:extLst>
          </p:nvPr>
        </p:nvGraphicFramePr>
        <p:xfrm>
          <a:off x="904875" y="5043488"/>
          <a:ext cx="1052513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33160" imgH="393480" progId="Equation.DSMT4">
                  <p:embed/>
                </p:oleObj>
              </mc:Choice>
              <mc:Fallback>
                <p:oleObj name="Equation" r:id="rId11" imgW="533160" imgH="393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5043488"/>
                        <a:ext cx="1052513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712196"/>
              </p:ext>
            </p:extLst>
          </p:nvPr>
        </p:nvGraphicFramePr>
        <p:xfrm>
          <a:off x="1905000" y="5064258"/>
          <a:ext cx="122872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22080" imgH="393480" progId="Equation.DSMT4">
                  <p:embed/>
                </p:oleObj>
              </mc:Choice>
              <mc:Fallback>
                <p:oleObj name="Equation" r:id="rId13" imgW="62208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064258"/>
                        <a:ext cx="122872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061463"/>
              </p:ext>
            </p:extLst>
          </p:nvPr>
        </p:nvGraphicFramePr>
        <p:xfrm>
          <a:off x="3163888" y="5081587"/>
          <a:ext cx="1103312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58720" imgH="393480" progId="Equation.DSMT4">
                  <p:embed/>
                </p:oleObj>
              </mc:Choice>
              <mc:Fallback>
                <p:oleObj name="Equation" r:id="rId15" imgW="55872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888" y="5081587"/>
                        <a:ext cx="1103312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080911"/>
              </p:ext>
            </p:extLst>
          </p:nvPr>
        </p:nvGraphicFramePr>
        <p:xfrm>
          <a:off x="4267200" y="5070475"/>
          <a:ext cx="877888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44240" imgH="393480" progId="Equation.DSMT4">
                  <p:embed/>
                </p:oleObj>
              </mc:Choice>
              <mc:Fallback>
                <p:oleObj name="Equation" r:id="rId17" imgW="44424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070475"/>
                        <a:ext cx="877888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735016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3" grpId="0"/>
      <p:bldP spid="4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4343400" y="2938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03081" y="115318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1.Nhân hai số hữu tỉ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1000" y="15240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2.Chia hai số hữu tỉ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8200" y="1976735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413574"/>
              </p:ext>
            </p:extLst>
          </p:nvPr>
        </p:nvGraphicFramePr>
        <p:xfrm>
          <a:off x="2819400" y="1856287"/>
          <a:ext cx="1752600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393480" progId="Equation.DSMT4">
                  <p:embed/>
                </p:oleObj>
              </mc:Choice>
              <mc:Fallback>
                <p:oleObj name="Equation" r:id="rId4" imgW="68580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56287"/>
                        <a:ext cx="1752600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206567"/>
              </p:ext>
            </p:extLst>
          </p:nvPr>
        </p:nvGraphicFramePr>
        <p:xfrm>
          <a:off x="5451764" y="1828800"/>
          <a:ext cx="1851025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393480" progId="Equation.DSMT4">
                  <p:embed/>
                </p:oleObj>
              </mc:Choice>
              <mc:Fallback>
                <p:oleObj name="Equation" r:id="rId6" imgW="72360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764" y="1828800"/>
                        <a:ext cx="1851025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495800" y="2590800"/>
            <a:ext cx="11430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121361"/>
              </p:ext>
            </p:extLst>
          </p:nvPr>
        </p:nvGraphicFramePr>
        <p:xfrm>
          <a:off x="762000" y="3124200"/>
          <a:ext cx="1925782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393480" progId="Equation.DSMT4">
                  <p:embed/>
                </p:oleObj>
              </mc:Choice>
              <mc:Fallback>
                <p:oleObj name="Equation" r:id="rId8" imgW="68580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124200"/>
                        <a:ext cx="1925782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258248"/>
              </p:ext>
            </p:extLst>
          </p:nvPr>
        </p:nvGraphicFramePr>
        <p:xfrm>
          <a:off x="2709430" y="3155722"/>
          <a:ext cx="126682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393480" progId="Equation.DSMT4">
                  <p:embed/>
                </p:oleObj>
              </mc:Choice>
              <mc:Fallback>
                <p:oleObj name="Equation" r:id="rId10" imgW="49500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430" y="3155722"/>
                        <a:ext cx="126682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255723"/>
              </p:ext>
            </p:extLst>
          </p:nvPr>
        </p:nvGraphicFramePr>
        <p:xfrm>
          <a:off x="4033838" y="3176587"/>
          <a:ext cx="877887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393480" progId="Equation.DSMT4">
                  <p:embed/>
                </p:oleObj>
              </mc:Choice>
              <mc:Fallback>
                <p:oleObj name="Equation" r:id="rId12" imgW="34272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3176587"/>
                        <a:ext cx="877887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812978"/>
              </p:ext>
            </p:extLst>
          </p:nvPr>
        </p:nvGraphicFramePr>
        <p:xfrm>
          <a:off x="4876800" y="3429000"/>
          <a:ext cx="94138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68280" imgH="203040" progId="Equation.DSMT4">
                  <p:embed/>
                </p:oleObj>
              </mc:Choice>
              <mc:Fallback>
                <p:oleObj name="Equation" r:id="rId14" imgW="368280" imgH="203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429000"/>
                        <a:ext cx="941388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548767"/>
              </p:ext>
            </p:extLst>
          </p:nvPr>
        </p:nvGraphicFramePr>
        <p:xfrm>
          <a:off x="762000" y="4114800"/>
          <a:ext cx="1981200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3600" imgH="393480" progId="Equation.DSMT4">
                  <p:embed/>
                </p:oleObj>
              </mc:Choice>
              <mc:Fallback>
                <p:oleObj name="Equation" r:id="rId16" imgW="72360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114800"/>
                        <a:ext cx="1981200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68407"/>
              </p:ext>
            </p:extLst>
          </p:nvPr>
        </p:nvGraphicFramePr>
        <p:xfrm>
          <a:off x="2713037" y="4114800"/>
          <a:ext cx="1592263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93480" progId="Equation.DSMT4">
                  <p:embed/>
                </p:oleObj>
              </mc:Choice>
              <mc:Fallback>
                <p:oleObj name="Equation" r:id="rId18" imgW="62208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037" y="4114800"/>
                        <a:ext cx="1592263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617738"/>
              </p:ext>
            </p:extLst>
          </p:nvPr>
        </p:nvGraphicFramePr>
        <p:xfrm>
          <a:off x="4357255" y="4114800"/>
          <a:ext cx="152717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96880" imgH="393480" progId="Equation.DSMT4">
                  <p:embed/>
                </p:oleObj>
              </mc:Choice>
              <mc:Fallback>
                <p:oleObj name="Equation" r:id="rId20" imgW="59688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255" y="4114800"/>
                        <a:ext cx="152717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885261"/>
              </p:ext>
            </p:extLst>
          </p:nvPr>
        </p:nvGraphicFramePr>
        <p:xfrm>
          <a:off x="5791200" y="4114800"/>
          <a:ext cx="97472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80" imgH="393480" progId="Equation.DSMT4">
                  <p:embed/>
                </p:oleObj>
              </mc:Choice>
              <mc:Fallback>
                <p:oleObj name="Equation" r:id="rId22" imgW="38088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14800"/>
                        <a:ext cx="97472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57200" y="5261263"/>
            <a:ext cx="1344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1728592" y="5098093"/>
                <a:ext cx="7263008" cy="11503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Thương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phép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chia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hữu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x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hữu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y (y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0)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𝑔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ọ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𝑖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𝑙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à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ỉ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ố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ủ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𝑐h𝑖𝑎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í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h𝑖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ệ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𝑢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𝑙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à 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h𝑎𝑦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: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. </m:t>
                    </m:r>
                  </m:oMath>
                </a14:m>
                <a:endPara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592" y="5098093"/>
                <a:ext cx="7263008" cy="1150307"/>
              </a:xfrm>
              <a:prstGeom prst="rect">
                <a:avLst/>
              </a:prstGeom>
              <a:blipFill rotWithShape="1">
                <a:blip r:embed="rId25"/>
                <a:stretch>
                  <a:fillRect l="-1172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8526184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26" grpId="0" animBg="1"/>
      <p:bldP spid="34" grpId="0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52400" y="228600"/>
            <a:ext cx="87630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3.Luyện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* D¹ng 1: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Céng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,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trõ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,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nh©n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,chia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hai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sè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h÷u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tØ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Bµi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1: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TÝnh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:</a:t>
            </a:r>
          </a:p>
        </p:txBody>
      </p:sp>
      <p:graphicFrame>
        <p:nvGraphicFramePr>
          <p:cNvPr id="30725" name="Object 5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154271414"/>
              </p:ext>
            </p:extLst>
          </p:nvPr>
        </p:nvGraphicFramePr>
        <p:xfrm>
          <a:off x="1219200" y="1447800"/>
          <a:ext cx="73152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1447560" progId="Equation.DSMT4">
                  <p:embed/>
                </p:oleObj>
              </mc:Choice>
              <mc:Fallback>
                <p:oleObj name="Equation" r:id="rId2" imgW="1320480" imgH="1447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447800"/>
                        <a:ext cx="7315200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582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45" name="Rectangle 137"/>
          <p:cNvSpPr>
            <a:spLocks noChangeArrowheads="1"/>
          </p:cNvSpPr>
          <p:nvPr/>
        </p:nvSpPr>
        <p:spPr bwMode="auto">
          <a:xfrm>
            <a:off x="1379538" y="2147888"/>
            <a:ext cx="5122862" cy="7842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746" name="Rectangle 138"/>
          <p:cNvSpPr>
            <a:spLocks noChangeArrowheads="1"/>
          </p:cNvSpPr>
          <p:nvPr/>
        </p:nvSpPr>
        <p:spPr bwMode="auto">
          <a:xfrm>
            <a:off x="1379538" y="3773488"/>
            <a:ext cx="5122862" cy="7842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028700" y="709613"/>
            <a:ext cx="69675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“X”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b="1" dirty="0">
                <a:solidFill>
                  <a:srgbClr val="FF3300"/>
                </a:solidFill>
              </a:rPr>
              <a:t>: </a:t>
            </a:r>
          </a:p>
        </p:txBody>
      </p:sp>
      <p:graphicFrame>
        <p:nvGraphicFramePr>
          <p:cNvPr id="68735" name="Group 127"/>
          <p:cNvGraphicFramePr>
            <a:graphicFrameLocks noGrp="1"/>
          </p:cNvGraphicFramePr>
          <p:nvPr/>
        </p:nvGraphicFramePr>
        <p:xfrm>
          <a:off x="449263" y="1673225"/>
          <a:ext cx="8085137" cy="3711575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67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6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Câu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Phép tính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Đúng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Sai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8656" name="Object 48"/>
          <p:cNvGraphicFramePr>
            <a:graphicFrameLocks noChangeAspect="1"/>
          </p:cNvGraphicFramePr>
          <p:nvPr/>
        </p:nvGraphicFramePr>
        <p:xfrm>
          <a:off x="1568450" y="2192338"/>
          <a:ext cx="30353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0160" imgH="444240" progId="Equation.DSMT4">
                  <p:embed/>
                </p:oleObj>
              </mc:Choice>
              <mc:Fallback>
                <p:oleObj name="Equation" r:id="rId2" imgW="14601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2192338"/>
                        <a:ext cx="3035300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57" name="Object 49"/>
          <p:cNvGraphicFramePr>
            <a:graphicFrameLocks noChangeAspect="1"/>
          </p:cNvGraphicFramePr>
          <p:nvPr/>
        </p:nvGraphicFramePr>
        <p:xfrm>
          <a:off x="1497013" y="3876675"/>
          <a:ext cx="30099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406080" progId="Equation.DSMT4">
                  <p:embed/>
                </p:oleObj>
              </mc:Choice>
              <mc:Fallback>
                <p:oleObj name="Equation" r:id="rId4" imgW="14475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013" y="3876675"/>
                        <a:ext cx="30099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739" name="Object 131"/>
          <p:cNvGraphicFramePr>
            <a:graphicFrameLocks noChangeAspect="1"/>
          </p:cNvGraphicFramePr>
          <p:nvPr/>
        </p:nvGraphicFramePr>
        <p:xfrm>
          <a:off x="1435100" y="2978150"/>
          <a:ext cx="49657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520" imgH="457200" progId="Equation.DSMT4">
                  <p:embed/>
                </p:oleObj>
              </mc:Choice>
              <mc:Fallback>
                <p:oleObj name="Equation" r:id="rId6" imgW="238752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978150"/>
                        <a:ext cx="49657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740" name="Text Box 132"/>
          <p:cNvSpPr txBox="1">
            <a:spLocks noChangeArrowheads="1"/>
          </p:cNvSpPr>
          <p:nvPr/>
        </p:nvSpPr>
        <p:spPr bwMode="auto">
          <a:xfrm>
            <a:off x="7677150" y="2249488"/>
            <a:ext cx="754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AvantH" pitchFamily="34" charset="0"/>
              </a:rPr>
              <a:t>X</a:t>
            </a:r>
          </a:p>
        </p:txBody>
      </p:sp>
      <p:sp>
        <p:nvSpPr>
          <p:cNvPr id="68741" name="Text Box 133"/>
          <p:cNvSpPr txBox="1">
            <a:spLocks noChangeArrowheads="1"/>
          </p:cNvSpPr>
          <p:nvPr/>
        </p:nvSpPr>
        <p:spPr bwMode="auto">
          <a:xfrm>
            <a:off x="6646863" y="3135313"/>
            <a:ext cx="754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AvantH" pitchFamily="34" charset="0"/>
              </a:rPr>
              <a:t>X</a:t>
            </a:r>
          </a:p>
        </p:txBody>
      </p:sp>
      <p:sp>
        <p:nvSpPr>
          <p:cNvPr id="68742" name="Text Box 134"/>
          <p:cNvSpPr txBox="1">
            <a:spLocks noChangeArrowheads="1"/>
          </p:cNvSpPr>
          <p:nvPr/>
        </p:nvSpPr>
        <p:spPr bwMode="auto">
          <a:xfrm>
            <a:off x="7662863" y="3875088"/>
            <a:ext cx="754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AvantH" pitchFamily="34" charset="0"/>
              </a:rPr>
              <a:t>X</a:t>
            </a:r>
          </a:p>
        </p:txBody>
      </p:sp>
      <p:sp>
        <p:nvSpPr>
          <p:cNvPr id="68743" name="Text Box 135"/>
          <p:cNvSpPr txBox="1">
            <a:spLocks noChangeArrowheads="1"/>
          </p:cNvSpPr>
          <p:nvPr/>
        </p:nvSpPr>
        <p:spPr bwMode="auto">
          <a:xfrm>
            <a:off x="6604000" y="4716463"/>
            <a:ext cx="754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AvantH" pitchFamily="34" charset="0"/>
              </a:rPr>
              <a:t>X</a:t>
            </a:r>
          </a:p>
        </p:txBody>
      </p:sp>
      <p:graphicFrame>
        <p:nvGraphicFramePr>
          <p:cNvPr id="68744" name="Object 136"/>
          <p:cNvGraphicFramePr>
            <a:graphicFrameLocks noChangeAspect="1"/>
          </p:cNvGraphicFramePr>
          <p:nvPr/>
        </p:nvGraphicFramePr>
        <p:xfrm>
          <a:off x="1331913" y="4632325"/>
          <a:ext cx="49688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87520" imgH="457200" progId="Equation.DSMT4">
                  <p:embed/>
                </p:oleObj>
              </mc:Choice>
              <mc:Fallback>
                <p:oleObj name="Equation" r:id="rId8" imgW="238752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632325"/>
                        <a:ext cx="496887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916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745" grpId="0" animBg="1"/>
      <p:bldP spid="68746" grpId="0" animBg="1"/>
      <p:bldP spid="68740" grpId="0"/>
      <p:bldP spid="68741" grpId="0"/>
      <p:bldP spid="68742" grpId="0"/>
      <p:bldP spid="687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026" name="Group 42"/>
          <p:cNvGraphicFramePr>
            <a:graphicFrameLocks noGrp="1"/>
          </p:cNvGraphicFramePr>
          <p:nvPr>
            <p:ph/>
          </p:nvPr>
        </p:nvGraphicFramePr>
        <p:xfrm>
          <a:off x="457200" y="1006475"/>
          <a:ext cx="8229600" cy="5851527"/>
        </p:xfrm>
        <a:graphic>
          <a:graphicData uri="http://schemas.openxmlformats.org/drawingml/2006/table">
            <a:tbl>
              <a:tblPr/>
              <a:tblGrid>
                <a:gridCol w="1646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6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2028" name="Object 44"/>
          <p:cNvGraphicFramePr>
            <a:graphicFrameLocks noChangeAspect="1"/>
          </p:cNvGraphicFramePr>
          <p:nvPr/>
        </p:nvGraphicFramePr>
        <p:xfrm>
          <a:off x="762000" y="990600"/>
          <a:ext cx="850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160" imgH="393480" progId="Equation.DSMT4">
                  <p:embed/>
                </p:oleObj>
              </mc:Choice>
              <mc:Fallback>
                <p:oleObj name="Equation" r:id="rId2" imgW="317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990600"/>
                        <a:ext cx="850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30" name="Text Box 46"/>
          <p:cNvSpPr txBox="1">
            <a:spLocks noChangeArrowheads="1"/>
          </p:cNvSpPr>
          <p:nvPr/>
        </p:nvSpPr>
        <p:spPr bwMode="auto">
          <a:xfrm>
            <a:off x="2438400" y="1265238"/>
            <a:ext cx="106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x</a:t>
            </a:r>
          </a:p>
        </p:txBody>
      </p:sp>
      <p:sp>
        <p:nvSpPr>
          <p:cNvPr id="42031" name="Text Box 47"/>
          <p:cNvSpPr txBox="1">
            <a:spLocks noChangeArrowheads="1"/>
          </p:cNvSpPr>
          <p:nvPr/>
        </p:nvSpPr>
        <p:spPr bwMode="auto">
          <a:xfrm>
            <a:off x="4191000" y="13668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800" b="1"/>
          </a:p>
        </p:txBody>
      </p:sp>
      <p:sp>
        <p:nvSpPr>
          <p:cNvPr id="42032" name="Text Box 48"/>
          <p:cNvSpPr txBox="1">
            <a:spLocks noChangeArrowheads="1"/>
          </p:cNvSpPr>
          <p:nvPr/>
        </p:nvSpPr>
        <p:spPr bwMode="auto">
          <a:xfrm>
            <a:off x="4114800" y="12652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4</a:t>
            </a:r>
          </a:p>
        </p:txBody>
      </p:sp>
      <p:sp>
        <p:nvSpPr>
          <p:cNvPr id="42033" name="Text Box 49"/>
          <p:cNvSpPr txBox="1">
            <a:spLocks noChangeArrowheads="1"/>
          </p:cNvSpPr>
          <p:nvPr/>
        </p:nvSpPr>
        <p:spPr bwMode="auto">
          <a:xfrm>
            <a:off x="990600" y="25606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:</a:t>
            </a:r>
          </a:p>
        </p:txBody>
      </p:sp>
      <p:sp>
        <p:nvSpPr>
          <p:cNvPr id="42035" name="Text Box 51"/>
          <p:cNvSpPr txBox="1">
            <a:spLocks noChangeArrowheads="1"/>
          </p:cNvSpPr>
          <p:nvPr/>
        </p:nvSpPr>
        <p:spPr bwMode="auto">
          <a:xfrm>
            <a:off x="914400" y="3657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- 8</a:t>
            </a:r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838200" y="48466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42037" name="Text Box 53"/>
          <p:cNvSpPr txBox="1">
            <a:spLocks noChangeArrowheads="1"/>
          </p:cNvSpPr>
          <p:nvPr/>
        </p:nvSpPr>
        <p:spPr bwMode="auto">
          <a:xfrm>
            <a:off x="4114800" y="47704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7315200" y="48466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42039" name="Text Box 55"/>
          <p:cNvSpPr txBox="1">
            <a:spLocks noChangeArrowheads="1"/>
          </p:cNvSpPr>
          <p:nvPr/>
        </p:nvSpPr>
        <p:spPr bwMode="auto">
          <a:xfrm>
            <a:off x="2362200" y="6065838"/>
            <a:ext cx="106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x</a:t>
            </a:r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5715000" y="59896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42041" name="Text Box 57"/>
          <p:cNvSpPr txBox="1">
            <a:spLocks noChangeArrowheads="1"/>
          </p:cNvSpPr>
          <p:nvPr/>
        </p:nvSpPr>
        <p:spPr bwMode="auto">
          <a:xfrm>
            <a:off x="2514600" y="36274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:</a:t>
            </a:r>
          </a:p>
        </p:txBody>
      </p:sp>
      <p:sp>
        <p:nvSpPr>
          <p:cNvPr id="42042" name="Text Box 58"/>
          <p:cNvSpPr txBox="1">
            <a:spLocks noChangeArrowheads="1"/>
          </p:cNvSpPr>
          <p:nvPr/>
        </p:nvSpPr>
        <p:spPr bwMode="auto">
          <a:xfrm>
            <a:off x="3962400" y="2484438"/>
            <a:ext cx="106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x</a:t>
            </a:r>
          </a:p>
        </p:txBody>
      </p:sp>
      <p:sp>
        <p:nvSpPr>
          <p:cNvPr id="42043" name="Text Box 59"/>
          <p:cNvSpPr txBox="1">
            <a:spLocks noChangeArrowheads="1"/>
          </p:cNvSpPr>
          <p:nvPr/>
        </p:nvSpPr>
        <p:spPr bwMode="auto">
          <a:xfrm>
            <a:off x="5867400" y="12652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42044" name="Text Box 60"/>
          <p:cNvSpPr txBox="1">
            <a:spLocks noChangeArrowheads="1"/>
          </p:cNvSpPr>
          <p:nvPr/>
        </p:nvSpPr>
        <p:spPr bwMode="auto">
          <a:xfrm>
            <a:off x="5867400" y="37798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=</a:t>
            </a:r>
          </a:p>
        </p:txBody>
      </p:sp>
      <p:sp>
        <p:nvSpPr>
          <p:cNvPr id="42045" name="Text Box 61"/>
          <p:cNvSpPr txBox="1">
            <a:spLocks noChangeArrowheads="1"/>
          </p:cNvSpPr>
          <p:nvPr/>
        </p:nvSpPr>
        <p:spPr bwMode="auto">
          <a:xfrm>
            <a:off x="7543800" y="25606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:</a:t>
            </a:r>
          </a:p>
        </p:txBody>
      </p:sp>
      <p:graphicFrame>
        <p:nvGraphicFramePr>
          <p:cNvPr id="42046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011095"/>
              </p:ext>
            </p:extLst>
          </p:nvPr>
        </p:nvGraphicFramePr>
        <p:xfrm>
          <a:off x="4191000" y="3475038"/>
          <a:ext cx="6794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00" imgH="393480" progId="Equation.DSMT4">
                  <p:embed/>
                </p:oleObj>
              </mc:Choice>
              <mc:Fallback>
                <p:oleObj name="Equation" r:id="rId4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475038"/>
                        <a:ext cx="6794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47" name="Rectangle 63"/>
          <p:cNvSpPr>
            <a:spLocks noChangeArrowheads="1"/>
          </p:cNvSpPr>
          <p:nvPr/>
        </p:nvSpPr>
        <p:spPr bwMode="auto">
          <a:xfrm>
            <a:off x="2057400" y="2133600"/>
            <a:ext cx="16764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8" name="Rectangle 64"/>
          <p:cNvSpPr>
            <a:spLocks noChangeArrowheads="1"/>
          </p:cNvSpPr>
          <p:nvPr/>
        </p:nvSpPr>
        <p:spPr bwMode="auto">
          <a:xfrm>
            <a:off x="5334000" y="2133600"/>
            <a:ext cx="1752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9" name="Rectangle 65"/>
          <p:cNvSpPr>
            <a:spLocks noChangeArrowheads="1"/>
          </p:cNvSpPr>
          <p:nvPr/>
        </p:nvSpPr>
        <p:spPr bwMode="auto">
          <a:xfrm>
            <a:off x="2057400" y="4541838"/>
            <a:ext cx="16764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50" name="Rectangle 66"/>
          <p:cNvSpPr>
            <a:spLocks noChangeArrowheads="1"/>
          </p:cNvSpPr>
          <p:nvPr/>
        </p:nvSpPr>
        <p:spPr bwMode="auto">
          <a:xfrm>
            <a:off x="5334000" y="4541838"/>
            <a:ext cx="16764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51" name="Text Box 67"/>
          <p:cNvSpPr txBox="1">
            <a:spLocks noChangeArrowheads="1"/>
          </p:cNvSpPr>
          <p:nvPr/>
        </p:nvSpPr>
        <p:spPr bwMode="auto">
          <a:xfrm>
            <a:off x="609600" y="6096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2052" name="Text Box 68"/>
          <p:cNvSpPr txBox="1">
            <a:spLocks noChangeArrowheads="1"/>
          </p:cNvSpPr>
          <p:nvPr/>
        </p:nvSpPr>
        <p:spPr bwMode="auto">
          <a:xfrm>
            <a:off x="533400" y="152400"/>
            <a:ext cx="769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Bµi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3: §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iÒn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c¸c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sè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h÷u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tØ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thÝch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hîp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vµo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« </a:t>
            </a: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trèng</a:t>
            </a:r>
            <a:endParaRPr lang="en-US" sz="2800" b="1" dirty="0">
              <a:solidFill>
                <a:srgbClr val="000099"/>
              </a:solidFill>
              <a:latin typeface=".VnTime" pitchFamily="34" charset="0"/>
            </a:endParaRPr>
          </a:p>
        </p:txBody>
      </p:sp>
      <p:graphicFrame>
        <p:nvGraphicFramePr>
          <p:cNvPr id="42056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463107"/>
              </p:ext>
            </p:extLst>
          </p:nvPr>
        </p:nvGraphicFramePr>
        <p:xfrm>
          <a:off x="7485063" y="1143000"/>
          <a:ext cx="6445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393480" progId="Equation.DSMT4">
                  <p:embed/>
                </p:oleObj>
              </mc:Choice>
              <mc:Fallback>
                <p:oleObj name="Equation" r:id="rId6" imgW="241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5063" y="1143000"/>
                        <a:ext cx="64452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57" name="Text Box 73"/>
          <p:cNvSpPr txBox="1">
            <a:spLocks noChangeArrowheads="1"/>
          </p:cNvSpPr>
          <p:nvPr/>
        </p:nvSpPr>
        <p:spPr bwMode="auto">
          <a:xfrm>
            <a:off x="7543800" y="3657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16</a:t>
            </a:r>
          </a:p>
        </p:txBody>
      </p:sp>
      <p:graphicFrame>
        <p:nvGraphicFramePr>
          <p:cNvPr id="42058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099222"/>
              </p:ext>
            </p:extLst>
          </p:nvPr>
        </p:nvGraphicFramePr>
        <p:xfrm>
          <a:off x="855663" y="5867400"/>
          <a:ext cx="8159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560" imgH="393480" progId="Equation.DSMT4">
                  <p:embed/>
                </p:oleObj>
              </mc:Choice>
              <mc:Fallback>
                <p:oleObj name="Equation" r:id="rId8" imgW="304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5867400"/>
                        <a:ext cx="8159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59" name="Text Box 75"/>
          <p:cNvSpPr txBox="1">
            <a:spLocks noChangeArrowheads="1"/>
          </p:cNvSpPr>
          <p:nvPr/>
        </p:nvSpPr>
        <p:spPr bwMode="auto">
          <a:xfrm>
            <a:off x="4191000" y="60960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-2</a:t>
            </a:r>
          </a:p>
        </p:txBody>
      </p:sp>
      <p:graphicFrame>
        <p:nvGraphicFramePr>
          <p:cNvPr id="42061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170624"/>
              </p:ext>
            </p:extLst>
          </p:nvPr>
        </p:nvGraphicFramePr>
        <p:xfrm>
          <a:off x="7231063" y="5715000"/>
          <a:ext cx="102076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393480" progId="Equation.DSMT4">
                  <p:embed/>
                </p:oleObj>
              </mc:Choice>
              <mc:Fallback>
                <p:oleObj name="Equation" r:id="rId10" imgW="380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1063" y="5715000"/>
                        <a:ext cx="1020762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69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7" grpId="0"/>
      <p:bldP spid="420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0"/>
            <a:ext cx="7620000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u="sng" dirty="0">
                <a:solidFill>
                  <a:srgbClr val="FF0000"/>
                </a:solidFill>
                <a:latin typeface=".VnTime" pitchFamily="34" charset="0"/>
              </a:rPr>
              <a:t>* D¹ng 2: </a:t>
            </a:r>
            <a:r>
              <a:rPr lang="en-US" sz="4400" b="1" u="sng" dirty="0" err="1">
                <a:solidFill>
                  <a:srgbClr val="FF0000"/>
                </a:solidFill>
                <a:latin typeface=".VnTime" pitchFamily="34" charset="0"/>
              </a:rPr>
              <a:t>T×m</a:t>
            </a:r>
            <a:r>
              <a:rPr lang="en-US" sz="4400" b="1" u="sng" dirty="0">
                <a:solidFill>
                  <a:srgbClr val="FF0000"/>
                </a:solidFill>
                <a:latin typeface=".VnTime" pitchFamily="34" charset="0"/>
              </a:rPr>
              <a:t> x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000099"/>
                </a:solidFill>
                <a:latin typeface=".VnTime" pitchFamily="34" charset="0"/>
              </a:rPr>
              <a:t>Bµi</a:t>
            </a:r>
            <a:r>
              <a:rPr lang="en-US" sz="4400" b="1" dirty="0">
                <a:solidFill>
                  <a:srgbClr val="000099"/>
                </a:solidFill>
                <a:latin typeface=".VnTime" pitchFamily="34" charset="0"/>
              </a:rPr>
              <a:t> 4: </a:t>
            </a:r>
            <a:r>
              <a:rPr lang="en-US" sz="4400" b="1" dirty="0" err="1">
                <a:solidFill>
                  <a:srgbClr val="000099"/>
                </a:solidFill>
                <a:latin typeface=".VnTime" pitchFamily="34" charset="0"/>
              </a:rPr>
              <a:t>T×m</a:t>
            </a:r>
            <a:r>
              <a:rPr lang="en-US" sz="4400" b="1" dirty="0">
                <a:solidFill>
                  <a:srgbClr val="000099"/>
                </a:solidFill>
                <a:latin typeface=".VnTime" pitchFamily="34" charset="0"/>
              </a:rPr>
              <a:t> x </a:t>
            </a:r>
            <a:r>
              <a:rPr lang="en-US" sz="4400" b="1" dirty="0" err="1">
                <a:solidFill>
                  <a:srgbClr val="000099"/>
                </a:solidFill>
                <a:latin typeface=".VnTime" pitchFamily="34" charset="0"/>
              </a:rPr>
              <a:t>biÕt</a:t>
            </a:r>
            <a:r>
              <a:rPr lang="en-US" sz="4400" b="1" dirty="0">
                <a:solidFill>
                  <a:srgbClr val="000099"/>
                </a:solidFill>
                <a:latin typeface=".VnTime" pitchFamily="34" charset="0"/>
              </a:rPr>
              <a:t>:</a:t>
            </a:r>
          </a:p>
        </p:txBody>
      </p:sp>
      <p:graphicFrame>
        <p:nvGraphicFramePr>
          <p:cNvPr id="35845" name="Object 5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295806074"/>
              </p:ext>
            </p:extLst>
          </p:nvPr>
        </p:nvGraphicFramePr>
        <p:xfrm>
          <a:off x="0" y="1219200"/>
          <a:ext cx="8991599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447560" progId="Equation.DSMT4">
                  <p:embed/>
                </p:oleObj>
              </mc:Choice>
              <mc:Fallback>
                <p:oleObj name="Equation" r:id="rId2" imgW="914400" imgH="1447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219200"/>
                        <a:ext cx="8991599" cy="533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468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506</Words>
  <Application>Microsoft Office PowerPoint</Application>
  <PresentationFormat>On-screen Show (4:3)</PresentationFormat>
  <Paragraphs>74</Paragraphs>
  <Slides>10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.VnAvantH</vt:lpstr>
      <vt:lpstr>.VnTifani Heavy</vt:lpstr>
      <vt:lpstr>.VnTime</vt:lpstr>
      <vt:lpstr>Arial</vt:lpstr>
      <vt:lpstr>Calibri</vt:lpstr>
      <vt:lpstr>Cambria Math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Administrator</cp:lastModifiedBy>
  <cp:revision>26</cp:revision>
  <dcterms:created xsi:type="dcterms:W3CDTF">2014-08-01T07:15:36Z</dcterms:created>
  <dcterms:modified xsi:type="dcterms:W3CDTF">2024-09-22T14:32:18Z</dcterms:modified>
</cp:coreProperties>
</file>