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9"/>
  </p:notesMasterIdLst>
  <p:sldIdLst>
    <p:sldId id="333" r:id="rId5"/>
    <p:sldId id="399" r:id="rId6"/>
    <p:sldId id="356" r:id="rId7"/>
    <p:sldId id="317" r:id="rId8"/>
    <p:sldId id="395" r:id="rId9"/>
    <p:sldId id="397" r:id="rId10"/>
    <p:sldId id="355" r:id="rId11"/>
    <p:sldId id="365" r:id="rId12"/>
    <p:sldId id="368" r:id="rId13"/>
    <p:sldId id="384" r:id="rId14"/>
    <p:sldId id="336" r:id="rId15"/>
    <p:sldId id="400" r:id="rId16"/>
    <p:sldId id="369" r:id="rId17"/>
    <p:sldId id="389" r:id="rId18"/>
    <p:sldId id="388" r:id="rId19"/>
    <p:sldId id="385" r:id="rId20"/>
    <p:sldId id="348" r:id="rId21"/>
    <p:sldId id="366" r:id="rId22"/>
    <p:sldId id="372" r:id="rId23"/>
    <p:sldId id="354" r:id="rId24"/>
    <p:sldId id="401" r:id="rId25"/>
    <p:sldId id="398" r:id="rId26"/>
    <p:sldId id="402" r:id="rId27"/>
    <p:sldId id="3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9" d="100"/>
          <a:sy n="69" d="100"/>
        </p:scale>
        <p:origin x="48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10/23/2024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10/23/2024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10/23/2024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10/23/2024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23-10-2024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408481" cy="5435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478443" y="1938676"/>
            <a:ext cx="5851468" cy="104466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u="sng" dirty="0" err="1" smtClean="0">
                <a:solidFill>
                  <a:schemeClr val="tx1"/>
                </a:solidFill>
                <a:latin typeface="Times New Roman" pitchFamily="18" charset="0"/>
                <a:cs typeface="Times New Roman" pitchFamily="18" charset="0"/>
              </a:rPr>
              <a:t>Câu</a:t>
            </a:r>
            <a:r>
              <a:rPr lang="en-US" sz="2400" u="sng" dirty="0" smtClean="0">
                <a:solidFill>
                  <a:schemeClr val="tx1"/>
                </a:solidFill>
                <a:latin typeface="Times New Roman" pitchFamily="18" charset="0"/>
                <a:cs typeface="Times New Roman" pitchFamily="18" charset="0"/>
              </a:rPr>
              <a:t> 1</a:t>
            </a:r>
            <a:r>
              <a:rPr lang="en-US" sz="2400" b="1"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Đĩnh</a:t>
            </a:r>
            <a:r>
              <a:rPr lang="en-US" sz="2400" dirty="0" smtClean="0">
                <a:solidFill>
                  <a:schemeClr val="tx1"/>
                </a:solidFill>
                <a:latin typeface="Times New Roman" pitchFamily="18" charset="0"/>
                <a:cs typeface="Times New Roman" pitchFamily="18" charset="0"/>
              </a:rPr>
              <a:t> Chi </a:t>
            </a:r>
            <a:r>
              <a:rPr lang="en-US" sz="2400" dirty="0" err="1" smtClean="0">
                <a:solidFill>
                  <a:schemeClr val="tx1"/>
                </a:solidFill>
                <a:latin typeface="Times New Roman" pitchFamily="18" charset="0"/>
                <a:cs typeface="Times New Roman" pitchFamily="18" charset="0"/>
              </a:rPr>
              <a:t>đã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nỗ</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như</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đỗ</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nguyên</a:t>
            </a:r>
            <a:r>
              <a:rPr lang="en-US" sz="2400" dirty="0" smtClean="0">
                <a:solidFill>
                  <a:schemeClr val="tx1"/>
                </a:solidFill>
                <a:latin typeface="Times New Roman" pitchFamily="18" charset="0"/>
                <a:cs typeface="Times New Roman"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6632955" y="2016981"/>
            <a:ext cx="5328136" cy="852835"/>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u="sng" dirty="0" err="1" smtClean="0">
                <a:solidFill>
                  <a:schemeClr val="tx1"/>
                </a:solidFill>
                <a:latin typeface="Times New Roman" pitchFamily="18" charset="0"/>
                <a:cs typeface="Times New Roman" pitchFamily="18" charset="0"/>
              </a:rPr>
              <a:t>Câu</a:t>
            </a:r>
            <a:r>
              <a:rPr lang="en-US" sz="2400" u="sng" dirty="0" smtClean="0">
                <a:solidFill>
                  <a:schemeClr val="tx1"/>
                </a:solidFill>
                <a:latin typeface="Times New Roman" pitchFamily="18" charset="0"/>
                <a:cs typeface="Times New Roman" pitchFamily="18" charset="0"/>
              </a:rPr>
              <a:t> 2</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Em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siêng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a:t>
            </a:r>
            <a:r>
              <a:rPr lang="en-US" sz="2400" dirty="0" smtClean="0">
                <a:solidFill>
                  <a:schemeClr val="tx1"/>
                </a:solidFill>
                <a:latin typeface="Times New Roman" pitchFamily="18" charset="0"/>
                <a:cs typeface="Times New Roman" pitchFamily="18" charset="0"/>
              </a:rPr>
              <a:t>?</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20177" y="3337059"/>
            <a:ext cx="6245278" cy="342207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err="1" smtClean="0">
                <a:solidFill>
                  <a:schemeClr val="tx1"/>
                </a:solidFill>
                <a:latin typeface="Times New Roman" pitchFamily="18" charset="0"/>
                <a:cs typeface="Times New Roman" pitchFamily="18" charset="0"/>
              </a:rPr>
              <a:t>Mạc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Đĩnh</a:t>
            </a:r>
            <a:r>
              <a:rPr lang="en-US" sz="2800" dirty="0" smtClean="0">
                <a:solidFill>
                  <a:schemeClr val="tx1"/>
                </a:solidFill>
                <a:latin typeface="Times New Roman" pitchFamily="18" charset="0"/>
                <a:cs typeface="Times New Roman" pitchFamily="18" charset="0"/>
              </a:rPr>
              <a:t> Chi </a:t>
            </a:r>
            <a:r>
              <a:rPr lang="en-US" sz="2800" dirty="0" err="1" smtClean="0">
                <a:solidFill>
                  <a:schemeClr val="tx1"/>
                </a:solidFill>
                <a:latin typeface="Times New Roman" pitchFamily="18" charset="0"/>
                <a:cs typeface="Times New Roman" pitchFamily="18" charset="0"/>
              </a:rPr>
              <a:t>đã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nguyên</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Tranh</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thủ</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ghé</a:t>
            </a:r>
            <a:r>
              <a:rPr lang="en-US" sz="2800" i="1" dirty="0" smtClean="0">
                <a:solidFill>
                  <a:srgbClr val="000000"/>
                </a:solidFill>
                <a:latin typeface="Times New Roman" panose="02020603050405020304" pitchFamily="18" charset="0"/>
              </a:rPr>
              <a:t> qua </a:t>
            </a:r>
            <a:r>
              <a:rPr lang="en-US" sz="2800" i="1" dirty="0" err="1" smtClean="0">
                <a:solidFill>
                  <a:srgbClr val="000000"/>
                </a:solidFill>
                <a:latin typeface="Times New Roman" panose="02020603050405020304" pitchFamily="18" charset="0"/>
              </a:rPr>
              <a:t>lớp</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học</a:t>
            </a:r>
            <a:r>
              <a:rPr lang="en-US" sz="2800" i="1" dirty="0" smtClean="0">
                <a:solidFill>
                  <a:srgbClr val="000000"/>
                </a:solidFill>
                <a:latin typeface="Times New Roman" panose="02020603050405020304" pitchFamily="18" charset="0"/>
              </a:rPr>
              <a:t> ở </a:t>
            </a:r>
            <a:r>
              <a:rPr lang="en-US" sz="2800" i="1" dirty="0" err="1" smtClean="0">
                <a:solidFill>
                  <a:srgbClr val="000000"/>
                </a:solidFill>
                <a:latin typeface="Times New Roman" panose="02020603050405020304" pitchFamily="18" charset="0"/>
              </a:rPr>
              <a:t>gần</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nhà</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đứng</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ngoài</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cửa</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nghe</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thầy</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giảng</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ngày</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nhặt</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củi</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tối</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về</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cậu</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lại</a:t>
            </a:r>
            <a:r>
              <a:rPr lang="en-US" sz="2800" i="1" dirty="0" smtClean="0">
                <a:solidFill>
                  <a:srgbClr val="000000"/>
                </a:solidFill>
                <a:latin typeface="Times New Roman" panose="02020603050405020304" pitchFamily="18" charset="0"/>
              </a:rPr>
              <a:t> lo </a:t>
            </a:r>
            <a:r>
              <a:rPr lang="en-US" sz="2800" i="1" dirty="0" err="1" smtClean="0">
                <a:solidFill>
                  <a:srgbClr val="000000"/>
                </a:solidFill>
                <a:latin typeface="Times New Roman" panose="02020603050405020304" pitchFamily="18" charset="0"/>
              </a:rPr>
              <a:t>ôn</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luyện</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học</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bài</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bắt</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đom</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đóm</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bỏ</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vào</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vỏ</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trứng</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lấy</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ánh</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sáng</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để</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học</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dùng</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lá</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để</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tập</a:t>
            </a:r>
            <a:r>
              <a:rPr lang="en-US" sz="2800" i="1" dirty="0" smtClean="0">
                <a:solidFill>
                  <a:srgbClr val="000000"/>
                </a:solidFill>
                <a:latin typeface="Times New Roman" panose="02020603050405020304" pitchFamily="18" charset="0"/>
              </a:rPr>
              <a:t> </a:t>
            </a:r>
            <a:r>
              <a:rPr lang="en-US" sz="2800" i="1" dirty="0" err="1" smtClean="0">
                <a:solidFill>
                  <a:srgbClr val="000000"/>
                </a:solidFill>
                <a:latin typeface="Times New Roman" panose="02020603050405020304" pitchFamily="18" charset="0"/>
              </a:rPr>
              <a:t>viết</a:t>
            </a:r>
            <a:r>
              <a:rPr lang="en-US" sz="2800"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632954" y="4138863"/>
            <a:ext cx="5559046" cy="240631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anose="02020603050405020304" pitchFamily="18" charset="0"/>
                <a:ea typeface="Times New Roman" panose="02020603050405020304" pitchFamily="18" charset="0"/>
              </a:rPr>
              <a:t>Siêng</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năng</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kiên</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trì</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là</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đức</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tính</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của</a:t>
            </a:r>
            <a:r>
              <a:rPr lang="en-US" sz="3200" dirty="0" smtClean="0">
                <a:solidFill>
                  <a:schemeClr val="tx1"/>
                </a:solidFill>
                <a:latin typeface="Times New Roman" panose="02020603050405020304" pitchFamily="18" charset="0"/>
                <a:ea typeface="Times New Roman" panose="02020603050405020304" pitchFamily="18" charset="0"/>
              </a:rPr>
              <a:t> con </a:t>
            </a:r>
            <a:r>
              <a:rPr lang="en-US" sz="3200" dirty="0" err="1" smtClean="0">
                <a:solidFill>
                  <a:schemeClr val="tx1"/>
                </a:solidFill>
                <a:latin typeface="Times New Roman" panose="02020603050405020304" pitchFamily="18" charset="0"/>
                <a:ea typeface="Times New Roman" panose="02020603050405020304" pitchFamily="18" charset="0"/>
              </a:rPr>
              <a:t>người</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biểu</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hiện</a:t>
            </a:r>
            <a:r>
              <a:rPr lang="en-US" sz="3200" dirty="0" smtClean="0">
                <a:solidFill>
                  <a:schemeClr val="tx1"/>
                </a:solidFill>
                <a:latin typeface="Times New Roman" panose="02020603050405020304" pitchFamily="18" charset="0"/>
                <a:ea typeface="Times New Roman" panose="02020603050405020304" pitchFamily="18" charset="0"/>
              </a:rPr>
              <a:t> ở </a:t>
            </a:r>
            <a:r>
              <a:rPr lang="en-US" sz="3200" dirty="0" err="1" smtClean="0">
                <a:solidFill>
                  <a:schemeClr val="tx1"/>
                </a:solidFill>
                <a:latin typeface="Times New Roman" panose="02020603050405020304" pitchFamily="18" charset="0"/>
                <a:ea typeface="Times New Roman" panose="02020603050405020304" pitchFamily="18" charset="0"/>
              </a:rPr>
              <a:t>sự</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cần</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cù</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tự</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giác</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miệt</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mài</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làm</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việc</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thường</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xuyên</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và</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đều</a:t>
            </a:r>
            <a:r>
              <a:rPr lang="en-US" sz="3200" dirty="0" smtClean="0">
                <a:solidFill>
                  <a:schemeClr val="tx1"/>
                </a:solidFill>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đặn</a:t>
            </a:r>
            <a:r>
              <a:rPr lang="en-US" sz="3200" dirty="0" smtClean="0">
                <a:solidFill>
                  <a:schemeClr val="tx1"/>
                </a:solidFill>
                <a:latin typeface="Times New Roman" panose="02020603050405020304" pitchFamily="18" charset="0"/>
                <a:ea typeface="Times New Roman" panose="02020603050405020304" pitchFamily="18" charset="0"/>
              </a:rPr>
              <a:t>.</a:t>
            </a:r>
            <a:endParaRPr lang="en-US" sz="32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3150524" y="2983345"/>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a:endCxn id="13" idx="0"/>
          </p:cNvCxnSpPr>
          <p:nvPr/>
        </p:nvCxnSpPr>
        <p:spPr>
          <a:xfrm flipH="1">
            <a:off x="9412477" y="2869816"/>
            <a:ext cx="61523" cy="1269047"/>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465240" y="2737135"/>
            <a:ext cx="2327656" cy="3497817"/>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57319" y="101600"/>
            <a:ext cx="11148898" cy="6890328"/>
          </a:xfrm>
          <a:prstGeom prst="rect">
            <a:avLst/>
          </a:prstGeom>
        </p:spPr>
      </p:pic>
      <p:sp>
        <p:nvSpPr>
          <p:cNvPr id="14" name="Text Box 5"/>
          <p:cNvSpPr txBox="1">
            <a:spLocks noChangeArrowheads="1"/>
          </p:cNvSpPr>
          <p:nvPr/>
        </p:nvSpPr>
        <p:spPr bwMode="auto">
          <a:xfrm>
            <a:off x="1874982" y="937524"/>
            <a:ext cx="8497894" cy="3544560"/>
          </a:xfrm>
          <a:prstGeom prst="rect">
            <a:avLst/>
          </a:prstGeom>
          <a:solidFill>
            <a:schemeClr val="accent4">
              <a:lumMod val="20000"/>
              <a:lumOff val="8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i="1" dirty="0" smtClean="0"/>
              <a:t>- </a:t>
            </a:r>
            <a:r>
              <a:rPr lang="en-US" sz="4000" i="1" dirty="0" err="1" smtClean="0"/>
              <a:t>Siêng</a:t>
            </a:r>
            <a:r>
              <a:rPr lang="en-US" sz="4000" i="1" dirty="0" smtClean="0"/>
              <a:t> </a:t>
            </a:r>
            <a:r>
              <a:rPr lang="en-US" sz="4000" i="1" dirty="0" err="1" smtClean="0"/>
              <a:t>năng</a:t>
            </a:r>
            <a:r>
              <a:rPr lang="en-US" sz="4000" i="1" dirty="0" smtClean="0"/>
              <a:t> </a:t>
            </a:r>
            <a:r>
              <a:rPr lang="en-US" sz="4000" i="1" dirty="0" err="1" smtClean="0"/>
              <a:t>là</a:t>
            </a:r>
            <a:r>
              <a:rPr lang="en-US" sz="4000" i="1" dirty="0" smtClean="0"/>
              <a:t> </a:t>
            </a:r>
            <a:r>
              <a:rPr lang="en-US" sz="4000" i="1" dirty="0" err="1" smtClean="0"/>
              <a:t>tính</a:t>
            </a:r>
            <a:r>
              <a:rPr lang="en-US" sz="4000" i="1" dirty="0" smtClean="0"/>
              <a:t> </a:t>
            </a:r>
            <a:r>
              <a:rPr lang="en-US" sz="4000" i="1" dirty="0" err="1" smtClean="0"/>
              <a:t>cách</a:t>
            </a:r>
            <a:r>
              <a:rPr lang="en-US" sz="4000" i="1" dirty="0" smtClean="0"/>
              <a:t> </a:t>
            </a:r>
            <a:r>
              <a:rPr lang="en-US" sz="4000" i="1" dirty="0" err="1" smtClean="0"/>
              <a:t>làm</a:t>
            </a:r>
            <a:r>
              <a:rPr lang="en-US" sz="4000" i="1" dirty="0" smtClean="0"/>
              <a:t> </a:t>
            </a:r>
            <a:r>
              <a:rPr lang="en-US" sz="4000" i="1" dirty="0" err="1" smtClean="0"/>
              <a:t>việc</a:t>
            </a:r>
            <a:r>
              <a:rPr lang="en-US" sz="4000" i="1" dirty="0" smtClean="0"/>
              <a:t> </a:t>
            </a:r>
            <a:r>
              <a:rPr lang="en-US" sz="4000" i="1" dirty="0" err="1" smtClean="0"/>
              <a:t>tự</a:t>
            </a:r>
            <a:r>
              <a:rPr lang="en-US" sz="4000" i="1" dirty="0" smtClean="0"/>
              <a:t> </a:t>
            </a:r>
            <a:r>
              <a:rPr lang="en-US" sz="4000" i="1" dirty="0" err="1" smtClean="0"/>
              <a:t>giác</a:t>
            </a:r>
            <a:r>
              <a:rPr lang="en-US" sz="4000" i="1" dirty="0" smtClean="0"/>
              <a:t>, </a:t>
            </a:r>
            <a:r>
              <a:rPr lang="en-US" sz="4000" i="1" dirty="0" err="1" smtClean="0"/>
              <a:t>cần</a:t>
            </a:r>
            <a:r>
              <a:rPr lang="en-US" sz="4000" i="1" dirty="0" smtClean="0"/>
              <a:t> </a:t>
            </a:r>
            <a:r>
              <a:rPr lang="en-US" sz="4000" i="1" dirty="0" err="1" smtClean="0"/>
              <a:t>cù</a:t>
            </a:r>
            <a:r>
              <a:rPr lang="en-US" sz="4000" i="1" dirty="0" smtClean="0"/>
              <a:t>, </a:t>
            </a:r>
            <a:r>
              <a:rPr lang="en-US" sz="4000" i="1" dirty="0" err="1" smtClean="0"/>
              <a:t>chịu</a:t>
            </a:r>
            <a:r>
              <a:rPr lang="en-US" sz="4000" i="1" dirty="0" smtClean="0"/>
              <a:t> </a:t>
            </a:r>
            <a:r>
              <a:rPr lang="en-US" sz="4000" i="1" dirty="0" err="1" smtClean="0"/>
              <a:t>khó</a:t>
            </a:r>
            <a:r>
              <a:rPr lang="en-US" sz="4000" i="1" dirty="0" smtClean="0"/>
              <a:t>, </a:t>
            </a:r>
            <a:r>
              <a:rPr lang="en-US" sz="4000" i="1" dirty="0" err="1" smtClean="0"/>
              <a:t>thường</a:t>
            </a:r>
            <a:r>
              <a:rPr lang="en-US" sz="4000" i="1" dirty="0" smtClean="0"/>
              <a:t> </a:t>
            </a:r>
            <a:r>
              <a:rPr lang="en-US" sz="4000" i="1" dirty="0" err="1" smtClean="0"/>
              <a:t>xuyên</a:t>
            </a:r>
            <a:r>
              <a:rPr lang="en-US" sz="4000" i="1" dirty="0" smtClean="0"/>
              <a:t> </a:t>
            </a:r>
            <a:r>
              <a:rPr lang="en-US" sz="4000" i="1" dirty="0" err="1" smtClean="0"/>
              <a:t>của</a:t>
            </a:r>
            <a:r>
              <a:rPr lang="en-US" sz="4000" i="1" dirty="0" smtClean="0"/>
              <a:t> con </a:t>
            </a:r>
            <a:r>
              <a:rPr lang="en-US" sz="4000" i="1" dirty="0" err="1" smtClean="0"/>
              <a:t>người</a:t>
            </a:r>
            <a:r>
              <a:rPr lang="en-US" sz="4000" i="1" dirty="0" smtClean="0"/>
              <a:t>.</a:t>
            </a:r>
            <a:endParaRPr lang="en-US" sz="4000" dirty="0" smtClean="0"/>
          </a:p>
          <a:p>
            <a:pPr>
              <a:buNone/>
            </a:pPr>
            <a:r>
              <a:rPr lang="en-US" sz="4000" i="1" dirty="0" smtClean="0"/>
              <a:t>- </a:t>
            </a:r>
            <a:r>
              <a:rPr lang="en-US" sz="4000" i="1" dirty="0" err="1" smtClean="0"/>
              <a:t>Kiên</a:t>
            </a:r>
            <a:r>
              <a:rPr lang="en-US" sz="4000" i="1" dirty="0" smtClean="0"/>
              <a:t> </a:t>
            </a:r>
            <a:r>
              <a:rPr lang="en-US" sz="4000" i="1" dirty="0" err="1" smtClean="0"/>
              <a:t>trì</a:t>
            </a:r>
            <a:r>
              <a:rPr lang="en-US" sz="4000" i="1" dirty="0" smtClean="0"/>
              <a:t> </a:t>
            </a:r>
            <a:r>
              <a:rPr lang="en-US" sz="4000" i="1" dirty="0" err="1" smtClean="0"/>
              <a:t>là</a:t>
            </a:r>
            <a:r>
              <a:rPr lang="en-US" sz="4000" i="1" dirty="0" smtClean="0"/>
              <a:t> </a:t>
            </a:r>
            <a:r>
              <a:rPr lang="en-US" sz="4000" i="1" dirty="0" err="1" smtClean="0"/>
              <a:t>tính</a:t>
            </a:r>
            <a:r>
              <a:rPr lang="en-US" sz="4000" i="1" dirty="0" smtClean="0"/>
              <a:t> </a:t>
            </a:r>
            <a:r>
              <a:rPr lang="en-US" sz="4000" i="1" dirty="0" err="1" smtClean="0"/>
              <a:t>cách</a:t>
            </a:r>
            <a:r>
              <a:rPr lang="en-US" sz="4000" i="1" dirty="0" smtClean="0"/>
              <a:t> </a:t>
            </a:r>
            <a:r>
              <a:rPr lang="en-US" sz="4000" i="1" dirty="0" err="1" smtClean="0"/>
              <a:t>làm</a:t>
            </a:r>
            <a:r>
              <a:rPr lang="en-US" sz="4000" i="1" dirty="0" smtClean="0"/>
              <a:t> </a:t>
            </a:r>
            <a:r>
              <a:rPr lang="en-US" sz="4000" i="1" dirty="0" err="1" smtClean="0"/>
              <a:t>việc</a:t>
            </a:r>
            <a:r>
              <a:rPr lang="en-US" sz="4000" i="1" dirty="0" smtClean="0"/>
              <a:t> </a:t>
            </a:r>
            <a:r>
              <a:rPr lang="en-US" sz="4000" i="1" dirty="0" err="1" smtClean="0"/>
              <a:t>tự</a:t>
            </a:r>
            <a:r>
              <a:rPr lang="en-US" sz="4000" i="1" dirty="0" smtClean="0"/>
              <a:t> </a:t>
            </a:r>
            <a:r>
              <a:rPr lang="en-US" sz="4000" i="1" dirty="0" err="1" smtClean="0"/>
              <a:t>giác</a:t>
            </a:r>
            <a:r>
              <a:rPr lang="en-US" sz="4000" i="1" dirty="0" smtClean="0"/>
              <a:t>, </a:t>
            </a:r>
            <a:r>
              <a:rPr lang="en-US" sz="4000" i="1" dirty="0" err="1" smtClean="0"/>
              <a:t>miệt</a:t>
            </a:r>
            <a:r>
              <a:rPr lang="en-US" sz="4000" i="1" dirty="0" smtClean="0"/>
              <a:t> </a:t>
            </a:r>
            <a:r>
              <a:rPr lang="en-US" sz="4000" i="1" dirty="0" err="1" smtClean="0"/>
              <a:t>mài</a:t>
            </a:r>
            <a:r>
              <a:rPr lang="en-US" sz="4000" i="1" dirty="0" smtClean="0"/>
              <a:t>, </a:t>
            </a:r>
            <a:r>
              <a:rPr lang="en-US" sz="4000" i="1" dirty="0" err="1" smtClean="0"/>
              <a:t>quyết</a:t>
            </a:r>
            <a:r>
              <a:rPr lang="en-US" sz="4000" i="1" dirty="0" smtClean="0"/>
              <a:t> </a:t>
            </a:r>
            <a:r>
              <a:rPr lang="en-US" sz="4000" i="1" dirty="0" err="1" smtClean="0"/>
              <a:t>tâm</a:t>
            </a:r>
            <a:r>
              <a:rPr lang="en-US" sz="4000" i="1" dirty="0" smtClean="0"/>
              <a:t>, </a:t>
            </a:r>
            <a:r>
              <a:rPr lang="en-US" sz="4000" i="1" dirty="0" err="1" smtClean="0"/>
              <a:t>bền</a:t>
            </a:r>
            <a:r>
              <a:rPr lang="en-US" sz="4000" i="1" dirty="0" smtClean="0"/>
              <a:t> </a:t>
            </a:r>
            <a:r>
              <a:rPr lang="en-US" sz="4000" i="1" dirty="0" err="1" smtClean="0"/>
              <a:t>bỉ</a:t>
            </a:r>
            <a:r>
              <a:rPr lang="en-US" sz="4000" i="1" dirty="0" smtClean="0"/>
              <a:t> </a:t>
            </a:r>
            <a:r>
              <a:rPr lang="en-US" sz="4000" i="1" dirty="0" err="1" smtClean="0"/>
              <a:t>đến</a:t>
            </a:r>
            <a:r>
              <a:rPr lang="en-US" sz="4000" i="1" dirty="0" smtClean="0"/>
              <a:t> </a:t>
            </a:r>
            <a:r>
              <a:rPr lang="en-US" sz="4000" i="1" dirty="0" err="1" smtClean="0"/>
              <a:t>cùng</a:t>
            </a:r>
            <a:r>
              <a:rPr lang="en-US" sz="4000" i="1" dirty="0" smtClean="0"/>
              <a:t> </a:t>
            </a:r>
            <a:r>
              <a:rPr lang="en-US" sz="4000" i="1" dirty="0" err="1" smtClean="0"/>
              <a:t>dù</a:t>
            </a:r>
            <a:r>
              <a:rPr lang="en-US" sz="4000" i="1" dirty="0" smtClean="0"/>
              <a:t> </a:t>
            </a:r>
            <a:r>
              <a:rPr lang="en-US" sz="4000" i="1" dirty="0" err="1" smtClean="0"/>
              <a:t>gặp</a:t>
            </a:r>
            <a:r>
              <a:rPr lang="en-US" sz="4000" i="1" dirty="0" smtClean="0"/>
              <a:t> </a:t>
            </a:r>
            <a:r>
              <a:rPr lang="en-US" sz="4000" i="1" dirty="0" err="1" smtClean="0"/>
              <a:t>khó</a:t>
            </a:r>
            <a:r>
              <a:rPr lang="en-US" sz="4000" i="1" dirty="0" smtClean="0"/>
              <a:t> </a:t>
            </a:r>
            <a:r>
              <a:rPr lang="en-US" sz="4000" i="1" dirty="0" err="1" smtClean="0"/>
              <a:t>khăn</a:t>
            </a:r>
            <a:r>
              <a:rPr lang="en-US" sz="4000" i="1" dirty="0" smtClean="0"/>
              <a:t>, </a:t>
            </a:r>
            <a:r>
              <a:rPr lang="en-US" sz="4000" i="1" dirty="0" err="1" smtClean="0"/>
              <a:t>trở</a:t>
            </a:r>
            <a:r>
              <a:rPr lang="en-US" sz="4000" i="1" dirty="0" smtClean="0"/>
              <a:t> </a:t>
            </a:r>
            <a:r>
              <a:rPr lang="en-US" sz="4000" i="1" dirty="0" err="1" smtClean="0"/>
              <a:t>ngại</a:t>
            </a:r>
            <a:r>
              <a:rPr lang="en-US" sz="4000" i="1" dirty="0" smtClean="0"/>
              <a:t> </a:t>
            </a:r>
            <a:r>
              <a:rPr lang="en-US" sz="4000" i="1" dirty="0" err="1" smtClean="0"/>
              <a:t>của</a:t>
            </a:r>
            <a:r>
              <a:rPr lang="en-US" sz="4000" i="1" dirty="0" smtClean="0"/>
              <a:t> con </a:t>
            </a:r>
            <a:r>
              <a:rPr lang="en-US" sz="4000" i="1" dirty="0" err="1" smtClean="0"/>
              <a:t>người</a:t>
            </a:r>
            <a:r>
              <a:rPr lang="en-US" sz="4000" i="1" dirty="0" smtClean="0"/>
              <a:t>.</a:t>
            </a:r>
            <a:endParaRPr lang="en-US" sz="4000" dirty="0"/>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991147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1273642417"/>
              </p:ext>
            </p:extLst>
          </p:nvPr>
        </p:nvGraphicFramePr>
        <p:xfrm>
          <a:off x="374770" y="2880031"/>
          <a:ext cx="11309684" cy="3274818"/>
        </p:xfrm>
        <a:graphic>
          <a:graphicData uri="http://schemas.openxmlformats.org/drawingml/2006/table">
            <a:tbl>
              <a:tblPr firstRow="1" bandRow="1">
                <a:tableStyleId>{5C22544A-7EE6-4342-B048-85BDC9FD1C3A}</a:tableStyleId>
              </a:tblPr>
              <a:tblGrid>
                <a:gridCol w="3292067">
                  <a:extLst>
                    <a:ext uri="{9D8B030D-6E8A-4147-A177-3AD203B41FA5}">
                      <a16:colId xmlns:a16="http://schemas.microsoft.com/office/drawing/2014/main" val="20000"/>
                    </a:ext>
                  </a:extLst>
                </a:gridCol>
                <a:gridCol w="8017617">
                  <a:extLst>
                    <a:ext uri="{9D8B030D-6E8A-4147-A177-3AD203B41FA5}">
                      <a16:colId xmlns:a16="http://schemas.microsoft.com/office/drawing/2014/main" val="20001"/>
                    </a:ext>
                  </a:extLst>
                </a:gridCol>
              </a:tblGrid>
              <a:tr h="1091606">
                <a:tc>
                  <a:txBody>
                    <a:bodyPr/>
                    <a:lstStyle/>
                    <a:p>
                      <a:r>
                        <a:rPr lang="en-US" sz="2400" b="1" dirty="0" err="1" smtClean="0">
                          <a:solidFill>
                            <a:schemeClr val="tx1"/>
                          </a:solidFill>
                          <a:latin typeface="Times New Roman" pitchFamily="18" charset="0"/>
                          <a:cs typeface="Times New Roman" pitchFamily="18" charset="0"/>
                        </a:rPr>
                        <a:t>Những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biểu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siêng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kiên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trì</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endParaRPr>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10000"/>
                  </a:ext>
                </a:extLst>
              </a:tr>
              <a:tr h="1091606">
                <a:tc>
                  <a:txBody>
                    <a:bodyPr/>
                    <a:lstStyle/>
                    <a:p>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siêng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a:t>
                      </a:r>
                      <a:r>
                        <a:rPr lang="en-US" sz="2400" b="1" dirty="0" smtClean="0">
                          <a:latin typeface="Times New Roman" pitchFamily="18" charset="0"/>
                          <a:cs typeface="Times New Roman" pitchFamily="18" charset="0"/>
                        </a:rPr>
                        <a:t> </a:t>
                      </a:r>
                      <a:endParaRPr lang="en-US" sz="2400" b="1" dirty="0"/>
                    </a:p>
                  </a:txBody>
                  <a:tcPr/>
                </a:tc>
                <a:tc>
                  <a:txBody>
                    <a:bodyPr/>
                    <a:lstStyle/>
                    <a:p>
                      <a:endParaRPr lang="en-US" dirty="0"/>
                    </a:p>
                  </a:txBody>
                  <a:tcPr/>
                </a:tc>
                <a:extLst>
                  <a:ext uri="{0D108BD9-81ED-4DB2-BD59-A6C34878D82A}">
                    <a16:rowId xmlns:a16="http://schemas.microsoft.com/office/drawing/2014/main" val="10001"/>
                  </a:ext>
                </a:extLst>
              </a:tr>
              <a:tr h="1091606">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877437"/>
          </a:xfrm>
          <a:prstGeom prst="rect">
            <a:avLst/>
          </a:prstGeom>
        </p:spPr>
        <p:txBody>
          <a:bodyPr wrap="square">
            <a:spAutoFit/>
          </a:bodyPr>
          <a:lstStyle/>
          <a:p>
            <a:r>
              <a:rPr lang="en-US" sz="3200" smtClean="0"/>
              <a:t>1</a:t>
            </a:r>
            <a:r>
              <a:rPr lang="en-US" sz="2800" smtClean="0">
                <a:latin typeface="Times New Roman" pitchFamily="18" charset="0"/>
                <a:cs typeface="Times New Roman" pitchFamily="18" charset="0"/>
              </a:rPr>
              <a:t>. Em hãy nêu những biểu hiện của siêng năng, kiên trì và trái với siêng năng, kiên trì từ nội dung các bức tranh?</a:t>
            </a:r>
          </a:p>
          <a:p>
            <a:r>
              <a:rPr lang="en-US" sz="2800" smtClean="0">
                <a:latin typeface="Times New Roman" pitchFamily="18" charset="0"/>
                <a:cs typeface="Times New Roman" pitchFamily="18" charset="0"/>
              </a:rPr>
              <a:t>2. Em hãy kể thêm những biểu hiện khác của siêng năng, kiên trì mà em biết?</a:t>
            </a:r>
            <a:endParaRPr lang="en-US" sz="2800">
              <a:latin typeface="Times New Roman"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3268730023"/>
              </p:ext>
            </p:extLst>
          </p:nvPr>
        </p:nvGraphicFramePr>
        <p:xfrm>
          <a:off x="375288" y="2752438"/>
          <a:ext cx="11309684" cy="3714481"/>
        </p:xfrm>
        <a:graphic>
          <a:graphicData uri="http://schemas.openxmlformats.org/drawingml/2006/table">
            <a:tbl>
              <a:tblPr firstRow="1" bandRow="1">
                <a:tableStyleId>{5C22544A-7EE6-4342-B048-85BDC9FD1C3A}</a:tableStyleId>
              </a:tblPr>
              <a:tblGrid>
                <a:gridCol w="4335257">
                  <a:extLst>
                    <a:ext uri="{9D8B030D-6E8A-4147-A177-3AD203B41FA5}">
                      <a16:colId xmlns:a16="http://schemas.microsoft.com/office/drawing/2014/main" val="20000"/>
                    </a:ext>
                  </a:extLst>
                </a:gridCol>
                <a:gridCol w="6974427">
                  <a:extLst>
                    <a:ext uri="{9D8B030D-6E8A-4147-A177-3AD203B41FA5}">
                      <a16:colId xmlns:a16="http://schemas.microsoft.com/office/drawing/2014/main" val="20001"/>
                    </a:ext>
                  </a:extLst>
                </a:gridCol>
              </a:tblGrid>
              <a:tr h="1400996">
                <a:tc>
                  <a:txBody>
                    <a:bodyPr/>
                    <a:lstStyle/>
                    <a:p>
                      <a:r>
                        <a:rPr lang="en-US" sz="2400" b="1" dirty="0" err="1" smtClean="0">
                          <a:solidFill>
                            <a:schemeClr val="tx1"/>
                          </a:solidFill>
                          <a:latin typeface="Times New Roman" pitchFamily="18" charset="0"/>
                          <a:cs typeface="Times New Roman" pitchFamily="18" charset="0"/>
                        </a:rPr>
                        <a:t>Những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biểu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siêng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kiên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trì</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endParaRPr>
                    </a:p>
                  </a:txBody>
                  <a:tcPr>
                    <a:solidFill>
                      <a:schemeClr val="accent4">
                        <a:lumMod val="20000"/>
                        <a:lumOff val="80000"/>
                      </a:schemeClr>
                    </a:solidFill>
                  </a:tcPr>
                </a:tc>
                <a:tc>
                  <a:txBody>
                    <a:bodyPr/>
                    <a:lstStyle/>
                    <a:p>
                      <a:r>
                        <a:rPr lang="en-US" sz="2800" b="0" dirty="0" err="1" smtClean="0">
                          <a:solidFill>
                            <a:schemeClr val="tx1"/>
                          </a:solidFill>
                          <a:latin typeface="Times New Roman" pitchFamily="18" charset="0"/>
                          <a:cs typeface="Times New Roman" pitchFamily="18" charset="0"/>
                        </a:rPr>
                        <a:t>Bức</a:t>
                      </a:r>
                      <a:r>
                        <a:rPr lang="en-US" sz="2800" b="0" baseline="0" dirty="0" smtClean="0">
                          <a:solidFill>
                            <a:schemeClr val="tx1"/>
                          </a:solidFill>
                          <a:latin typeface="Times New Roman" pitchFamily="18" charset="0"/>
                          <a:cs typeface="Times New Roman" pitchFamily="18" charset="0"/>
                        </a:rPr>
                        <a:t> </a:t>
                      </a:r>
                      <a:r>
                        <a:rPr lang="en-US" sz="2800" b="0" baseline="0" dirty="0" err="1" smtClean="0">
                          <a:solidFill>
                            <a:schemeClr val="tx1"/>
                          </a:solidFill>
                          <a:latin typeface="Times New Roman" pitchFamily="18" charset="0"/>
                          <a:cs typeface="Times New Roman" pitchFamily="18" charset="0"/>
                        </a:rPr>
                        <a:t>tranh</a:t>
                      </a:r>
                      <a:r>
                        <a:rPr lang="en-US" sz="2800" b="0" baseline="0" dirty="0" smtClean="0">
                          <a:solidFill>
                            <a:schemeClr val="tx1"/>
                          </a:solidFill>
                          <a:latin typeface="Times New Roman" pitchFamily="18" charset="0"/>
                          <a:cs typeface="Times New Roman" pitchFamily="18" charset="0"/>
                        </a:rPr>
                        <a:t> 1,2,3</a:t>
                      </a:r>
                      <a:endParaRPr lang="en-US" sz="2800" b="0" dirty="0">
                        <a:solidFill>
                          <a:schemeClr val="tx1"/>
                        </a:solidFill>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0"/>
                  </a:ext>
                </a:extLst>
              </a:tr>
              <a:tr h="1009693">
                <a:tc>
                  <a:txBody>
                    <a:bodyPr/>
                    <a:lstStyle/>
                    <a:p>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siêng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trì</a:t>
                      </a:r>
                      <a:r>
                        <a:rPr lang="en-US" sz="2800" b="1" dirty="0" smtClean="0">
                          <a:latin typeface="Times New Roman" pitchFamily="18" charset="0"/>
                          <a:cs typeface="Times New Roman" pitchFamily="18" charset="0"/>
                        </a:rPr>
                        <a:t> </a:t>
                      </a:r>
                      <a:endParaRPr lang="en-US" sz="2800" b="1" dirty="0"/>
                    </a:p>
                  </a:txBody>
                  <a:tcPr/>
                </a:tc>
                <a:tc>
                  <a:txBody>
                    <a:bodyPr/>
                    <a:lstStyle/>
                    <a:p>
                      <a:r>
                        <a:rPr lang="en-US" sz="2800" dirty="0" err="1" smtClean="0">
                          <a:solidFill>
                            <a:schemeClr val="tx1"/>
                          </a:solidFill>
                          <a:latin typeface="Times New Roman" pitchFamily="18" charset="0"/>
                          <a:cs typeface="Times New Roman" pitchFamily="18" charset="0"/>
                        </a:rPr>
                        <a:t>Bức</a:t>
                      </a:r>
                      <a:r>
                        <a:rPr lang="en-US" sz="2800" baseline="0" dirty="0" smtClean="0">
                          <a:solidFill>
                            <a:schemeClr val="tx1"/>
                          </a:solidFill>
                          <a:latin typeface="Times New Roman" pitchFamily="18" charset="0"/>
                          <a:cs typeface="Times New Roman" pitchFamily="18" charset="0"/>
                        </a:rPr>
                        <a:t> </a:t>
                      </a:r>
                      <a:r>
                        <a:rPr lang="en-US" sz="2800" baseline="0" dirty="0" err="1" smtClean="0">
                          <a:solidFill>
                            <a:schemeClr val="tx1"/>
                          </a:solidFill>
                          <a:latin typeface="Times New Roman" pitchFamily="18" charset="0"/>
                          <a:cs typeface="Times New Roman" pitchFamily="18" charset="0"/>
                        </a:rPr>
                        <a:t>tranh</a:t>
                      </a:r>
                      <a:r>
                        <a:rPr lang="en-US" sz="2800" baseline="0" dirty="0" smtClean="0">
                          <a:solidFill>
                            <a:schemeClr val="tx1"/>
                          </a:solidFill>
                          <a:latin typeface="Times New Roman" pitchFamily="18" charset="0"/>
                          <a:cs typeface="Times New Roman" pitchFamily="18" charset="0"/>
                        </a:rPr>
                        <a:t> 4</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303792">
                <a:tc>
                  <a:txBody>
                    <a:bodyPr/>
                    <a:lstStyle/>
                    <a:p>
                      <a:r>
                        <a:rPr lang="en-US" sz="2800" b="1" smtClean="0">
                          <a:latin typeface="Times New Roman" pitchFamily="18" charset="0"/>
                          <a:cs typeface="Times New Roman" pitchFamily="18" charset="0"/>
                        </a:rPr>
                        <a:t>Những biểu hiện khác của siêng năng, kiên trì </a:t>
                      </a:r>
                      <a:endParaRPr lang="en-US" sz="2800" b="1"/>
                    </a:p>
                  </a:txBody>
                  <a:tcPr/>
                </a:tc>
                <a:tc>
                  <a:txBody>
                    <a:bodyPr/>
                    <a:lstStyle/>
                    <a:p>
                      <a:r>
                        <a:rPr lang="en-US" sz="2800" dirty="0" err="1" smtClean="0">
                          <a:latin typeface="Times New Roman" pitchFamily="18" charset="0"/>
                          <a:cs typeface="Times New Roman" pitchFamily="18" charset="0"/>
                        </a:rPr>
                        <a:t>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học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làm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đúng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giờ</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làm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tập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đầy</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đủ</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khi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đến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lớp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không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lòng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khi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gặp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tập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khó</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844429">
                <a:tc>
                  <a:txBody>
                    <a:bodyPr/>
                    <a:lstStyle/>
                    <a:p>
                      <a:pPr marL="0" marR="0" algn="ctr">
                        <a:lnSpc>
                          <a:spcPct val="115000"/>
                        </a:lnSpc>
                        <a:spcBef>
                          <a:spcPts val="0"/>
                        </a:spcBef>
                        <a:spcAft>
                          <a:spcPts val="600"/>
                        </a:spcAft>
                      </a:pP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dirty="0">
                          <a:solidFill>
                            <a:srgbClr val="FF0000"/>
                          </a:solidFill>
                          <a:effectLst/>
                          <a:latin typeface="Times New Roman" pitchFamily="18" charset="0"/>
                          <a:ea typeface="Courier New" panose="02070309020205020404" pitchFamily="49" charset="0"/>
                          <a:cs typeface="Times New Roman" pitchFamily="18" charset="0"/>
                        </a:rPr>
                        <a:t> </a:t>
                      </a: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động</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x</a:t>
                      </a: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a:t>
            </a:r>
            <a:r>
              <a:rPr lang="vi-VN" sz="2800" b="1">
                <a:solidFill>
                  <a:srgbClr val="353635"/>
                </a:solidFill>
                <a:latin typeface="+mj-lt"/>
                <a:ea typeface="Times New Roman" panose="02020603050405020304"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93025305"/>
              </p:ext>
            </p:extLst>
          </p:nvPr>
        </p:nvGraphicFramePr>
        <p:xfrm>
          <a:off x="177436" y="2173543"/>
          <a:ext cx="11454063" cy="4092383"/>
        </p:xfrm>
        <a:graphic>
          <a:graphicData uri="http://schemas.openxmlformats.org/drawingml/2006/table">
            <a:tbl>
              <a:tblPr firstRow="1" firstCol="1" bandRow="1"/>
              <a:tblGrid>
                <a:gridCol w="3444809">
                  <a:extLst>
                    <a:ext uri="{9D8B030D-6E8A-4147-A177-3AD203B41FA5}">
                      <a16:colId xmlns:a16="http://schemas.microsoft.com/office/drawing/2014/main" val="20000"/>
                    </a:ext>
                  </a:extLst>
                </a:gridCol>
                <a:gridCol w="4442550">
                  <a:extLst>
                    <a:ext uri="{9D8B030D-6E8A-4147-A177-3AD203B41FA5}">
                      <a16:colId xmlns:a16="http://schemas.microsoft.com/office/drawing/2014/main" val="20001"/>
                    </a:ext>
                  </a:extLst>
                </a:gridCol>
                <a:gridCol w="3566704">
                  <a:extLst>
                    <a:ext uri="{9D8B030D-6E8A-4147-A177-3AD203B41FA5}">
                      <a16:colId xmlns:a16="http://schemas.microsoft.com/office/drawing/2014/main" val="20002"/>
                    </a:ext>
                  </a:extLst>
                </a:gridCol>
              </a:tblGrid>
              <a:tr h="727391">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động</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x</a:t>
                      </a: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8323">
                <a:tc>
                  <a:txBody>
                    <a:bodyPr/>
                    <a:lstStyle/>
                    <a:p>
                      <a:pPr marL="0" marR="0" algn="just">
                        <a:lnSpc>
                          <a:spcPct val="115000"/>
                        </a:lnSpc>
                        <a:spcBef>
                          <a:spcPts val="0"/>
                        </a:spcBef>
                        <a:spcAft>
                          <a:spcPts val="600"/>
                        </a:spcAft>
                      </a:pPr>
                      <a:r>
                        <a:rPr lang="vi-VN" sz="3200" dirty="0">
                          <a:effectLst/>
                          <a:latin typeface="Times New Roman" pitchFamily="18" charset="0"/>
                          <a:ea typeface="Courier New" panose="02070309020205020404" pitchFamily="49" charset="0"/>
                          <a:cs typeface="Times New Roman" pitchFamily="18" charset="0"/>
                        </a:rPr>
                        <a:t> </a:t>
                      </a:r>
                      <a:r>
                        <a:rPr lang="en-US" sz="3200" i="1" kern="1200" dirty="0" err="1" smtClean="0">
                          <a:solidFill>
                            <a:schemeClr val="tx1"/>
                          </a:solidFill>
                          <a:effectLst/>
                          <a:latin typeface="Times New Roman" pitchFamily="18" charset="0"/>
                          <a:ea typeface="+mn-ea"/>
                          <a:cs typeface="Times New Roman" pitchFamily="18" charset="0"/>
                        </a:rPr>
                        <a:t>Đ</a:t>
                      </a:r>
                      <a:r>
                        <a:rPr lang="en-US" sz="3200" i="1" kern="1200" dirty="0" err="1" smtClean="0">
                          <a:solidFill>
                            <a:schemeClr val="tx1"/>
                          </a:solidFill>
                          <a:latin typeface="Times New Roman" pitchFamily="18" charset="0"/>
                          <a:ea typeface="+mn-ea"/>
                          <a:cs typeface="Times New Roman" pitchFamily="18" charset="0"/>
                        </a:rPr>
                        <a:t>i</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học</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chuyên</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cần</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chăm</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chỉ</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làm</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bài</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có</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kế</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hoạch</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học</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tập</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bài</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khó</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không</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nản</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tự</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giác</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học</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đạt</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kết</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quả</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cao</a:t>
                      </a:r>
                      <a:r>
                        <a:rPr lang="en-US" sz="3200" i="1" kern="1200" dirty="0" smtClean="0">
                          <a:solidFill>
                            <a:schemeClr val="tx1"/>
                          </a:solidFill>
                          <a:latin typeface="Times New Roman" pitchFamily="18" charset="0"/>
                          <a:ea typeface="+mn-ea"/>
                          <a:cs typeface="Times New Roman" pitchFamily="18" charset="0"/>
                        </a:rPr>
                        <a:t>…</a:t>
                      </a:r>
                      <a:r>
                        <a:rPr lang="vi-VN" sz="3200" i="1" kern="1200" dirty="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3200" dirty="0">
                          <a:effectLst/>
                          <a:latin typeface="Times New Roman" pitchFamily="18" charset="0"/>
                          <a:ea typeface="Courier New" panose="02070309020205020404" pitchFamily="49" charset="0"/>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Chăm</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làm</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việc</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nhà</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không</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bỏ</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dở</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công</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việc</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không</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ngại</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khó</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miệt</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mài</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với</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công</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việc</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tìm</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tòi</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sáng</a:t>
                      </a:r>
                      <a:r>
                        <a:rPr lang="en-US" sz="3200" i="1" kern="1200" dirty="0" smtClean="0">
                          <a:solidFill>
                            <a:schemeClr val="tx1"/>
                          </a:solidFill>
                          <a:latin typeface="Times New Roman" pitchFamily="18" charset="0"/>
                          <a:ea typeface="+mn-ea"/>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tạo</a:t>
                      </a:r>
                      <a:r>
                        <a:rPr lang="en-US" sz="3200" i="1" kern="1200" dirty="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3200" dirty="0">
                          <a:effectLst/>
                          <a:latin typeface="Times New Roman" pitchFamily="18" charset="0"/>
                          <a:ea typeface="Courier New" panose="02070309020205020404" pitchFamily="49" charset="0"/>
                          <a:cs typeface="Times New Roman" pitchFamily="18" charset="0"/>
                        </a:rPr>
                        <a:t> </a:t>
                      </a:r>
                      <a:r>
                        <a:rPr lang="en-US" sz="3200" i="1" kern="1200" dirty="0" err="1" smtClean="0">
                          <a:solidFill>
                            <a:schemeClr val="tx1"/>
                          </a:solidFill>
                          <a:latin typeface="Times New Roman" pitchFamily="18" charset="0"/>
                          <a:ea typeface="+mn-ea"/>
                          <a:cs typeface="Times New Roman" pitchFamily="18" charset="0"/>
                        </a:rPr>
                        <a:t>Chăm</a:t>
                      </a:r>
                      <a:r>
                        <a:rPr lang="en-US" sz="3200" i="1" kern="1200" baseline="0" dirty="0" smtClean="0">
                          <a:solidFill>
                            <a:schemeClr val="tx1"/>
                          </a:solidFill>
                          <a:latin typeface="Times New Roman" pitchFamily="18" charset="0"/>
                          <a:ea typeface="+mn-ea"/>
                          <a:cs typeface="Times New Roman" pitchFamily="18" charset="0"/>
                        </a:rPr>
                        <a:t> </a:t>
                      </a:r>
                      <a:r>
                        <a:rPr lang="en-US" sz="3200" i="1" kern="1200" baseline="0" dirty="0" err="1" smtClean="0">
                          <a:solidFill>
                            <a:schemeClr val="tx1"/>
                          </a:solidFill>
                          <a:latin typeface="Times New Roman" pitchFamily="18" charset="0"/>
                          <a:ea typeface="+mn-ea"/>
                          <a:cs typeface="Times New Roman" pitchFamily="18" charset="0"/>
                        </a:rPr>
                        <a:t>chỉ</a:t>
                      </a:r>
                      <a:r>
                        <a:rPr lang="en-US" sz="3200" i="1" kern="1200" baseline="0" dirty="0" smtClean="0">
                          <a:solidFill>
                            <a:schemeClr val="tx1"/>
                          </a:solidFill>
                          <a:latin typeface="Times New Roman" pitchFamily="18" charset="0"/>
                          <a:ea typeface="+mn-ea"/>
                          <a:cs typeface="Times New Roman" pitchFamily="18" charset="0"/>
                        </a:rPr>
                        <a:t> </a:t>
                      </a:r>
                      <a:r>
                        <a:rPr lang="en-US" sz="3200" i="1" kern="1200" baseline="0" dirty="0" err="1" smtClean="0">
                          <a:solidFill>
                            <a:schemeClr val="tx1"/>
                          </a:solidFill>
                          <a:latin typeface="Times New Roman" pitchFamily="18" charset="0"/>
                          <a:ea typeface="+mn-ea"/>
                          <a:cs typeface="Times New Roman" pitchFamily="18" charset="0"/>
                        </a:rPr>
                        <a:t>làm</a:t>
                      </a:r>
                      <a:r>
                        <a:rPr lang="en-US" sz="3200" i="1" kern="1200" baseline="0" dirty="0" smtClean="0">
                          <a:solidFill>
                            <a:schemeClr val="tx1"/>
                          </a:solidFill>
                          <a:latin typeface="Times New Roman" pitchFamily="18" charset="0"/>
                          <a:ea typeface="+mn-ea"/>
                          <a:cs typeface="Times New Roman" pitchFamily="18" charset="0"/>
                        </a:rPr>
                        <a:t> </a:t>
                      </a:r>
                      <a:r>
                        <a:rPr lang="en-US" sz="3200" i="1" kern="1200" baseline="0" dirty="0" err="1" smtClean="0">
                          <a:solidFill>
                            <a:schemeClr val="tx1"/>
                          </a:solidFill>
                          <a:latin typeface="Times New Roman" pitchFamily="18" charset="0"/>
                          <a:ea typeface="+mn-ea"/>
                          <a:cs typeface="Times New Roman" pitchFamily="18" charset="0"/>
                        </a:rPr>
                        <a:t>việc</a:t>
                      </a:r>
                      <a:r>
                        <a:rPr lang="en-US" sz="3200" i="1" kern="1200" baseline="0" dirty="0" smtClean="0">
                          <a:solidFill>
                            <a:schemeClr val="tx1"/>
                          </a:solidFill>
                          <a:latin typeface="Times New Roman" pitchFamily="18" charset="0"/>
                          <a:ea typeface="+mn-ea"/>
                          <a:cs typeface="Times New Roman" pitchFamily="18" charset="0"/>
                        </a:rPr>
                        <a:t>, </a:t>
                      </a:r>
                      <a:r>
                        <a:rPr lang="en-US" sz="3200" i="1" kern="1200" baseline="0" dirty="0" err="1" smtClean="0">
                          <a:solidFill>
                            <a:schemeClr val="tx1"/>
                          </a:solidFill>
                          <a:latin typeface="Times New Roman" pitchFamily="18" charset="0"/>
                          <a:ea typeface="+mn-ea"/>
                          <a:cs typeface="Times New Roman" pitchFamily="18" charset="0"/>
                        </a:rPr>
                        <a:t>tích</a:t>
                      </a:r>
                      <a:r>
                        <a:rPr lang="en-US" sz="3200" i="1" kern="1200" baseline="0" dirty="0" smtClean="0">
                          <a:solidFill>
                            <a:schemeClr val="tx1"/>
                          </a:solidFill>
                          <a:latin typeface="Times New Roman" pitchFamily="18" charset="0"/>
                          <a:ea typeface="+mn-ea"/>
                          <a:cs typeface="Times New Roman" pitchFamily="18" charset="0"/>
                        </a:rPr>
                        <a:t> </a:t>
                      </a:r>
                      <a:r>
                        <a:rPr lang="en-US" sz="3200" i="1" kern="1200" baseline="0" dirty="0" err="1" smtClean="0">
                          <a:solidFill>
                            <a:schemeClr val="tx1"/>
                          </a:solidFill>
                          <a:latin typeface="Times New Roman" pitchFamily="18" charset="0"/>
                          <a:ea typeface="+mn-ea"/>
                          <a:cs typeface="Times New Roman" pitchFamily="18" charset="0"/>
                        </a:rPr>
                        <a:t>cực</a:t>
                      </a:r>
                      <a:r>
                        <a:rPr lang="en-US" sz="3200" i="1" kern="1200" baseline="0" dirty="0" smtClean="0">
                          <a:solidFill>
                            <a:schemeClr val="tx1"/>
                          </a:solidFill>
                          <a:latin typeface="Times New Roman" pitchFamily="18" charset="0"/>
                          <a:ea typeface="+mn-ea"/>
                          <a:cs typeface="Times New Roman" pitchFamily="18" charset="0"/>
                        </a:rPr>
                        <a:t> </a:t>
                      </a:r>
                      <a:r>
                        <a:rPr lang="en-US" sz="3200" i="1" kern="1200" baseline="0" dirty="0" err="1" smtClean="0">
                          <a:solidFill>
                            <a:schemeClr val="tx1"/>
                          </a:solidFill>
                          <a:latin typeface="Times New Roman" pitchFamily="18" charset="0"/>
                          <a:ea typeface="+mn-ea"/>
                          <a:cs typeface="Times New Roman" pitchFamily="18" charset="0"/>
                        </a:rPr>
                        <a:t>rèn</a:t>
                      </a:r>
                      <a:r>
                        <a:rPr lang="en-US" sz="3200" i="1" kern="1200" baseline="0" dirty="0" smtClean="0">
                          <a:solidFill>
                            <a:schemeClr val="tx1"/>
                          </a:solidFill>
                          <a:latin typeface="Times New Roman" pitchFamily="18" charset="0"/>
                          <a:ea typeface="+mn-ea"/>
                          <a:cs typeface="Times New Roman" pitchFamily="18" charset="0"/>
                        </a:rPr>
                        <a:t> </a:t>
                      </a:r>
                      <a:r>
                        <a:rPr lang="en-US" sz="3200" i="1" kern="1200" baseline="0" dirty="0" err="1" smtClean="0">
                          <a:solidFill>
                            <a:schemeClr val="tx1"/>
                          </a:solidFill>
                          <a:latin typeface="Times New Roman" pitchFamily="18" charset="0"/>
                          <a:ea typeface="+mn-ea"/>
                          <a:cs typeface="Times New Roman" pitchFamily="18" charset="0"/>
                        </a:rPr>
                        <a:t>luyện</a:t>
                      </a:r>
                      <a:r>
                        <a:rPr lang="en-US" sz="3200" i="1" kern="1200" baseline="0" dirty="0" smtClean="0">
                          <a:solidFill>
                            <a:schemeClr val="tx1"/>
                          </a:solidFill>
                          <a:latin typeface="Times New Roman" pitchFamily="18" charset="0"/>
                          <a:ea typeface="+mn-ea"/>
                          <a:cs typeface="Times New Roman" pitchFamily="18" charset="0"/>
                        </a:rPr>
                        <a:t> </a:t>
                      </a:r>
                      <a:r>
                        <a:rPr lang="en-US" sz="3200" i="1" kern="1200" baseline="0" dirty="0" err="1" smtClean="0">
                          <a:solidFill>
                            <a:schemeClr val="tx1"/>
                          </a:solidFill>
                          <a:latin typeface="Times New Roman" pitchFamily="18" charset="0"/>
                          <a:ea typeface="+mn-ea"/>
                          <a:cs typeface="Times New Roman" pitchFamily="18" charset="0"/>
                        </a:rPr>
                        <a:t>sức</a:t>
                      </a:r>
                      <a:r>
                        <a:rPr lang="en-US" sz="3200" i="1" kern="1200" baseline="0" dirty="0" smtClean="0">
                          <a:solidFill>
                            <a:schemeClr val="tx1"/>
                          </a:solidFill>
                          <a:latin typeface="Times New Roman" pitchFamily="18" charset="0"/>
                          <a:ea typeface="+mn-ea"/>
                          <a:cs typeface="Times New Roman" pitchFamily="18" charset="0"/>
                        </a:rPr>
                        <a:t> </a:t>
                      </a:r>
                      <a:r>
                        <a:rPr lang="en-US" sz="3200" i="1" kern="1200" baseline="0" dirty="0" err="1" smtClean="0">
                          <a:solidFill>
                            <a:schemeClr val="tx1"/>
                          </a:solidFill>
                          <a:latin typeface="Times New Roman" pitchFamily="18" charset="0"/>
                          <a:ea typeface="+mn-ea"/>
                          <a:cs typeface="Times New Roman" pitchFamily="18" charset="0"/>
                        </a:rPr>
                        <a:t>khoẻ</a:t>
                      </a:r>
                      <a:endParaRPr lang="en-US" sz="3200" kern="1200" dirty="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650836" cy="1527796"/>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sp>
        <p:nvSpPr>
          <p:cNvPr id="14" name="Text Box 5"/>
          <p:cNvSpPr txBox="1">
            <a:spLocks noChangeArrowheads="1"/>
          </p:cNvSpPr>
          <p:nvPr/>
        </p:nvSpPr>
        <p:spPr bwMode="auto">
          <a:xfrm>
            <a:off x="554182" y="389669"/>
            <a:ext cx="9827491" cy="5352234"/>
          </a:xfrm>
          <a:prstGeom prst="rect">
            <a:avLst/>
          </a:prstGeom>
          <a:solidFill>
            <a:schemeClr val="accent4">
              <a:lumMod val="20000"/>
              <a:lumOff val="8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Trong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học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tập</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học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chuyên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cần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chăm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chỉ</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làm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bài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có</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kế</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hoạch</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học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tập</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bài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khó</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không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nản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tự</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giác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học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đạt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kết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quả</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cao</a:t>
            </a:r>
            <a:r>
              <a:rPr lang="en-US" sz="3600" i="1" dirty="0" smtClean="0">
                <a:latin typeface="Times New Roman" pitchFamily="18" charset="0"/>
                <a:cs typeface="Times New Roman" pitchFamily="18" charset="0"/>
              </a:rPr>
              <a:t>…</a:t>
            </a:r>
            <a:r>
              <a:rPr lang="vi-VN" sz="3600" i="1"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a:t>
            </a:r>
            <a:r>
              <a:rPr lang="en-US" sz="3600" b="1" dirty="0" err="1" smtClean="0">
                <a:latin typeface="Times New Roman" pitchFamily="18" charset="0"/>
                <a:cs typeface="Times New Roman" pitchFamily="18" charset="0"/>
              </a:rPr>
              <a:t>Trong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Chăm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làm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việc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nhà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không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bỏ</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dở</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công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việc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không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ngại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khó</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miệt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mài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với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công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việc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tìm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tòi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sáng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tạo</a:t>
            </a:r>
            <a:r>
              <a:rPr lang="en-US" sz="3600" i="1"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a:t>
            </a:r>
            <a:r>
              <a:rPr lang="en-US" sz="3600" b="1" dirty="0" err="1" smtClean="0">
                <a:latin typeface="Times New Roman" pitchFamily="18" charset="0"/>
                <a:cs typeface="Times New Roman" pitchFamily="18" charset="0"/>
              </a:rPr>
              <a:t>Trong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hội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Kiên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trì</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luyện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tập</a:t>
            </a:r>
            <a:r>
              <a:rPr lang="en-US" sz="3600" i="1" dirty="0" smtClean="0">
                <a:latin typeface="Times New Roman" pitchFamily="18" charset="0"/>
                <a:cs typeface="Times New Roman" pitchFamily="18" charset="0"/>
              </a:rPr>
              <a:t> TDTT, </a:t>
            </a:r>
            <a:r>
              <a:rPr lang="en-US" sz="3600" i="1" dirty="0" err="1" smtClean="0">
                <a:latin typeface="Times New Roman" pitchFamily="18" charset="0"/>
                <a:cs typeface="Times New Roman" pitchFamily="18" charset="0"/>
              </a:rPr>
              <a:t>kiên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trì</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đấu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tranh</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phòng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chống</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tệ</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nạn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xã</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hội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dịch</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bệnh</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covid</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bảo</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vệ</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môi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trường</a:t>
            </a:r>
            <a:r>
              <a:rPr lang="en-US" sz="3600" i="1" dirty="0" smtClean="0">
                <a:latin typeface="Times New Roman" pitchFamily="18" charset="0"/>
                <a:cs typeface="Times New Roman" pitchFamily="18" charset="0"/>
              </a:rPr>
              <a:t>,</a:t>
            </a:r>
            <a:r>
              <a:rPr lang="vi-VN" sz="3600" i="1"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endParaRPr lang="en-US" dirty="0"/>
          </a:p>
        </p:txBody>
      </p:sp>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1000"/>
                                        <p:tgtEl>
                                          <p:spTgt spid="14">
                                            <p:txEl>
                                              <p:pRg st="0" end="0"/>
                                            </p:txEl>
                                          </p:spTgt>
                                        </p:tgtEl>
                                      </p:cBhvr>
                                    </p:animEffect>
                                    <p:anim calcmode="lin" valueType="num">
                                      <p:cBhvr>
                                        <p:cTn id="2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 calcmode="lin" valueType="num">
                                      <p:cBhvr additive="base">
                                        <p:cTn id="2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fade">
                                      <p:cBhvr>
                                        <p:cTn id="34" dur="1000"/>
                                        <p:tgtEl>
                                          <p:spTgt spid="14">
                                            <p:txEl>
                                              <p:pRg st="2" end="2"/>
                                            </p:txEl>
                                          </p:spTgt>
                                        </p:tgtEl>
                                      </p:cBhvr>
                                    </p:animEffect>
                                    <p:anim calcmode="lin" valueType="num">
                                      <p:cBhvr>
                                        <p:cTn id="3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err="1" smtClean="0">
                <a:solidFill>
                  <a:srgbClr val="FF0000"/>
                </a:solidFill>
                <a:latin typeface="Times New Roman" pitchFamily="18" charset="0"/>
                <a:ea typeface="Arial" panose="020B0604020202020204" pitchFamily="34" charset="0"/>
                <a:cs typeface="Times New Roman" pitchFamily="18" charset="0"/>
              </a:rPr>
              <a:t>của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err="1" smtClean="0">
                <a:solidFill>
                  <a:srgbClr val="FF0000"/>
                </a:solidFill>
                <a:latin typeface="Times New Roman" pitchFamily="18" charset="0"/>
                <a:ea typeface="Arial" panose="020B0604020202020204" pitchFamily="34" charset="0"/>
                <a:cs typeface="Times New Roman" pitchFamily="18" charset="0"/>
              </a:rPr>
              <a:t>siêng</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err="1" smtClean="0">
                <a:solidFill>
                  <a:srgbClr val="FF0000"/>
                </a:solidFill>
                <a:latin typeface="Times New Roman" pitchFamily="18" charset="0"/>
                <a:ea typeface="Arial" panose="020B0604020202020204" pitchFamily="34" charset="0"/>
                <a:cs typeface="Times New Roman" pitchFamily="18" charset="0"/>
              </a:rPr>
              <a:t>năng</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err="1" smtClean="0">
                <a:solidFill>
                  <a:srgbClr val="FF0000"/>
                </a:solidFill>
                <a:latin typeface="Times New Roman" pitchFamily="18" charset="0"/>
                <a:ea typeface="Arial" panose="020B0604020202020204" pitchFamily="34" charset="0"/>
                <a:cs typeface="Times New Roman" pitchFamily="18" charset="0"/>
              </a:rPr>
              <a:t>kiên</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err="1" smtClean="0">
                <a:solidFill>
                  <a:srgbClr val="FF0000"/>
                </a:solidFill>
                <a:latin typeface="Times New Roman" pitchFamily="18" charset="0"/>
                <a:ea typeface="Arial" panose="020B0604020202020204" pitchFamily="34" charset="0"/>
                <a:cs typeface="Times New Roman" pitchFamily="18" charset="0"/>
              </a:rPr>
              <a:t>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394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4400" b="1" i="1" dirty="0">
                <a:solidFill>
                  <a:srgbClr val="0000FF"/>
                </a:solidFill>
                <a:latin typeface="+mj-lt"/>
              </a:rPr>
              <a:t>* </a:t>
            </a:r>
            <a:r>
              <a:rPr lang="en-US" sz="4800" b="1" i="1" dirty="0" smtClean="0">
                <a:solidFill>
                  <a:srgbClr val="0000FF"/>
                </a:solidFill>
                <a:latin typeface="Times New Roman" pitchFamily="18" charset="0"/>
                <a:cs typeface="Times New Roman" pitchFamily="18" charset="0"/>
              </a:rPr>
              <a:t>Ý </a:t>
            </a:r>
            <a:r>
              <a:rPr lang="en-US" sz="4800" b="1" i="1" dirty="0" err="1" smtClean="0">
                <a:solidFill>
                  <a:srgbClr val="0000FF"/>
                </a:solidFill>
                <a:latin typeface="Times New Roman" pitchFamily="18" charset="0"/>
                <a:cs typeface="Times New Roman" pitchFamily="18" charset="0"/>
              </a:rPr>
              <a:t>nghĩa</a:t>
            </a:r>
            <a:r>
              <a:rPr lang="en-US" sz="4800" b="1" i="1" dirty="0" smtClean="0">
                <a:solidFill>
                  <a:srgbClr val="0000FF"/>
                </a:solidFill>
                <a:latin typeface="Times New Roman" pitchFamily="18" charset="0"/>
                <a:cs typeface="Times New Roman" pitchFamily="18" charset="0"/>
              </a:rPr>
              <a:t> </a:t>
            </a:r>
            <a:r>
              <a:rPr lang="vi-VN" sz="4800" b="1" i="1" smtClean="0">
                <a:solidFill>
                  <a:srgbClr val="0000FF"/>
                </a:solidFill>
                <a:latin typeface="Times New Roman" pitchFamily="18" charset="0"/>
                <a:cs typeface="Times New Roman" pitchFamily="18" charset="0"/>
              </a:rPr>
              <a:t>của </a:t>
            </a:r>
            <a:r>
              <a:rPr lang="en-US" sz="4800" b="1" i="1" smtClean="0">
                <a:solidFill>
                  <a:srgbClr val="0000FF"/>
                </a:solidFill>
                <a:latin typeface="Times New Roman" pitchFamily="18" charset="0"/>
                <a:cs typeface="Times New Roman" pitchFamily="18" charset="0"/>
              </a:rPr>
              <a:t>siêng năng, kiên trì</a:t>
            </a:r>
            <a:endParaRPr lang="en-US" sz="4800" b="1" dirty="0">
              <a:solidFill>
                <a:srgbClr val="0000FF"/>
              </a:solidFill>
              <a:latin typeface="Times New Roman" pitchFamily="18" charset="0"/>
              <a:cs typeface="Times New Roman" pitchFamily="18" charset="0"/>
            </a:endParaRPr>
          </a:p>
          <a:p>
            <a:pPr>
              <a:buNone/>
            </a:pPr>
            <a:r>
              <a:rPr lang="en-US" sz="4400" b="1" smtClean="0">
                <a:latin typeface="Times New Roman" pitchFamily="18" charset="0"/>
                <a:cs typeface="Times New Roman" pitchFamily="18" charset="0"/>
              </a:rPr>
              <a:t>- </a:t>
            </a:r>
            <a:r>
              <a:rPr lang="en-US" sz="4400" b="1" i="1" smtClean="0">
                <a:latin typeface="Times New Roman" pitchFamily="18" charset="0"/>
                <a:cs typeface="Times New Roman" pitchFamily="18" charset="0"/>
              </a:rPr>
              <a:t>Siêng năng, kiên trì sẽ giúp con người thành công trong công việc và cuộc sống.</a:t>
            </a:r>
            <a:endParaRPr lang="en-US" sz="4400" b="1" smtClean="0">
              <a:latin typeface="Times New Roman" pitchFamily="18" charset="0"/>
              <a:cs typeface="Times New Roman" pitchFamily="18" charset="0"/>
            </a:endParaRPr>
          </a:p>
          <a:p>
            <a:pPr lvl="0">
              <a:buNone/>
            </a:pP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394239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sp>
        <p:nvSpPr>
          <p:cNvPr id="12" name="文本框 15"/>
          <p:cNvSpPr txBox="1"/>
          <p:nvPr/>
        </p:nvSpPr>
        <p:spPr>
          <a:xfrm>
            <a:off x="5681747" y="1256813"/>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13" name="Picture 12"/>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71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017" y="812178"/>
            <a:ext cx="9772073" cy="2585323"/>
          </a:xfrm>
          <a:prstGeom prst="rect">
            <a:avLst/>
          </a:prstGeom>
          <a:solidFill>
            <a:schemeClr val="accent6">
              <a:lumMod val="20000"/>
              <a:lumOff val="80000"/>
            </a:schemeClr>
          </a:solidFill>
        </p:spPr>
        <p:txBody>
          <a:bodyPr wrap="square">
            <a:spAutoFit/>
          </a:bodyPr>
          <a:lstStyle/>
          <a:p>
            <a:pPr algn="just">
              <a:spcAft>
                <a:spcPts val="0"/>
              </a:spcAft>
            </a:pPr>
            <a:r>
              <a:rPr lang="en-US" sz="5400" dirty="0">
                <a:latin typeface="Times New Roman" panose="02020603050405020304" pitchFamily="18" charset="0"/>
                <a:ea typeface="Courier New" panose="02070309020205020404" pitchFamily="49" charset="0"/>
                <a:cs typeface="Times New Roman" panose="02020603050405020304" pitchFamily="18" charset="0"/>
              </a:rPr>
              <a:t>1. Theo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em</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bạn</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trong</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tranh</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cần</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kiên</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trì</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và</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chăm</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chỉ</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hơn</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trong</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học</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tập</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để</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có</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kết</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quả</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học</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tập</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tốt</a:t>
            </a:r>
            <a:r>
              <a:rPr lang="en-US" sz="5400" dirty="0">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latin typeface="Times New Roman" panose="02020603050405020304" pitchFamily="18" charset="0"/>
                <a:ea typeface="Courier New" panose="02070309020205020404" pitchFamily="49" charset="0"/>
                <a:cs typeface="Times New Roman" panose="02020603050405020304" pitchFamily="18" charset="0"/>
              </a:rPr>
              <a:t>hơn</a:t>
            </a:r>
            <a:r>
              <a:rPr lang="en-US" sz="5400" dirty="0" smtClean="0">
                <a:latin typeface="Times New Roman" panose="02020603050405020304" pitchFamily="18" charset="0"/>
                <a:ea typeface="Courier New" panose="02070309020205020404" pitchFamily="49" charset="0"/>
                <a:cs typeface="Times New Roman" panose="02020603050405020304" pitchFamily="18" charset="0"/>
              </a:rPr>
              <a:t>.</a:t>
            </a:r>
            <a:endParaRPr lang="en-US" sz="54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038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855" y="889844"/>
            <a:ext cx="9504218" cy="3416320"/>
          </a:xfrm>
          <a:prstGeom prst="rect">
            <a:avLst/>
          </a:prstGeom>
          <a:solidFill>
            <a:schemeClr val="accent1">
              <a:lumMod val="20000"/>
              <a:lumOff val="80000"/>
            </a:schemeClr>
          </a:solidFill>
        </p:spPr>
        <p:txBody>
          <a:bodyPr wrap="square">
            <a:spAutoFit/>
          </a:bodyPr>
          <a:lstStyle/>
          <a:p>
            <a:pPr lvl="0" algn="just"/>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2.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Bạn</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Nam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đã</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siêng</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năng</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kiên</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trì</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tập</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luyện</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bóng</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đá</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hằng</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ngày</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để</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thực</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hiện</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được</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ước</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mơ</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của</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 </a:t>
            </a:r>
            <a:r>
              <a:rPr lang="en-US" sz="5400" dirty="0" err="1">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mình</a:t>
            </a:r>
            <a:r>
              <a:rPr lang="en-US" sz="5400" dirty="0">
                <a:solidFill>
                  <a:prstClr val="black"/>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54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84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316346"/>
            <a:ext cx="10972800" cy="6093690"/>
          </a:xfrm>
          <a:solidFill>
            <a:schemeClr val="accent6">
              <a:lumMod val="20000"/>
              <a:lumOff val="80000"/>
            </a:schemeClr>
          </a:solidFill>
        </p:spPr>
        <p:txBody>
          <a:bodyPr/>
          <a:lstStyle/>
          <a:p>
            <a:pPr marL="0" indent="0" algn="just">
              <a:spcAft>
                <a:spcPts val="0"/>
              </a:spcAft>
              <a:buNone/>
            </a:pPr>
            <a:r>
              <a:rPr lang="de-DE" sz="4800" dirty="0">
                <a:latin typeface="Times New Roman" panose="02020603050405020304" pitchFamily="18" charset="0"/>
                <a:ea typeface="Times New Roman" panose="02020603050405020304" pitchFamily="18" charset="0"/>
                <a:cs typeface="Times New Roman" panose="02020603050405020304" pitchFamily="18" charset="0"/>
              </a:rPr>
              <a:t>a) Việc làm của Hòa trong tình huống trên thể hiện bạn thiếu đức tính chăm chỉ và kiên trì.</a:t>
            </a:r>
            <a:endParaRPr lang="en-US" sz="4800" dirty="0">
              <a:latin typeface=".VnTime" panose="020B7200000000000000"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de-DE" sz="4800" dirty="0">
                <a:latin typeface="Times New Roman" panose="02020603050405020304" pitchFamily="18" charset="0"/>
                <a:ea typeface="Times New Roman" panose="02020603050405020304" pitchFamily="18" charset="0"/>
                <a:cs typeface="Times New Roman" panose="02020603050405020304" pitchFamily="18" charset="0"/>
              </a:rPr>
              <a:t>b) Nếu là bạn của Hoa em sẽ khuyên bạn nên cố gắng chăm chỉ tham gia, vì qua các phong trào này bạn học hỏi được rất nhiều kinh nghiệm và đặc biệt là trau dồi cho bạn một lượng kiến thức lớn.</a:t>
            </a:r>
            <a:endParaRPr lang="en-US" sz="48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60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smtClean="0">
                  <a:solidFill>
                    <a:srgbClr val="0000FF"/>
                  </a:solidFill>
                  <a:latin typeface="Times New Roman" pitchFamily="18" charset="0"/>
                  <a:ea typeface="Helvetica Neue"/>
                  <a:cs typeface="Times New Roman" pitchFamily="18" charset="0"/>
                </a:rPr>
                <a:t>Bài</a:t>
              </a:r>
              <a:r>
                <a:rPr lang="en-US" altLang="en-US" sz="4000" b="1" dirty="0" smtClean="0">
                  <a:solidFill>
                    <a:srgbClr val="0000FF"/>
                  </a:solidFill>
                  <a:latin typeface="Times New Roman" pitchFamily="18" charset="0"/>
                  <a:ea typeface="Helvetica Neue"/>
                  <a:cs typeface="Times New Roman" pitchFamily="18" charset="0"/>
                </a:rPr>
                <a:t> 3:</a:t>
              </a:r>
              <a:r>
                <a:rPr lang="en-US" altLang="en-US" sz="40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000" b="1" dirty="0"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dao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a:t>
            </a:r>
            <a:r>
              <a:rPr lang="en-US" sz="2800" dirty="0" smtClean="0">
                <a:latin typeface="Times New Roman" pitchFamily="18" charset="0"/>
                <a:cs typeface="Times New Roman" pitchFamily="18" charset="0"/>
              </a:rPr>
              <a:t>. Ai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thắng</a:t>
            </a:r>
            <a:r>
              <a:rPr lang="en-US" sz="2800" dirty="0" smtClean="0">
                <a:latin typeface="Times New Roman" pitchFamily="18" charset="0"/>
                <a:cs typeface="Times New Roman" pitchFamily="18" charset="0"/>
              </a:rPr>
              <a:t>.</a:t>
            </a:r>
          </a:p>
          <a:p>
            <a:pPr lvl="0" fontAlgn="base"/>
            <a:r>
              <a:rPr lang="en-US" sz="2800" dirty="0" smtClean="0">
                <a:latin typeface="Times New Roman" pitchFamily="18" charset="0"/>
                <a:cs typeface="Times New Roman" pitchFamily="18" charset="0"/>
              </a:rPr>
              <a:t>2. Chia </a:t>
            </a:r>
            <a:r>
              <a:rPr lang="en-US" sz="2800" dirty="0" err="1" smtClean="0">
                <a:latin typeface="Times New Roman" pitchFamily="18" charset="0"/>
                <a:cs typeface="Times New Roman" pitchFamily="18" charset="0"/>
              </a:rPr>
              <a:t>sẻ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ca </a:t>
            </a:r>
            <a:r>
              <a:rPr lang="en-US" sz="2800" dirty="0" err="1" smtClean="0">
                <a:latin typeface="Times New Roman" pitchFamily="18" charset="0"/>
                <a:cs typeface="Times New Roman" pitchFamily="18" charset="0"/>
              </a:rPr>
              <a:t>dao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908" y="360218"/>
            <a:ext cx="11427691" cy="5816745"/>
          </a:xfrm>
          <a:solidFill>
            <a:schemeClr val="accent5">
              <a:lumMod val="20000"/>
              <a:lumOff val="80000"/>
            </a:schemeClr>
          </a:solidFill>
        </p:spPr>
        <p:txBody>
          <a:bodyPr>
            <a:normAutofit/>
          </a:bodyPr>
          <a:lstStyle/>
          <a:p>
            <a:pPr marL="0" indent="0">
              <a:buNone/>
            </a:pPr>
            <a:r>
              <a:rPr lang="vi-VN" b="1" dirty="0">
                <a:latin typeface="+mj-lt"/>
              </a:rPr>
              <a:t>Ca dao</a:t>
            </a:r>
          </a:p>
          <a:p>
            <a:pPr marL="0" indent="0">
              <a:buNone/>
            </a:pPr>
            <a:r>
              <a:rPr lang="vi-VN" b="1" dirty="0">
                <a:solidFill>
                  <a:srgbClr val="FF0000"/>
                </a:solidFill>
                <a:latin typeface="+mj-lt"/>
              </a:rPr>
              <a:t>Có chí thì nên</a:t>
            </a:r>
            <a:r>
              <a:rPr lang="vi-VN" b="1" dirty="0">
                <a:latin typeface="+mj-lt"/>
              </a:rPr>
              <a:t>:</a:t>
            </a:r>
            <a:r>
              <a:rPr lang="vi-VN" dirty="0">
                <a:latin typeface="+mj-lt"/>
              </a:rPr>
              <a:t> Câu ca dao ngắn gọn nhưng hàm ý sâu sắc, khẳng định ý chí quyết tâm là yếu tố quan trọng dẫn đến thành công.</a:t>
            </a:r>
          </a:p>
          <a:p>
            <a:pPr marL="0" indent="0">
              <a:buNone/>
            </a:pPr>
            <a:r>
              <a:rPr lang="vi-VN" b="1" dirty="0">
                <a:solidFill>
                  <a:srgbClr val="FF0000"/>
                </a:solidFill>
                <a:latin typeface="+mj-lt"/>
              </a:rPr>
              <a:t>Có công mài sắt, có ngày nên kim</a:t>
            </a:r>
            <a:r>
              <a:rPr lang="vi-VN" b="1" dirty="0">
                <a:latin typeface="+mj-lt"/>
              </a:rPr>
              <a:t>:</a:t>
            </a:r>
            <a:r>
              <a:rPr lang="vi-VN" dirty="0">
                <a:latin typeface="+mj-lt"/>
              </a:rPr>
              <a:t> Câu ca dao này ví von quá trình làm việc cần sự kiên trì, nhẫn nại để đạt được kết quả tốt.</a:t>
            </a:r>
          </a:p>
          <a:p>
            <a:pPr marL="0" indent="0">
              <a:buNone/>
            </a:pPr>
            <a:r>
              <a:rPr lang="vi-VN" b="1" dirty="0">
                <a:solidFill>
                  <a:srgbClr val="FF0000"/>
                </a:solidFill>
                <a:latin typeface="+mj-lt"/>
              </a:rPr>
              <a:t>Kiến tha lâu đầy tổ:</a:t>
            </a:r>
            <a:r>
              <a:rPr lang="vi-VN" dirty="0">
                <a:solidFill>
                  <a:srgbClr val="FF0000"/>
                </a:solidFill>
                <a:latin typeface="+mj-lt"/>
              </a:rPr>
              <a:t> </a:t>
            </a:r>
            <a:r>
              <a:rPr lang="vi-VN" dirty="0">
                <a:latin typeface="+mj-lt"/>
              </a:rPr>
              <a:t>Câu ca dao này nhấn mạnh tầm quan trọng của sự kiên trì, dù công việc nhỏ bé nhưng nếu làm đều đặn sẽ đạt được kết quả lớn.</a:t>
            </a:r>
          </a:p>
          <a:p>
            <a:pPr marL="0" indent="0">
              <a:buNone/>
            </a:pPr>
            <a:r>
              <a:rPr lang="vi-VN" b="1" dirty="0">
                <a:solidFill>
                  <a:srgbClr val="FF0000"/>
                </a:solidFill>
                <a:latin typeface="+mj-lt"/>
              </a:rPr>
              <a:t>Chớ vì nghẹn một miếng mà bỏ bữa bỏ ăn, chớ vì ngã một lần mà chân không bước</a:t>
            </a:r>
            <a:r>
              <a:rPr lang="vi-VN" b="1" dirty="0">
                <a:latin typeface="+mj-lt"/>
              </a:rPr>
              <a:t>:</a:t>
            </a:r>
            <a:r>
              <a:rPr lang="vi-VN" dirty="0">
                <a:latin typeface="+mj-lt"/>
              </a:rPr>
              <a:t> Câu ca dao khuyên chúng ta không nên nản lòng trước khó khăn, thất bại mà phải tiếp tục cố gắng.</a:t>
            </a:r>
          </a:p>
          <a:p>
            <a:pPr marL="0" indent="0" algn="just">
              <a:buNone/>
            </a:pPr>
            <a:r>
              <a:rPr lang="vi-VN" b="1" dirty="0">
                <a:solidFill>
                  <a:srgbClr val="FF0000"/>
                </a:solidFill>
                <a:latin typeface="+mj-lt"/>
              </a:rPr>
              <a:t>Có cứng mới đứng được đầu gió</a:t>
            </a:r>
            <a:r>
              <a:rPr lang="vi-VN" b="1" dirty="0">
                <a:latin typeface="+mj-lt"/>
              </a:rPr>
              <a:t>:</a:t>
            </a:r>
            <a:r>
              <a:rPr lang="vi-VN" dirty="0">
                <a:latin typeface="+mj-lt"/>
              </a:rPr>
              <a:t> Câu ca dao này khẳng định người có ý chí kiên cường sẽ vượt qua được mọi khó khăn, thử thách.</a:t>
            </a:r>
          </a:p>
          <a:p>
            <a:endParaRPr lang="en-US" dirty="0"/>
          </a:p>
        </p:txBody>
      </p:sp>
    </p:spTree>
    <p:extLst>
      <p:ext uri="{BB962C8B-B14F-4D97-AF65-F5344CB8AC3E}">
        <p14:creationId xmlns:p14="http://schemas.microsoft.com/office/powerpoint/2010/main" val="65352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091" y="338570"/>
            <a:ext cx="11298382" cy="6519430"/>
          </a:xfrm>
          <a:solidFill>
            <a:schemeClr val="accent4">
              <a:lumMod val="20000"/>
              <a:lumOff val="80000"/>
            </a:schemeClr>
          </a:solidFill>
          <a:ln>
            <a:solidFill>
              <a:schemeClr val="accent1">
                <a:lumMod val="40000"/>
                <a:lumOff val="60000"/>
              </a:schemeClr>
            </a:solidFill>
          </a:ln>
        </p:spPr>
        <p:txBody>
          <a:bodyPr>
            <a:normAutofit/>
          </a:bodyPr>
          <a:lstStyle/>
          <a:p>
            <a:pPr marL="0" lvl="0" indent="0">
              <a:buNone/>
            </a:pPr>
            <a:r>
              <a:rPr lang="vi-VN" sz="3200" b="1" dirty="0">
                <a:solidFill>
                  <a:prstClr val="black"/>
                </a:solidFill>
                <a:latin typeface="+mj-lt"/>
              </a:rPr>
              <a:t>Tục ngữ</a:t>
            </a:r>
          </a:p>
          <a:p>
            <a:pPr marL="0" lvl="0" indent="0">
              <a:buNone/>
            </a:pPr>
            <a:r>
              <a:rPr lang="vi-VN" sz="3200" b="1" dirty="0">
                <a:solidFill>
                  <a:srgbClr val="FF0000"/>
                </a:solidFill>
                <a:latin typeface="+mj-lt"/>
              </a:rPr>
              <a:t>Cần cù bù thông minh:</a:t>
            </a:r>
            <a:r>
              <a:rPr lang="vi-VN" sz="3200" dirty="0">
                <a:solidFill>
                  <a:prstClr val="black"/>
                </a:solidFill>
                <a:latin typeface="+mj-lt"/>
              </a:rPr>
              <a:t> Tục ngữ này cho thấy sự siêng năng có thể giúp chúng ta vượt qua những hạn chế về năng khiếu.</a:t>
            </a:r>
          </a:p>
          <a:p>
            <a:pPr marL="0" lvl="0" indent="0">
              <a:buNone/>
            </a:pPr>
            <a:r>
              <a:rPr lang="vi-VN" sz="3200" b="1" dirty="0">
                <a:solidFill>
                  <a:srgbClr val="FF0000"/>
                </a:solidFill>
                <a:latin typeface="+mj-lt"/>
              </a:rPr>
              <a:t>Mưu cao chẳng bằng chí dày:</a:t>
            </a:r>
            <a:r>
              <a:rPr lang="vi-VN" sz="3200" dirty="0">
                <a:solidFill>
                  <a:srgbClr val="FF0000"/>
                </a:solidFill>
                <a:latin typeface="+mj-lt"/>
              </a:rPr>
              <a:t> </a:t>
            </a:r>
            <a:r>
              <a:rPr lang="vi-VN" sz="3200" dirty="0">
                <a:solidFill>
                  <a:prstClr val="black"/>
                </a:solidFill>
                <a:latin typeface="+mj-lt"/>
              </a:rPr>
              <a:t>Tục ngữ này nhấn mạnh tầm quan trọng của ý chí kiên trì hơn là những kế hoạch thông minh.</a:t>
            </a:r>
          </a:p>
          <a:p>
            <a:pPr marL="0" lvl="0" indent="0">
              <a:buNone/>
            </a:pPr>
            <a:r>
              <a:rPr lang="vi-VN" sz="3200" b="1" dirty="0">
                <a:solidFill>
                  <a:srgbClr val="FF0000"/>
                </a:solidFill>
                <a:latin typeface="+mj-lt"/>
              </a:rPr>
              <a:t>Có chí làm quan, có gan làm giàu</a:t>
            </a:r>
            <a:r>
              <a:rPr lang="vi-VN" sz="3200" b="1" dirty="0">
                <a:solidFill>
                  <a:prstClr val="black"/>
                </a:solidFill>
                <a:latin typeface="+mj-lt"/>
              </a:rPr>
              <a:t>:</a:t>
            </a:r>
            <a:r>
              <a:rPr lang="vi-VN" sz="3200" dirty="0">
                <a:solidFill>
                  <a:prstClr val="black"/>
                </a:solidFill>
                <a:latin typeface="+mj-lt"/>
              </a:rPr>
              <a:t> Tục ngữ này khẳng định người có ý chí, dám nghĩ dám làm sẽ đạt được những thành công lớn.</a:t>
            </a:r>
          </a:p>
          <a:p>
            <a:pPr marL="0" lvl="0" indent="0">
              <a:buNone/>
            </a:pPr>
            <a:r>
              <a:rPr lang="vi-VN" sz="3200" b="1" dirty="0">
                <a:solidFill>
                  <a:srgbClr val="FF0000"/>
                </a:solidFill>
                <a:latin typeface="+mj-lt"/>
              </a:rPr>
              <a:t>Thua keo này bày keo khác</a:t>
            </a:r>
            <a:r>
              <a:rPr lang="vi-VN" sz="3200" b="1" dirty="0">
                <a:solidFill>
                  <a:prstClr val="black"/>
                </a:solidFill>
                <a:latin typeface="+mj-lt"/>
              </a:rPr>
              <a:t>:</a:t>
            </a:r>
            <a:r>
              <a:rPr lang="vi-VN" sz="3200" dirty="0">
                <a:solidFill>
                  <a:prstClr val="black"/>
                </a:solidFill>
                <a:latin typeface="+mj-lt"/>
              </a:rPr>
              <a:t> Tục ngữ này khuyên chúng ta không nên nản lòng khi thất bại mà phải tìm cách khác để đạt được mục tiêu.</a:t>
            </a:r>
          </a:p>
          <a:p>
            <a:pPr marL="0" lvl="0" indent="0">
              <a:buNone/>
            </a:pPr>
            <a:r>
              <a:rPr lang="vi-VN" sz="3200" b="1" dirty="0">
                <a:solidFill>
                  <a:srgbClr val="FF0000"/>
                </a:solidFill>
                <a:latin typeface="+mj-lt"/>
              </a:rPr>
              <a:t>Trăm bó đuốc cũng vớ được con ếch</a:t>
            </a:r>
            <a:r>
              <a:rPr lang="vi-VN" sz="3200" b="1" dirty="0">
                <a:solidFill>
                  <a:prstClr val="black"/>
                </a:solidFill>
                <a:latin typeface="+mj-lt"/>
              </a:rPr>
              <a:t>:</a:t>
            </a:r>
            <a:r>
              <a:rPr lang="vi-VN" sz="3200" dirty="0">
                <a:solidFill>
                  <a:prstClr val="black"/>
                </a:solidFill>
                <a:latin typeface="+mj-lt"/>
              </a:rPr>
              <a:t> Tục ngữ này khẳng định nếu kiên trì, chúng ta sẽ tìm ra được cách giải quyết mọi vấn đề.</a:t>
            </a:r>
          </a:p>
          <a:p>
            <a:endParaRPr lang="en-US" dirty="0"/>
          </a:p>
        </p:txBody>
      </p:sp>
    </p:spTree>
    <p:extLst>
      <p:ext uri="{BB962C8B-B14F-4D97-AF65-F5344CB8AC3E}">
        <p14:creationId xmlns:p14="http://schemas.microsoft.com/office/powerpoint/2010/main" val="3396111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err="1" smtClean="0">
                  <a:solidFill>
                    <a:srgbClr val="0000FF"/>
                  </a:solidFill>
                  <a:latin typeface="Times New Roman" pitchFamily="18" charset="0"/>
                  <a:ea typeface="Helvetica Neue"/>
                  <a:cs typeface="Times New Roman" pitchFamily="18" charset="0"/>
                </a:rPr>
                <a:t>Bài</a:t>
              </a:r>
              <a:r>
                <a:rPr lang="en-US" altLang="en-US" sz="3600" b="1" dirty="0" smtClean="0">
                  <a:solidFill>
                    <a:srgbClr val="0000FF"/>
                  </a:solidFill>
                  <a:latin typeface="Times New Roman" pitchFamily="18" charset="0"/>
                  <a:ea typeface="Helvetica Neue"/>
                  <a:cs typeface="Times New Roman" pitchFamily="18" charset="0"/>
                </a:rPr>
                <a:t> 3:</a:t>
              </a:r>
              <a:r>
                <a:rPr lang="en-US" altLang="en-US" sz="36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600" b="1" dirty="0"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7230</TotalTime>
  <Words>1199</Words>
  <Application>Microsoft Office PowerPoint</Application>
  <PresentationFormat>Widescreen</PresentationFormat>
  <Paragraphs>103</Paragraphs>
  <Slides>24</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微软雅黑</vt:lpstr>
      <vt:lpstr>.VnTime</vt:lpstr>
      <vt:lpstr>Arial</vt:lpstr>
      <vt:lpstr>Calibri</vt:lpstr>
      <vt:lpstr>Calibri Light</vt:lpstr>
      <vt:lpstr>Courier New</vt:lpstr>
      <vt:lpstr>Helvetica Neue</vt:lpstr>
      <vt:lpstr>Times New Roman</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234</cp:revision>
  <dcterms:created xsi:type="dcterms:W3CDTF">2021-06-28T15:32:15Z</dcterms:created>
  <dcterms:modified xsi:type="dcterms:W3CDTF">2024-10-23T08:11:07Z</dcterms:modified>
</cp:coreProperties>
</file>