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69" r:id="rId2"/>
    <p:sldId id="364" r:id="rId3"/>
    <p:sldId id="383" r:id="rId4"/>
    <p:sldId id="333" r:id="rId5"/>
    <p:sldId id="365" r:id="rId6"/>
    <p:sldId id="367" r:id="rId7"/>
    <p:sldId id="368" r:id="rId8"/>
    <p:sldId id="370" r:id="rId9"/>
    <p:sldId id="371" r:id="rId10"/>
    <p:sldId id="372" r:id="rId11"/>
    <p:sldId id="373" r:id="rId12"/>
    <p:sldId id="374" r:id="rId13"/>
    <p:sldId id="384" r:id="rId14"/>
    <p:sldId id="394" r:id="rId15"/>
    <p:sldId id="395" r:id="rId16"/>
    <p:sldId id="386" r:id="rId17"/>
    <p:sldId id="341" r:id="rId18"/>
    <p:sldId id="375" r:id="rId19"/>
    <p:sldId id="376" r:id="rId20"/>
    <p:sldId id="377" r:id="rId21"/>
    <p:sldId id="378" r:id="rId22"/>
    <p:sldId id="379" r:id="rId23"/>
    <p:sldId id="396" r:id="rId24"/>
    <p:sldId id="406" r:id="rId25"/>
    <p:sldId id="398" r:id="rId26"/>
    <p:sldId id="399" r:id="rId27"/>
    <p:sldId id="400" r:id="rId28"/>
    <p:sldId id="382"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8" autoAdjust="0"/>
    <p:restoredTop sz="94660"/>
  </p:normalViewPr>
  <p:slideViewPr>
    <p:cSldViewPr snapToGrid="0">
      <p:cViewPr varScale="1">
        <p:scale>
          <a:sx n="70" d="100"/>
          <a:sy n="70" d="100"/>
        </p:scale>
        <p:origin x="50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B88B8D9-28D9-18ED-0201-421059D7837F}"/>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2D118981-0215-00DB-3F8C-693782EBE24F}"/>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FC99F2B6-FECF-32AB-1112-D4B4E15E7151}"/>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D6029555-34F2-3AE7-CFAC-28360F4C501A}"/>
              </a:ext>
            </a:extLst>
          </p:cNvPr>
          <p:cNvSpPr>
            <a:spLocks noGrp="1"/>
          </p:cNvSpPr>
          <p:nvPr>
            <p:ph type="dt" sz="half" idx="10"/>
          </p:nvPr>
        </p:nvSpPr>
        <p:spPr/>
        <p:txBody>
          <a:bodyPr/>
          <a:lstStyle>
            <a:lvl1pPr>
              <a:defRPr/>
            </a:lvl1pPr>
          </a:lstStyle>
          <a:p>
            <a:pPr>
              <a:defRPr/>
            </a:pPr>
            <a:fld id="{B248BF1F-FDAF-447F-9C67-2B9F5F701C98}" type="datetimeFigureOut">
              <a:rPr lang="en-US"/>
              <a:pPr>
                <a:defRPr/>
              </a:pPr>
              <a:t>10/10/2025</a:t>
            </a:fld>
            <a:endParaRPr lang="en-US" dirty="0"/>
          </a:p>
        </p:txBody>
      </p:sp>
      <p:sp>
        <p:nvSpPr>
          <p:cNvPr id="8" name="Footer Placeholder 4">
            <a:extLst>
              <a:ext uri="{FF2B5EF4-FFF2-40B4-BE49-F238E27FC236}">
                <a16:creationId xmlns:a16="http://schemas.microsoft.com/office/drawing/2014/main" id="{A19A0A11-3F9B-D963-63D0-52CE922830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3D2C3B-95A3-D5B1-18B8-02233EA53676}"/>
              </a:ext>
            </a:extLst>
          </p:cNvPr>
          <p:cNvSpPr>
            <a:spLocks noGrp="1"/>
          </p:cNvSpPr>
          <p:nvPr>
            <p:ph type="sldNum" sz="quarter" idx="12"/>
          </p:nvPr>
        </p:nvSpPr>
        <p:spPr/>
        <p:txBody>
          <a:bodyPr/>
          <a:lstStyle>
            <a:lvl1pPr>
              <a:defRPr/>
            </a:lvl1pPr>
          </a:lstStyle>
          <a:p>
            <a:fld id="{DFAC108F-9869-4E20-A8B0-7FA821915F6B}" type="slidenum">
              <a:rPr lang="en-US" altLang="en-US"/>
              <a:pPr/>
              <a:t>‹#›</a:t>
            </a:fld>
            <a:endParaRPr lang="en-US" altLang="en-US"/>
          </a:p>
        </p:txBody>
      </p:sp>
    </p:spTree>
    <p:extLst>
      <p:ext uri="{BB962C8B-B14F-4D97-AF65-F5344CB8AC3E}">
        <p14:creationId xmlns:p14="http://schemas.microsoft.com/office/powerpoint/2010/main" val="292846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E48E42-3819-09C9-8C4D-2F0D48B7C285}"/>
              </a:ext>
            </a:extLst>
          </p:cNvPr>
          <p:cNvSpPr>
            <a:spLocks noGrp="1"/>
          </p:cNvSpPr>
          <p:nvPr>
            <p:ph type="dt" sz="half" idx="10"/>
          </p:nvPr>
        </p:nvSpPr>
        <p:spPr/>
        <p:txBody>
          <a:bodyPr/>
          <a:lstStyle>
            <a:lvl1pPr>
              <a:defRPr/>
            </a:lvl1pPr>
          </a:lstStyle>
          <a:p>
            <a:pPr>
              <a:defRPr/>
            </a:pPr>
            <a:fld id="{DA0215E6-9CCB-44DF-BA11-C4113EC229D4}" type="datetimeFigureOut">
              <a:rPr lang="en-US"/>
              <a:pPr>
                <a:defRPr/>
              </a:pPr>
              <a:t>10/10/2025</a:t>
            </a:fld>
            <a:endParaRPr lang="en-US" dirty="0"/>
          </a:p>
        </p:txBody>
      </p:sp>
      <p:sp>
        <p:nvSpPr>
          <p:cNvPr id="5" name="Footer Placeholder 4">
            <a:extLst>
              <a:ext uri="{FF2B5EF4-FFF2-40B4-BE49-F238E27FC236}">
                <a16:creationId xmlns:a16="http://schemas.microsoft.com/office/drawing/2014/main" id="{9CF2FF20-53E3-BDD3-764A-A3650D8D04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0734B8-3245-0AB0-B5FB-3226B57F7B2F}"/>
              </a:ext>
            </a:extLst>
          </p:cNvPr>
          <p:cNvSpPr>
            <a:spLocks noGrp="1"/>
          </p:cNvSpPr>
          <p:nvPr>
            <p:ph type="sldNum" sz="quarter" idx="12"/>
          </p:nvPr>
        </p:nvSpPr>
        <p:spPr/>
        <p:txBody>
          <a:bodyPr/>
          <a:lstStyle>
            <a:lvl1pPr>
              <a:defRPr/>
            </a:lvl1pPr>
          </a:lstStyle>
          <a:p>
            <a:fld id="{F3064B7E-9D0C-48E5-ABA9-AB87D270CE5C}" type="slidenum">
              <a:rPr lang="en-US" altLang="en-US"/>
              <a:pPr/>
              <a:t>‹#›</a:t>
            </a:fld>
            <a:endParaRPr lang="en-US" altLang="en-US"/>
          </a:p>
        </p:txBody>
      </p:sp>
    </p:spTree>
    <p:extLst>
      <p:ext uri="{BB962C8B-B14F-4D97-AF65-F5344CB8AC3E}">
        <p14:creationId xmlns:p14="http://schemas.microsoft.com/office/powerpoint/2010/main" val="18143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339D051-D6AD-6280-8EB8-4B4182A4D15E}"/>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FCDA3144-9DF0-BCC3-8559-50A7CBFABD24}"/>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5FEA6621-76EC-E082-1A63-9E23A16C51F9}"/>
              </a:ext>
            </a:extLst>
          </p:cNvPr>
          <p:cNvSpPr>
            <a:spLocks noGrp="1"/>
          </p:cNvSpPr>
          <p:nvPr>
            <p:ph type="dt" sz="half" idx="10"/>
          </p:nvPr>
        </p:nvSpPr>
        <p:spPr/>
        <p:txBody>
          <a:bodyPr/>
          <a:lstStyle>
            <a:lvl1pPr>
              <a:defRPr/>
            </a:lvl1pPr>
          </a:lstStyle>
          <a:p>
            <a:pPr>
              <a:defRPr/>
            </a:pPr>
            <a:fld id="{A7DEFEE9-7949-492F-BCC1-76131F5BD3FE}" type="datetimeFigureOut">
              <a:rPr lang="en-US"/>
              <a:pPr>
                <a:defRPr/>
              </a:pPr>
              <a:t>10/10/2025</a:t>
            </a:fld>
            <a:endParaRPr lang="en-US" dirty="0"/>
          </a:p>
        </p:txBody>
      </p:sp>
      <p:sp>
        <p:nvSpPr>
          <p:cNvPr id="7" name="Footer Placeholder 4">
            <a:extLst>
              <a:ext uri="{FF2B5EF4-FFF2-40B4-BE49-F238E27FC236}">
                <a16:creationId xmlns:a16="http://schemas.microsoft.com/office/drawing/2014/main" id="{BB7B17D9-C9F3-B626-7629-493700E794B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290B693-AE70-8FC6-8E7A-2E4DE0EFF491}"/>
              </a:ext>
            </a:extLst>
          </p:cNvPr>
          <p:cNvSpPr>
            <a:spLocks noGrp="1"/>
          </p:cNvSpPr>
          <p:nvPr>
            <p:ph type="sldNum" sz="quarter" idx="12"/>
          </p:nvPr>
        </p:nvSpPr>
        <p:spPr/>
        <p:txBody>
          <a:bodyPr/>
          <a:lstStyle>
            <a:lvl1pPr>
              <a:defRPr/>
            </a:lvl1pPr>
          </a:lstStyle>
          <a:p>
            <a:fld id="{2F5B40BC-4B48-4185-90A4-6B76C35FE7D6}" type="slidenum">
              <a:rPr lang="en-US" altLang="en-US"/>
              <a:pPr/>
              <a:t>‹#›</a:t>
            </a:fld>
            <a:endParaRPr lang="en-US" altLang="en-US"/>
          </a:p>
        </p:txBody>
      </p:sp>
    </p:spTree>
    <p:extLst>
      <p:ext uri="{BB962C8B-B14F-4D97-AF65-F5344CB8AC3E}">
        <p14:creationId xmlns:p14="http://schemas.microsoft.com/office/powerpoint/2010/main" val="321859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16D3DC-4D07-9F0C-0ECE-707314BEFAC4}"/>
              </a:ext>
            </a:extLst>
          </p:cNvPr>
          <p:cNvSpPr>
            <a:spLocks noGrp="1"/>
          </p:cNvSpPr>
          <p:nvPr>
            <p:ph type="dt" sz="half" idx="10"/>
          </p:nvPr>
        </p:nvSpPr>
        <p:spPr>
          <a:xfrm>
            <a:off x="1096963" y="6459538"/>
            <a:ext cx="2473325" cy="365125"/>
          </a:xfrm>
        </p:spPr>
        <p:txBody>
          <a:bodyPr/>
          <a:lstStyle>
            <a:lvl1pPr>
              <a:defRPr/>
            </a:lvl1pPr>
          </a:lstStyle>
          <a:p>
            <a:pPr>
              <a:defRPr/>
            </a:pPr>
            <a:fld id="{0A4CB808-609B-4778-B80C-CF3713DC6E55}" type="datetimeFigureOut">
              <a:rPr lang="en-US"/>
              <a:pPr>
                <a:defRPr/>
              </a:pPr>
              <a:t>10/10/2025</a:t>
            </a:fld>
            <a:endParaRPr lang="en-US" dirty="0"/>
          </a:p>
        </p:txBody>
      </p:sp>
      <p:sp>
        <p:nvSpPr>
          <p:cNvPr id="3" name="Chỗ dành sẵn cho Chân trang 2">
            <a:extLst>
              <a:ext uri="{FF2B5EF4-FFF2-40B4-BE49-F238E27FC236}">
                <a16:creationId xmlns:a16="http://schemas.microsoft.com/office/drawing/2014/main" id="{C0C68E3D-558F-0476-944B-DB4BF51C2E1F}"/>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4" name="Chỗ dành sẵn cho Số hiệu Bản chiếu 3">
            <a:extLst>
              <a:ext uri="{FF2B5EF4-FFF2-40B4-BE49-F238E27FC236}">
                <a16:creationId xmlns:a16="http://schemas.microsoft.com/office/drawing/2014/main" id="{7F6C6B36-F4E1-ECE6-6186-8994F86471B9}"/>
              </a:ext>
            </a:extLst>
          </p:cNvPr>
          <p:cNvSpPr>
            <a:spLocks noGrp="1"/>
          </p:cNvSpPr>
          <p:nvPr>
            <p:ph type="sldNum" sz="quarter" idx="12"/>
          </p:nvPr>
        </p:nvSpPr>
        <p:spPr>
          <a:xfrm>
            <a:off x="9901238" y="6459538"/>
            <a:ext cx="1311275" cy="365125"/>
          </a:xfrm>
        </p:spPr>
        <p:txBody>
          <a:bodyPr/>
          <a:lstStyle>
            <a:lvl1pPr>
              <a:defRPr/>
            </a:lvl1pPr>
          </a:lstStyle>
          <a:p>
            <a:fld id="{D1FEFD2B-2EC2-46B6-A800-B2A6D21C45BE}" type="slidenum">
              <a:rPr lang="en-US" altLang="en-US"/>
              <a:pPr/>
              <a:t>‹#›</a:t>
            </a:fld>
            <a:endParaRPr lang="en-US" altLang="en-US"/>
          </a:p>
        </p:txBody>
      </p:sp>
    </p:spTree>
    <p:extLst>
      <p:ext uri="{BB962C8B-B14F-4D97-AF65-F5344CB8AC3E}">
        <p14:creationId xmlns:p14="http://schemas.microsoft.com/office/powerpoint/2010/main" val="2732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9601E2-01CD-1811-6CA0-64B0601FFB39}"/>
              </a:ext>
            </a:extLst>
          </p:cNvPr>
          <p:cNvSpPr>
            <a:spLocks noGrp="1"/>
          </p:cNvSpPr>
          <p:nvPr>
            <p:ph type="dt" sz="half" idx="10"/>
          </p:nvPr>
        </p:nvSpPr>
        <p:spPr/>
        <p:txBody>
          <a:bodyPr/>
          <a:lstStyle>
            <a:lvl1pPr>
              <a:defRPr/>
            </a:lvl1pPr>
          </a:lstStyle>
          <a:p>
            <a:pPr>
              <a:defRPr/>
            </a:pPr>
            <a:fld id="{4C26E1E6-A062-4CC3-9A05-20E928385AF4}" type="datetimeFigureOut">
              <a:rPr lang="en-US"/>
              <a:pPr>
                <a:defRPr/>
              </a:pPr>
              <a:t>10/10/2025</a:t>
            </a:fld>
            <a:endParaRPr lang="en-US" dirty="0"/>
          </a:p>
        </p:txBody>
      </p:sp>
      <p:sp>
        <p:nvSpPr>
          <p:cNvPr id="5" name="Footer Placeholder 4">
            <a:extLst>
              <a:ext uri="{FF2B5EF4-FFF2-40B4-BE49-F238E27FC236}">
                <a16:creationId xmlns:a16="http://schemas.microsoft.com/office/drawing/2014/main" id="{FCAF40BF-06A8-9064-1A61-7A5E2CA42F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D1CA-F95F-A1A2-4F2E-7C3F824DE7E5}"/>
              </a:ext>
            </a:extLst>
          </p:cNvPr>
          <p:cNvSpPr>
            <a:spLocks noGrp="1"/>
          </p:cNvSpPr>
          <p:nvPr>
            <p:ph type="sldNum" sz="quarter" idx="12"/>
          </p:nvPr>
        </p:nvSpPr>
        <p:spPr/>
        <p:txBody>
          <a:bodyPr/>
          <a:lstStyle>
            <a:lvl1pPr>
              <a:defRPr/>
            </a:lvl1pPr>
          </a:lstStyle>
          <a:p>
            <a:fld id="{BFC58DAA-F637-485C-96BA-DF745CD6A5C4}" type="slidenum">
              <a:rPr lang="en-US" altLang="en-US"/>
              <a:pPr/>
              <a:t>‹#›</a:t>
            </a:fld>
            <a:endParaRPr lang="en-US" altLang="en-US"/>
          </a:p>
        </p:txBody>
      </p:sp>
    </p:spTree>
    <p:extLst>
      <p:ext uri="{BB962C8B-B14F-4D97-AF65-F5344CB8AC3E}">
        <p14:creationId xmlns:p14="http://schemas.microsoft.com/office/powerpoint/2010/main" val="72466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AAB00A0-7D74-BED8-FD5E-318A6A7EA5DC}"/>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334E20D-F7CE-0AC0-9190-E964E5A7F919}"/>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1438E0FF-0DDA-76E9-F0AC-3E107A1568D1}"/>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06792E5-9E16-18D4-1498-0FA0B4192685}"/>
              </a:ext>
            </a:extLst>
          </p:cNvPr>
          <p:cNvSpPr>
            <a:spLocks noGrp="1"/>
          </p:cNvSpPr>
          <p:nvPr>
            <p:ph type="dt" sz="half" idx="10"/>
          </p:nvPr>
        </p:nvSpPr>
        <p:spPr/>
        <p:txBody>
          <a:bodyPr/>
          <a:lstStyle>
            <a:lvl1pPr>
              <a:defRPr/>
            </a:lvl1pPr>
          </a:lstStyle>
          <a:p>
            <a:pPr>
              <a:defRPr/>
            </a:pPr>
            <a:fld id="{F06A0FFD-7271-4CA2-9061-AE73F8E0C6A7}" type="datetimeFigureOut">
              <a:rPr lang="en-US"/>
              <a:pPr>
                <a:defRPr/>
              </a:pPr>
              <a:t>10/10/2025</a:t>
            </a:fld>
            <a:endParaRPr lang="en-US" dirty="0"/>
          </a:p>
        </p:txBody>
      </p:sp>
      <p:sp>
        <p:nvSpPr>
          <p:cNvPr id="8" name="Footer Placeholder 4">
            <a:extLst>
              <a:ext uri="{FF2B5EF4-FFF2-40B4-BE49-F238E27FC236}">
                <a16:creationId xmlns:a16="http://schemas.microsoft.com/office/drawing/2014/main" id="{0E651E57-ECBD-EA6F-404A-8F6A5C04F6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2216A7C-8D37-C129-5EFE-C99321A4DE10}"/>
              </a:ext>
            </a:extLst>
          </p:cNvPr>
          <p:cNvSpPr>
            <a:spLocks noGrp="1"/>
          </p:cNvSpPr>
          <p:nvPr>
            <p:ph type="sldNum" sz="quarter" idx="12"/>
          </p:nvPr>
        </p:nvSpPr>
        <p:spPr/>
        <p:txBody>
          <a:bodyPr/>
          <a:lstStyle>
            <a:lvl1pPr>
              <a:defRPr/>
            </a:lvl1pPr>
          </a:lstStyle>
          <a:p>
            <a:fld id="{535EA620-BC47-4E45-9B98-C06FFF16F205}" type="slidenum">
              <a:rPr lang="en-US" altLang="en-US"/>
              <a:pPr/>
              <a:t>‹#›</a:t>
            </a:fld>
            <a:endParaRPr lang="en-US" altLang="en-US"/>
          </a:p>
        </p:txBody>
      </p:sp>
    </p:spTree>
    <p:extLst>
      <p:ext uri="{BB962C8B-B14F-4D97-AF65-F5344CB8AC3E}">
        <p14:creationId xmlns:p14="http://schemas.microsoft.com/office/powerpoint/2010/main" val="309655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861CF1D-A3D4-4397-7F8A-00BC9A701838}"/>
              </a:ext>
            </a:extLst>
          </p:cNvPr>
          <p:cNvSpPr>
            <a:spLocks noGrp="1"/>
          </p:cNvSpPr>
          <p:nvPr>
            <p:ph type="dt" sz="half" idx="10"/>
          </p:nvPr>
        </p:nvSpPr>
        <p:spPr/>
        <p:txBody>
          <a:bodyPr/>
          <a:lstStyle>
            <a:lvl1pPr>
              <a:defRPr/>
            </a:lvl1pPr>
          </a:lstStyle>
          <a:p>
            <a:pPr>
              <a:defRPr/>
            </a:pPr>
            <a:fld id="{24252E96-41D0-4AE6-9968-C008A19E59BD}" type="datetimeFigureOut">
              <a:rPr lang="en-US"/>
              <a:pPr>
                <a:defRPr/>
              </a:pPr>
              <a:t>10/10/2025</a:t>
            </a:fld>
            <a:endParaRPr lang="en-US" dirty="0"/>
          </a:p>
        </p:txBody>
      </p:sp>
      <p:sp>
        <p:nvSpPr>
          <p:cNvPr id="5" name="Footer Placeholder 4">
            <a:extLst>
              <a:ext uri="{FF2B5EF4-FFF2-40B4-BE49-F238E27FC236}">
                <a16:creationId xmlns:a16="http://schemas.microsoft.com/office/drawing/2014/main" id="{0C3C0006-34AE-8D9B-6717-23C4071D23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5F0D4D-55B4-50C0-C41C-0256F25E6BD7}"/>
              </a:ext>
            </a:extLst>
          </p:cNvPr>
          <p:cNvSpPr>
            <a:spLocks noGrp="1"/>
          </p:cNvSpPr>
          <p:nvPr>
            <p:ph type="sldNum" sz="quarter" idx="12"/>
          </p:nvPr>
        </p:nvSpPr>
        <p:spPr/>
        <p:txBody>
          <a:bodyPr/>
          <a:lstStyle>
            <a:lvl1pPr>
              <a:defRPr/>
            </a:lvl1pPr>
          </a:lstStyle>
          <a:p>
            <a:fld id="{2F397ECF-1026-43D9-BC55-598897D02454}" type="slidenum">
              <a:rPr lang="en-US" altLang="en-US"/>
              <a:pPr/>
              <a:t>‹#›</a:t>
            </a:fld>
            <a:endParaRPr lang="en-US" altLang="en-US"/>
          </a:p>
        </p:txBody>
      </p:sp>
    </p:spTree>
    <p:extLst>
      <p:ext uri="{BB962C8B-B14F-4D97-AF65-F5344CB8AC3E}">
        <p14:creationId xmlns:p14="http://schemas.microsoft.com/office/powerpoint/2010/main" val="55168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BA01F398-C5DC-E8D5-0D5C-DACB740F26DA}"/>
              </a:ext>
            </a:extLst>
          </p:cNvPr>
          <p:cNvSpPr>
            <a:spLocks noGrp="1"/>
          </p:cNvSpPr>
          <p:nvPr>
            <p:ph type="dt" sz="half" idx="10"/>
          </p:nvPr>
        </p:nvSpPr>
        <p:spPr/>
        <p:txBody>
          <a:bodyPr/>
          <a:lstStyle>
            <a:lvl1pPr>
              <a:defRPr/>
            </a:lvl1pPr>
          </a:lstStyle>
          <a:p>
            <a:pPr>
              <a:defRPr/>
            </a:pPr>
            <a:fld id="{D4D6BE5D-8F75-46B5-8BD8-A0A77466D340}" type="datetimeFigureOut">
              <a:rPr lang="en-US"/>
              <a:pPr>
                <a:defRPr/>
              </a:pPr>
              <a:t>10/10/2025</a:t>
            </a:fld>
            <a:endParaRPr lang="en-US" dirty="0"/>
          </a:p>
        </p:txBody>
      </p:sp>
      <p:sp>
        <p:nvSpPr>
          <p:cNvPr id="7" name="Footer Placeholder 4">
            <a:extLst>
              <a:ext uri="{FF2B5EF4-FFF2-40B4-BE49-F238E27FC236}">
                <a16:creationId xmlns:a16="http://schemas.microsoft.com/office/drawing/2014/main" id="{C7581802-AC98-047D-65C3-397E350BD7C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EEC43EB-A5EB-5088-C01F-7E6B8F1B0C22}"/>
              </a:ext>
            </a:extLst>
          </p:cNvPr>
          <p:cNvSpPr>
            <a:spLocks noGrp="1"/>
          </p:cNvSpPr>
          <p:nvPr>
            <p:ph type="sldNum" sz="quarter" idx="12"/>
          </p:nvPr>
        </p:nvSpPr>
        <p:spPr/>
        <p:txBody>
          <a:bodyPr/>
          <a:lstStyle>
            <a:lvl1pPr>
              <a:defRPr/>
            </a:lvl1pPr>
          </a:lstStyle>
          <a:p>
            <a:fld id="{EEC61125-CD70-4AD2-BA0B-5F822E731B48}" type="slidenum">
              <a:rPr lang="en-US" altLang="en-US"/>
              <a:pPr/>
              <a:t>‹#›</a:t>
            </a:fld>
            <a:endParaRPr lang="en-US" altLang="en-US"/>
          </a:p>
        </p:txBody>
      </p:sp>
    </p:spTree>
    <p:extLst>
      <p:ext uri="{BB962C8B-B14F-4D97-AF65-F5344CB8AC3E}">
        <p14:creationId xmlns:p14="http://schemas.microsoft.com/office/powerpoint/2010/main" val="314726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552C6F8-E912-AA60-3446-87C19FA2009B}"/>
              </a:ext>
            </a:extLst>
          </p:cNvPr>
          <p:cNvSpPr>
            <a:spLocks noGrp="1"/>
          </p:cNvSpPr>
          <p:nvPr>
            <p:ph type="dt" sz="half" idx="10"/>
          </p:nvPr>
        </p:nvSpPr>
        <p:spPr/>
        <p:txBody>
          <a:bodyPr/>
          <a:lstStyle>
            <a:lvl1pPr>
              <a:defRPr/>
            </a:lvl1pPr>
          </a:lstStyle>
          <a:p>
            <a:pPr>
              <a:defRPr/>
            </a:pPr>
            <a:fld id="{F762851F-DCE8-4A48-8E1F-B814F11C082D}" type="datetimeFigureOut">
              <a:rPr lang="en-US"/>
              <a:pPr>
                <a:defRPr/>
              </a:pPr>
              <a:t>10/10/2025</a:t>
            </a:fld>
            <a:endParaRPr lang="en-US" dirty="0"/>
          </a:p>
        </p:txBody>
      </p:sp>
      <p:sp>
        <p:nvSpPr>
          <p:cNvPr id="4" name="Footer Placeholder 4">
            <a:extLst>
              <a:ext uri="{FF2B5EF4-FFF2-40B4-BE49-F238E27FC236}">
                <a16:creationId xmlns:a16="http://schemas.microsoft.com/office/drawing/2014/main" id="{09819563-AD0E-7016-EA90-6BB18F3972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4A7C7F-DFCA-A29B-D1CD-3831EFF4E254}"/>
              </a:ext>
            </a:extLst>
          </p:cNvPr>
          <p:cNvSpPr>
            <a:spLocks noGrp="1"/>
          </p:cNvSpPr>
          <p:nvPr>
            <p:ph type="sldNum" sz="quarter" idx="12"/>
          </p:nvPr>
        </p:nvSpPr>
        <p:spPr/>
        <p:txBody>
          <a:bodyPr/>
          <a:lstStyle>
            <a:lvl1pPr>
              <a:defRPr/>
            </a:lvl1pPr>
          </a:lstStyle>
          <a:p>
            <a:fld id="{6B7D65D8-2A4B-42C8-96C6-323601979241}" type="slidenum">
              <a:rPr lang="en-US" altLang="en-US"/>
              <a:pPr/>
              <a:t>‹#›</a:t>
            </a:fld>
            <a:endParaRPr lang="en-US" altLang="en-US"/>
          </a:p>
        </p:txBody>
      </p:sp>
    </p:spTree>
    <p:extLst>
      <p:ext uri="{BB962C8B-B14F-4D97-AF65-F5344CB8AC3E}">
        <p14:creationId xmlns:p14="http://schemas.microsoft.com/office/powerpoint/2010/main" val="11281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BC290B-105B-AC6A-B63B-026CC4DBB278}"/>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D6991AE3-79CC-5972-687A-8AA202F95E65}"/>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48D9AAE-8AEE-0B40-6984-A8E2DCBBE5BB}"/>
              </a:ext>
            </a:extLst>
          </p:cNvPr>
          <p:cNvSpPr>
            <a:spLocks noGrp="1"/>
          </p:cNvSpPr>
          <p:nvPr>
            <p:ph type="dt" sz="half" idx="10"/>
          </p:nvPr>
        </p:nvSpPr>
        <p:spPr/>
        <p:txBody>
          <a:bodyPr/>
          <a:lstStyle>
            <a:lvl1pPr>
              <a:defRPr/>
            </a:lvl1pPr>
          </a:lstStyle>
          <a:p>
            <a:pPr>
              <a:defRPr/>
            </a:pPr>
            <a:fld id="{E6180E9E-8EC8-44BE-98AE-CEB0C78915C6}" type="datetimeFigureOut">
              <a:rPr lang="en-US"/>
              <a:pPr>
                <a:defRPr/>
              </a:pPr>
              <a:t>10/10/2025</a:t>
            </a:fld>
            <a:endParaRPr lang="en-US" dirty="0"/>
          </a:p>
        </p:txBody>
      </p:sp>
      <p:sp>
        <p:nvSpPr>
          <p:cNvPr id="5" name="Footer Placeholder 7">
            <a:extLst>
              <a:ext uri="{FF2B5EF4-FFF2-40B4-BE49-F238E27FC236}">
                <a16:creationId xmlns:a16="http://schemas.microsoft.com/office/drawing/2014/main" id="{E3F14050-620F-635C-D50B-784A0AB33454}"/>
              </a:ext>
            </a:extLst>
          </p:cNvPr>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4F44A68C-6A0E-A50D-5A2C-717FAA64ED9B}"/>
              </a:ext>
            </a:extLst>
          </p:cNvPr>
          <p:cNvSpPr>
            <a:spLocks noGrp="1"/>
          </p:cNvSpPr>
          <p:nvPr>
            <p:ph type="sldNum" sz="quarter" idx="12"/>
          </p:nvPr>
        </p:nvSpPr>
        <p:spPr/>
        <p:txBody>
          <a:bodyPr/>
          <a:lstStyle>
            <a:lvl1pPr>
              <a:defRPr/>
            </a:lvl1pPr>
          </a:lstStyle>
          <a:p>
            <a:fld id="{1B927C79-E04E-4167-BE0E-18C2A5E8D4F1}" type="slidenum">
              <a:rPr lang="en-US" altLang="en-US"/>
              <a:pPr/>
              <a:t>‹#›</a:t>
            </a:fld>
            <a:endParaRPr lang="en-US" altLang="en-US"/>
          </a:p>
        </p:txBody>
      </p:sp>
    </p:spTree>
    <p:extLst>
      <p:ext uri="{BB962C8B-B14F-4D97-AF65-F5344CB8AC3E}">
        <p14:creationId xmlns:p14="http://schemas.microsoft.com/office/powerpoint/2010/main" val="295177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EF3B2A-AFEB-5280-47BB-4C15C290F15E}"/>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9CC5462B-2628-5EC5-F034-5C762E53AF2B}"/>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C4BAD832-3C85-A7C6-B33B-2FD16712E874}"/>
              </a:ext>
            </a:extLst>
          </p:cNvPr>
          <p:cNvSpPr>
            <a:spLocks noGrp="1"/>
          </p:cNvSpPr>
          <p:nvPr>
            <p:ph type="dt" sz="half" idx="10"/>
          </p:nvPr>
        </p:nvSpPr>
        <p:spPr>
          <a:xfrm>
            <a:off x="465138" y="6459538"/>
            <a:ext cx="2619375" cy="365125"/>
          </a:xfrm>
        </p:spPr>
        <p:txBody>
          <a:bodyPr/>
          <a:lstStyle>
            <a:lvl1pPr algn="l">
              <a:defRPr smtClean="0"/>
            </a:lvl1pPr>
          </a:lstStyle>
          <a:p>
            <a:pPr>
              <a:defRPr/>
            </a:pPr>
            <a:fld id="{4F5E92EF-574F-423A-983C-63EE3654C3FA}" type="datetimeFigureOut">
              <a:rPr lang="en-US"/>
              <a:pPr>
                <a:defRPr/>
              </a:pPr>
              <a:t>10/10/2025</a:t>
            </a:fld>
            <a:endParaRPr lang="en-US" dirty="0"/>
          </a:p>
        </p:txBody>
      </p:sp>
      <p:sp>
        <p:nvSpPr>
          <p:cNvPr id="8" name="Footer Placeholder 5">
            <a:extLst>
              <a:ext uri="{FF2B5EF4-FFF2-40B4-BE49-F238E27FC236}">
                <a16:creationId xmlns:a16="http://schemas.microsoft.com/office/drawing/2014/main" id="{0534866D-A5E2-8A32-D278-E9803A0604AC}"/>
              </a:ext>
            </a:extLst>
          </p:cNvPr>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C3AE5DF3-2150-371D-FAC5-FB99DE02420F}"/>
              </a:ext>
            </a:extLst>
          </p:cNvPr>
          <p:cNvSpPr>
            <a:spLocks noGrp="1"/>
          </p:cNvSpPr>
          <p:nvPr>
            <p:ph type="sldNum" sz="quarter" idx="12"/>
          </p:nvPr>
        </p:nvSpPr>
        <p:spPr/>
        <p:txBody>
          <a:bodyPr/>
          <a:lstStyle>
            <a:lvl1pPr>
              <a:defRPr>
                <a:solidFill>
                  <a:schemeClr val="tx2"/>
                </a:solidFill>
              </a:defRPr>
            </a:lvl1pPr>
          </a:lstStyle>
          <a:p>
            <a:fld id="{B5CFA238-74AC-4967-B8D1-2FB864FA3782}" type="slidenum">
              <a:rPr lang="en-US" altLang="en-US"/>
              <a:pPr/>
              <a:t>‹#›</a:t>
            </a:fld>
            <a:endParaRPr lang="en-US" altLang="en-US"/>
          </a:p>
        </p:txBody>
      </p:sp>
    </p:spTree>
    <p:extLst>
      <p:ext uri="{BB962C8B-B14F-4D97-AF65-F5344CB8AC3E}">
        <p14:creationId xmlns:p14="http://schemas.microsoft.com/office/powerpoint/2010/main" val="33203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671925-480D-CCC8-04EE-2A085264CE61}"/>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C5421E3-AAC4-79D4-A011-A930D5AC8CFB}"/>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9D6C1216-00DF-CAC8-606F-429BE5DA7206}"/>
              </a:ext>
            </a:extLst>
          </p:cNvPr>
          <p:cNvSpPr>
            <a:spLocks noGrp="1"/>
          </p:cNvSpPr>
          <p:nvPr>
            <p:ph type="dt" sz="half" idx="10"/>
          </p:nvPr>
        </p:nvSpPr>
        <p:spPr/>
        <p:txBody>
          <a:bodyPr/>
          <a:lstStyle>
            <a:lvl1pPr>
              <a:defRPr/>
            </a:lvl1pPr>
          </a:lstStyle>
          <a:p>
            <a:pPr>
              <a:defRPr/>
            </a:pPr>
            <a:fld id="{AE44C391-461A-4C5C-B53A-10A7F0BA4583}" type="datetimeFigureOut">
              <a:rPr lang="en-US"/>
              <a:pPr>
                <a:defRPr/>
              </a:pPr>
              <a:t>10/10/2025</a:t>
            </a:fld>
            <a:endParaRPr lang="en-US" dirty="0"/>
          </a:p>
        </p:txBody>
      </p:sp>
      <p:sp>
        <p:nvSpPr>
          <p:cNvPr id="8" name="Footer Placeholder 5">
            <a:extLst>
              <a:ext uri="{FF2B5EF4-FFF2-40B4-BE49-F238E27FC236}">
                <a16:creationId xmlns:a16="http://schemas.microsoft.com/office/drawing/2014/main" id="{9907B861-1315-0531-CAAB-5C7FCE8FE8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E1A402A-A1C6-A19E-2DAA-046C4F7058B9}"/>
              </a:ext>
            </a:extLst>
          </p:cNvPr>
          <p:cNvSpPr>
            <a:spLocks noGrp="1"/>
          </p:cNvSpPr>
          <p:nvPr>
            <p:ph type="sldNum" sz="quarter" idx="12"/>
          </p:nvPr>
        </p:nvSpPr>
        <p:spPr/>
        <p:txBody>
          <a:bodyPr/>
          <a:lstStyle>
            <a:lvl1pPr>
              <a:defRPr/>
            </a:lvl1pPr>
          </a:lstStyle>
          <a:p>
            <a:fld id="{116137F6-6E76-46F7-90A2-88C554ABE46E}" type="slidenum">
              <a:rPr lang="en-US" altLang="en-US"/>
              <a:pPr/>
              <a:t>‹#›</a:t>
            </a:fld>
            <a:endParaRPr lang="en-US" altLang="en-US"/>
          </a:p>
        </p:txBody>
      </p:sp>
    </p:spTree>
    <p:extLst>
      <p:ext uri="{BB962C8B-B14F-4D97-AF65-F5344CB8AC3E}">
        <p14:creationId xmlns:p14="http://schemas.microsoft.com/office/powerpoint/2010/main" val="93798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8B244-4256-EF7A-E238-CE8E8BE67790}"/>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6B582E24-50D1-6940-E922-7A40FC375198}"/>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40F66C-9EAA-A07B-8BD7-18C9C7F5CAC7}"/>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smtClean="0">
                <a:solidFill>
                  <a:srgbClr val="FFFFFF"/>
                </a:solidFill>
                <a:latin typeface="+mn-lt"/>
                <a:cs typeface="+mn-cs"/>
              </a:defRPr>
            </a:lvl1pPr>
          </a:lstStyle>
          <a:p>
            <a:pPr>
              <a:defRPr/>
            </a:pPr>
            <a:fld id="{07A87567-E29C-4A53-8AAF-292D462790D5}" type="datetimeFigureOut">
              <a:rPr lang="en-US"/>
              <a:pPr>
                <a:defRPr/>
              </a:pPr>
              <a:t>10/10/2025</a:t>
            </a:fld>
            <a:endParaRPr lang="en-US" dirty="0"/>
          </a:p>
        </p:txBody>
      </p:sp>
      <p:sp>
        <p:nvSpPr>
          <p:cNvPr id="5" name="Footer Placeholder 4">
            <a:extLst>
              <a:ext uri="{FF2B5EF4-FFF2-40B4-BE49-F238E27FC236}">
                <a16:creationId xmlns:a16="http://schemas.microsoft.com/office/drawing/2014/main" id="{BFC252DC-2429-ADD5-5A37-8D7558137599}"/>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dirty="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F2FFA03-0063-0AAB-13C0-3D6334363BEA}"/>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alibri" panose="020F0502020204030204" pitchFamily="34" charset="0"/>
              </a:defRPr>
            </a:lvl1pPr>
          </a:lstStyle>
          <a:p>
            <a:fld id="{4CC5010A-914F-47A0-937F-4004828DDF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0" r:id="rId1"/>
    <p:sldLayoutId id="2147483724" r:id="rId2"/>
    <p:sldLayoutId id="2147483731" r:id="rId3"/>
    <p:sldLayoutId id="2147483725" r:id="rId4"/>
    <p:sldLayoutId id="2147483726" r:id="rId5"/>
    <p:sldLayoutId id="2147483727" r:id="rId6"/>
    <p:sldLayoutId id="2147483732" r:id="rId7"/>
    <p:sldLayoutId id="2147483733" r:id="rId8"/>
    <p:sldLayoutId id="2147483734" r:id="rId9"/>
    <p:sldLayoutId id="2147483728" r:id="rId10"/>
    <p:sldLayoutId id="2147483735" r:id="rId11"/>
    <p:sldLayoutId id="2147483729" r:id="rId12"/>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954EDE7E-FE1E-15CD-7E11-A7599054D16A}"/>
              </a:ext>
            </a:extLst>
          </p:cNvPr>
          <p:cNvSpPr>
            <a:spLocks/>
          </p:cNvSpPr>
          <p:nvPr/>
        </p:nvSpPr>
        <p:spPr bwMode="auto">
          <a:xfrm rot="2428">
            <a:off x="3175" y="271463"/>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810FBC8C-DEFC-62AD-2D08-FFF8A5E25120}"/>
              </a:ext>
            </a:extLst>
          </p:cNvPr>
          <p:cNvSpPr txBox="1">
            <a:spLocks noChangeArrowheads="1"/>
          </p:cNvSpPr>
          <p:nvPr/>
        </p:nvSpPr>
        <p:spPr bwMode="auto">
          <a:xfrm>
            <a:off x="158750" y="347663"/>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vi-VN" altLang="en-US" sz="4000" b="1">
                <a:solidFill>
                  <a:srgbClr val="FFFFFF"/>
                </a:solidFill>
                <a:latin typeface="Arial "/>
                <a:ea typeface="Arial "/>
                <a:cs typeface="Arial Rounded MT Bold" panose="020F0704030504030204" pitchFamily="34" charset="0"/>
                <a:sym typeface="Arial Rounded MT Bold" panose="020F0704030504030204" pitchFamily="34" charset="0"/>
              </a:rPr>
              <a:t>MỞ ĐẦU</a:t>
            </a:r>
          </a:p>
        </p:txBody>
      </p:sp>
      <p:sp>
        <p:nvSpPr>
          <p:cNvPr id="23581" name="Rectangle 29">
            <a:extLst>
              <a:ext uri="{FF2B5EF4-FFF2-40B4-BE49-F238E27FC236}">
                <a16:creationId xmlns:a16="http://schemas.microsoft.com/office/drawing/2014/main" id="{ED10DDC3-574F-C1BF-7C6B-479E91375E44}"/>
              </a:ext>
            </a:extLst>
          </p:cNvPr>
          <p:cNvSpPr>
            <a:spLocks noChangeArrowheads="1"/>
          </p:cNvSpPr>
          <p:nvPr/>
        </p:nvSpPr>
        <p:spPr bwMode="auto">
          <a:xfrm>
            <a:off x="3883025" y="201613"/>
            <a:ext cx="81153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400">
                <a:solidFill>
                  <a:schemeClr val="bg1"/>
                </a:solidFill>
              </a:rPr>
              <a:t>Em hãy quan sát các hình ảnh dưới đây và cho biết tên, ý nghĩa của những hoạt động cộng đồng được thể hiện trong các hình ảnh đó.</a:t>
            </a:r>
            <a:endParaRPr lang="en-US" altLang="en-US" sz="2400">
              <a:solidFill>
                <a:schemeClr val="bg1"/>
              </a:solidFill>
            </a:endParaRPr>
          </a:p>
        </p:txBody>
      </p:sp>
      <p:pic>
        <p:nvPicPr>
          <p:cNvPr id="23585" name="Picture 33">
            <a:extLst>
              <a:ext uri="{FF2B5EF4-FFF2-40B4-BE49-F238E27FC236}">
                <a16:creationId xmlns:a16="http://schemas.microsoft.com/office/drawing/2014/main" id="{8B0C2D03-01CB-0662-FEDC-E484EAC0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52588"/>
            <a:ext cx="5724525" cy="46132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86" name="Rectangle 34">
            <a:extLst>
              <a:ext uri="{FF2B5EF4-FFF2-40B4-BE49-F238E27FC236}">
                <a16:creationId xmlns:a16="http://schemas.microsoft.com/office/drawing/2014/main" id="{1290524F-82BE-B884-ABC2-9D025E8AAEC0}"/>
              </a:ext>
            </a:extLst>
          </p:cNvPr>
          <p:cNvSpPr>
            <a:spLocks noChangeArrowheads="1"/>
          </p:cNvSpPr>
          <p:nvPr/>
        </p:nvSpPr>
        <p:spPr bwMode="auto">
          <a:xfrm>
            <a:off x="6169025" y="1633538"/>
            <a:ext cx="5556250" cy="20256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Tình nguyện mùa đông là hoạt động tình nguyện được diễn ra từ tháng 10 cho đến tháng 2 năm sau. Chương trình do Trung ương Đoàn, Trung ương Hội Liên hiệp Thanh niên Việt Nam phối hợp với Tỉnh đoàn trực thuộc để thực hiện </a:t>
            </a:r>
          </a:p>
        </p:txBody>
      </p:sp>
      <p:sp>
        <p:nvSpPr>
          <p:cNvPr id="23587" name="Rectangle 35">
            <a:extLst>
              <a:ext uri="{FF2B5EF4-FFF2-40B4-BE49-F238E27FC236}">
                <a16:creationId xmlns:a16="http://schemas.microsoft.com/office/drawing/2014/main" id="{DBECA270-26DF-22C5-AB12-84FCE5ACF9F6}"/>
              </a:ext>
            </a:extLst>
          </p:cNvPr>
          <p:cNvSpPr>
            <a:spLocks noChangeArrowheads="1"/>
          </p:cNvSpPr>
          <p:nvPr/>
        </p:nvSpPr>
        <p:spPr bwMode="auto">
          <a:xfrm>
            <a:off x="6194425" y="3822700"/>
            <a:ext cx="5534025" cy="244633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200"/>
              <a:t>Các hoạt động tình nguyện mùa đông chính là các hoạt động tương thân tương ái</a:t>
            </a:r>
            <a:r>
              <a:rPr lang="vi-VN" altLang="en-US" sz="2200" b="1"/>
              <a:t>, </a:t>
            </a:r>
            <a:r>
              <a:rPr lang="vi-VN" altLang="en-US" sz="2200"/>
              <a:t>giúp đỡ người dân, thanh thiếu nhi, những mảnh đời kém may mắn, và những hộ gia đình đang còn gặp nhiều khó khăn trong cuộc sống.... vươn lên để có một cuộc sống ấm no, hạnh phúc.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581"/>
                                        </p:tgtEl>
                                        <p:attrNameLst>
                                          <p:attrName>style.visibility</p:attrName>
                                        </p:attrNameLst>
                                      </p:cBhvr>
                                      <p:to>
                                        <p:strVal val="visible"/>
                                      </p:to>
                                    </p:set>
                                    <p:animEffect transition="in" filter="blinds(horizontal)">
                                      <p:cBhvr>
                                        <p:cTn id="15" dur="500"/>
                                        <p:tgtEl>
                                          <p:spTgt spid="235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3585"/>
                                        </p:tgtEl>
                                        <p:attrNameLst>
                                          <p:attrName>style.visibility</p:attrName>
                                        </p:attrNameLst>
                                      </p:cBhvr>
                                      <p:to>
                                        <p:strVal val="visible"/>
                                      </p:to>
                                    </p:set>
                                    <p:animEffect transition="in" filter="blinds(horizontal)">
                                      <p:cBhvr>
                                        <p:cTn id="20" dur="500"/>
                                        <p:tgtEl>
                                          <p:spTgt spid="2358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3586"/>
                                        </p:tgtEl>
                                        <p:attrNameLst>
                                          <p:attrName>style.visibility</p:attrName>
                                        </p:attrNameLst>
                                      </p:cBhvr>
                                      <p:to>
                                        <p:strVal val="visible"/>
                                      </p:to>
                                    </p:set>
                                    <p:animEffect transition="in" filter="blinds(horizontal)">
                                      <p:cBhvr>
                                        <p:cTn id="25" dur="500"/>
                                        <p:tgtEl>
                                          <p:spTgt spid="235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3587"/>
                                        </p:tgtEl>
                                        <p:attrNameLst>
                                          <p:attrName>style.visibility</p:attrName>
                                        </p:attrNameLst>
                                      </p:cBhvr>
                                      <p:to>
                                        <p:strVal val="visible"/>
                                      </p:to>
                                    </p:set>
                                    <p:animEffect transition="in" filter="blinds(horizontal)">
                                      <p:cBhvr>
                                        <p:cTn id="30" dur="500"/>
                                        <p:tgtEl>
                                          <p:spTgt spid="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3581" grpId="0" animBg="1"/>
      <p:bldP spid="23586" grpId="0" animBg="1"/>
      <p:bldP spid="235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51010C7B-9588-2EF5-78DC-320EA3D09DC2}"/>
              </a:ext>
            </a:extLst>
          </p:cNvPr>
          <p:cNvSpPr>
            <a:spLocks noChangeArrowheads="1"/>
          </p:cNvSpPr>
          <p:nvPr/>
        </p:nvSpPr>
        <p:spPr bwMode="auto">
          <a:xfrm>
            <a:off x="1011238" y="274638"/>
            <a:ext cx="10388600" cy="4429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vi-VN" altLang="ko-KR" sz="2300">
                <a:solidFill>
                  <a:schemeClr val="bg1"/>
                </a:solidFill>
              </a:rPr>
              <a:t>Em hãy nêu mục đích, đối tượng tham gia và ý nghĩa của những hoạt động đó.</a:t>
            </a:r>
            <a:endParaRPr lang="en-US" altLang="en-US" sz="2300">
              <a:solidFill>
                <a:schemeClr val="bg1"/>
              </a:solidFill>
            </a:endParaRPr>
          </a:p>
        </p:txBody>
      </p:sp>
      <p:graphicFrame>
        <p:nvGraphicFramePr>
          <p:cNvPr id="146435" name="Group 3">
            <a:extLst>
              <a:ext uri="{FF2B5EF4-FFF2-40B4-BE49-F238E27FC236}">
                <a16:creationId xmlns:a16="http://schemas.microsoft.com/office/drawing/2014/main" id="{B2C0C1DC-DF02-25EF-F32A-95E05A405A38}"/>
              </a:ext>
            </a:extLst>
          </p:cNvPr>
          <p:cNvGraphicFramePr>
            <a:graphicFrameLocks noGrp="1"/>
          </p:cNvGraphicFramePr>
          <p:nvPr/>
        </p:nvGraphicFramePr>
        <p:xfrm>
          <a:off x="317500" y="963613"/>
          <a:ext cx="11598275" cy="5487988"/>
        </p:xfrm>
        <a:graphic>
          <a:graphicData uri="http://schemas.openxmlformats.org/drawingml/2006/table">
            <a:tbl>
              <a:tblPr/>
              <a:tblGrid>
                <a:gridCol w="1889125">
                  <a:extLst>
                    <a:ext uri="{9D8B030D-6E8A-4147-A177-3AD203B41FA5}">
                      <a16:colId xmlns:a16="http://schemas.microsoft.com/office/drawing/2014/main" val="1109262668"/>
                    </a:ext>
                  </a:extLst>
                </a:gridCol>
                <a:gridCol w="2611438">
                  <a:extLst>
                    <a:ext uri="{9D8B030D-6E8A-4147-A177-3AD203B41FA5}">
                      <a16:colId xmlns:a16="http://schemas.microsoft.com/office/drawing/2014/main" val="1396716396"/>
                    </a:ext>
                  </a:extLst>
                </a:gridCol>
                <a:gridCol w="2178050">
                  <a:extLst>
                    <a:ext uri="{9D8B030D-6E8A-4147-A177-3AD203B41FA5}">
                      <a16:colId xmlns:a16="http://schemas.microsoft.com/office/drawing/2014/main" val="917057410"/>
                    </a:ext>
                  </a:extLst>
                </a:gridCol>
                <a:gridCol w="4919662">
                  <a:extLst>
                    <a:ext uri="{9D8B030D-6E8A-4147-A177-3AD203B41FA5}">
                      <a16:colId xmlns:a16="http://schemas.microsoft.com/office/drawing/2014/main" val="1823657696"/>
                    </a:ext>
                  </a:extLst>
                </a:gridCol>
              </a:tblGrid>
              <a:tr h="46355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Hoạt động</a:t>
                      </a:r>
                      <a:r>
                        <a:rPr kumimoji="0" lang="en-US" altLang="en-US"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Mục đ</a:t>
                      </a:r>
                      <a:r>
                        <a:rPr kumimoji="0" lang="en-US" altLang="en-US"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400" b="0"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Đối tượng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4099433682"/>
                  </a:ext>
                </a:extLst>
              </a:tr>
              <a:tr h="502443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566231644"/>
                  </a:ext>
                </a:extLst>
              </a:tr>
            </a:tbl>
          </a:graphicData>
        </a:graphic>
      </p:graphicFrame>
      <p:sp>
        <p:nvSpPr>
          <p:cNvPr id="146452" name="Rectangle 20">
            <a:extLst>
              <a:ext uri="{FF2B5EF4-FFF2-40B4-BE49-F238E27FC236}">
                <a16:creationId xmlns:a16="http://schemas.microsoft.com/office/drawing/2014/main" id="{1B010410-F47F-BEB8-8CF3-3DE45E98E193}"/>
              </a:ext>
            </a:extLst>
          </p:cNvPr>
          <p:cNvSpPr>
            <a:spLocks noChangeArrowheads="1"/>
          </p:cNvSpPr>
          <p:nvPr/>
        </p:nvSpPr>
        <p:spPr bwMode="auto">
          <a:xfrm>
            <a:off x="592138" y="2303463"/>
            <a:ext cx="140335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300" b="1">
                <a:ea typeface="Gulim" panose="020B0600000101010101" pitchFamily="34" charset="-127"/>
              </a:rPr>
              <a:t>Hoạt động tình nguyện đảm bảo an sinh xã hội</a:t>
            </a:r>
            <a:endParaRPr lang="en-US" altLang="en-US" sz="2300" b="1"/>
          </a:p>
        </p:txBody>
      </p:sp>
      <p:sp>
        <p:nvSpPr>
          <p:cNvPr id="146453" name="Rectangle 21">
            <a:extLst>
              <a:ext uri="{FF2B5EF4-FFF2-40B4-BE49-F238E27FC236}">
                <a16:creationId xmlns:a16="http://schemas.microsoft.com/office/drawing/2014/main" id="{4B129B15-DA17-ABC1-D9FC-E62C33B13917}"/>
              </a:ext>
            </a:extLst>
          </p:cNvPr>
          <p:cNvSpPr>
            <a:spLocks noChangeArrowheads="1"/>
          </p:cNvSpPr>
          <p:nvPr/>
        </p:nvSpPr>
        <p:spPr bwMode="auto">
          <a:xfrm>
            <a:off x="2406650" y="1585913"/>
            <a:ext cx="2168525"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700">
                <a:solidFill>
                  <a:srgbClr val="FF0000"/>
                </a:solidFill>
                <a:ea typeface="Gulim" panose="020B0600000101010101" pitchFamily="34" charset="-127"/>
              </a:rPr>
              <a:t>Nhằm thực hiện hoạt động trợ giúp xã hội cho các đối tượng đặc biệt khó khăn, các đối tượng yếu thế trong xã hội.</a:t>
            </a:r>
          </a:p>
        </p:txBody>
      </p:sp>
      <p:sp>
        <p:nvSpPr>
          <p:cNvPr id="146454" name="Rectangle 22">
            <a:extLst>
              <a:ext uri="{FF2B5EF4-FFF2-40B4-BE49-F238E27FC236}">
                <a16:creationId xmlns:a16="http://schemas.microsoft.com/office/drawing/2014/main" id="{E77B1F52-EC3C-A213-2CB8-B78B58AA3EC2}"/>
              </a:ext>
            </a:extLst>
          </p:cNvPr>
          <p:cNvSpPr>
            <a:spLocks noChangeArrowheads="1"/>
          </p:cNvSpPr>
          <p:nvPr/>
        </p:nvSpPr>
        <p:spPr bwMode="auto">
          <a:xfrm>
            <a:off x="5113338" y="1974850"/>
            <a:ext cx="15732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400">
                <a:solidFill>
                  <a:srgbClr val="0000FF"/>
                </a:solidFill>
                <a:ea typeface="Gulim" panose="020B0600000101010101" pitchFamily="34" charset="-127"/>
              </a:rPr>
              <a:t>Đoàn viên, thanh niên trong cả nước và cá nhân, tổ chức có tấm lòng nhân ái.</a:t>
            </a:r>
          </a:p>
        </p:txBody>
      </p:sp>
      <p:sp>
        <p:nvSpPr>
          <p:cNvPr id="146455" name="Rectangle 23">
            <a:extLst>
              <a:ext uri="{FF2B5EF4-FFF2-40B4-BE49-F238E27FC236}">
                <a16:creationId xmlns:a16="http://schemas.microsoft.com/office/drawing/2014/main" id="{36A81132-36C3-FF28-A12D-DE4D7EA02443}"/>
              </a:ext>
            </a:extLst>
          </p:cNvPr>
          <p:cNvSpPr>
            <a:spLocks noChangeArrowheads="1"/>
          </p:cNvSpPr>
          <p:nvPr/>
        </p:nvSpPr>
        <p:spPr bwMode="auto">
          <a:xfrm>
            <a:off x="7162800" y="1495425"/>
            <a:ext cx="4573588"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ko-KR" sz="2600">
                <a:latin typeface="Arial" panose="020B0604020202020204" pitchFamily="34" charset="0"/>
                <a:ea typeface="Gulim" panose="020B0600000101010101" pitchFamily="34" charset="-127"/>
              </a:rPr>
              <a:t>Giúp cho những người có hoàn cảnh khó khăn về vật chất, gặp biến cố, rủi ro trong cuộc sống vượt qua khó khăn, vươn lên trong cuộc sống. Khi được mọi người và cộng đồng giúp đỡ, họ ấm lòng hơn, có thêm niềm tin vào cuộc sống. Đồng thời, hoạt động đảm bảo an sinh xã hội cũng góp phần thúc đẩy sự tiến bộ của xã hội.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6452"/>
                                        </p:tgtEl>
                                        <p:attrNameLst>
                                          <p:attrName>style.visibility</p:attrName>
                                        </p:attrNameLst>
                                      </p:cBhvr>
                                      <p:to>
                                        <p:strVal val="visible"/>
                                      </p:to>
                                    </p:set>
                                    <p:animEffect transition="in" filter="blinds(horizontal)">
                                      <p:cBhvr>
                                        <p:cTn id="7" dur="500"/>
                                        <p:tgtEl>
                                          <p:spTgt spid="146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6453"/>
                                        </p:tgtEl>
                                        <p:attrNameLst>
                                          <p:attrName>style.visibility</p:attrName>
                                        </p:attrNameLst>
                                      </p:cBhvr>
                                      <p:to>
                                        <p:strVal val="visible"/>
                                      </p:to>
                                    </p:set>
                                    <p:animEffect transition="in" filter="blinds(horizontal)">
                                      <p:cBhvr>
                                        <p:cTn id="12" dur="500"/>
                                        <p:tgtEl>
                                          <p:spTgt spid="1464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6454"/>
                                        </p:tgtEl>
                                        <p:attrNameLst>
                                          <p:attrName>style.visibility</p:attrName>
                                        </p:attrNameLst>
                                      </p:cBhvr>
                                      <p:to>
                                        <p:strVal val="visible"/>
                                      </p:to>
                                    </p:set>
                                    <p:animEffect transition="in" filter="blinds(horizontal)">
                                      <p:cBhvr>
                                        <p:cTn id="17" dur="500"/>
                                        <p:tgtEl>
                                          <p:spTgt spid="1464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6455"/>
                                        </p:tgtEl>
                                        <p:attrNameLst>
                                          <p:attrName>style.visibility</p:attrName>
                                        </p:attrNameLst>
                                      </p:cBhvr>
                                      <p:to>
                                        <p:strVal val="visible"/>
                                      </p:to>
                                    </p:set>
                                    <p:animEffect transition="in" filter="blinds(horizontal)">
                                      <p:cBhvr>
                                        <p:cTn id="22" dur="500"/>
                                        <p:tgtEl>
                                          <p:spTgt spid="14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2" grpId="0"/>
      <p:bldP spid="146453" grpId="0"/>
      <p:bldP spid="146454" grpId="0"/>
      <p:bldP spid="1464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id="{51889901-F354-1445-BA85-596B31D07972}"/>
              </a:ext>
            </a:extLst>
          </p:cNvPr>
          <p:cNvSpPr/>
          <p:nvPr/>
        </p:nvSpPr>
        <p:spPr>
          <a:xfrm>
            <a:off x="385763" y="3176588"/>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0" name="Rounded Rectangle 105">
            <a:extLst>
              <a:ext uri="{FF2B5EF4-FFF2-40B4-BE49-F238E27FC236}">
                <a16:creationId xmlns:a16="http://schemas.microsoft.com/office/drawing/2014/main" id="{065B0AA0-1AB1-48BE-F037-2DDCF5490AE2}"/>
              </a:ext>
            </a:extLst>
          </p:cNvPr>
          <p:cNvSpPr/>
          <p:nvPr/>
        </p:nvSpPr>
        <p:spPr>
          <a:xfrm>
            <a:off x="2671763" y="3176588"/>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4" name="Rounded Rectangle 142">
            <a:extLst>
              <a:ext uri="{FF2B5EF4-FFF2-40B4-BE49-F238E27FC236}">
                <a16:creationId xmlns:a16="http://schemas.microsoft.com/office/drawing/2014/main" id="{88E24CEB-2D41-3F8D-43E3-C95EA577A519}"/>
              </a:ext>
            </a:extLst>
          </p:cNvPr>
          <p:cNvSpPr/>
          <p:nvPr/>
        </p:nvSpPr>
        <p:spPr>
          <a:xfrm>
            <a:off x="5051425" y="3206750"/>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68" name="Rounded Rectangle 152">
            <a:extLst>
              <a:ext uri="{FF2B5EF4-FFF2-40B4-BE49-F238E27FC236}">
                <a16:creationId xmlns:a16="http://schemas.microsoft.com/office/drawing/2014/main" id="{CCB92F6B-8D2A-3322-8ADE-8E73F3B4A5F7}"/>
              </a:ext>
            </a:extLst>
          </p:cNvPr>
          <p:cNvSpPr/>
          <p:nvPr/>
        </p:nvSpPr>
        <p:spPr>
          <a:xfrm>
            <a:off x="7350125" y="3221038"/>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47475" name="Rectangle 19">
            <a:extLst>
              <a:ext uri="{FF2B5EF4-FFF2-40B4-BE49-F238E27FC236}">
                <a16:creationId xmlns:a16="http://schemas.microsoft.com/office/drawing/2014/main" id="{098C44F2-7C36-3572-2614-FED75A1834A1}"/>
              </a:ext>
            </a:extLst>
          </p:cNvPr>
          <p:cNvSpPr>
            <a:spLocks noChangeArrowheads="1"/>
          </p:cNvSpPr>
          <p:nvPr/>
        </p:nvSpPr>
        <p:spPr bwMode="auto">
          <a:xfrm>
            <a:off x="595313" y="3395663"/>
            <a:ext cx="16795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a:solidFill>
                  <a:schemeClr val="bg1"/>
                </a:solidFill>
              </a:rPr>
              <a:t>THIỆN NGUYỆN NHÂN ĐẠO</a:t>
            </a:r>
            <a:r>
              <a:rPr lang="en-US" altLang="en-US" sz="2700">
                <a:solidFill>
                  <a:schemeClr val="bg1"/>
                </a:solidFill>
              </a:rPr>
              <a:t> </a:t>
            </a:r>
          </a:p>
        </p:txBody>
      </p:sp>
      <p:sp>
        <p:nvSpPr>
          <p:cNvPr id="147476" name="Rectangle 20">
            <a:extLst>
              <a:ext uri="{FF2B5EF4-FFF2-40B4-BE49-F238E27FC236}">
                <a16:creationId xmlns:a16="http://schemas.microsoft.com/office/drawing/2014/main" id="{DC9F9238-3BF4-1B68-111C-CA4747D4A98C}"/>
              </a:ext>
            </a:extLst>
          </p:cNvPr>
          <p:cNvSpPr>
            <a:spLocks noChangeArrowheads="1"/>
          </p:cNvSpPr>
          <p:nvPr/>
        </p:nvSpPr>
        <p:spPr bwMode="auto">
          <a:xfrm>
            <a:off x="2919413" y="3606800"/>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a:t>ĐỀN ƠN ĐÁP NGHĨA</a:t>
            </a:r>
            <a:r>
              <a:rPr lang="en-US" altLang="en-US" sz="2700"/>
              <a:t> </a:t>
            </a:r>
          </a:p>
        </p:txBody>
      </p:sp>
      <p:sp>
        <p:nvSpPr>
          <p:cNvPr id="147477" name="Rectangle 21">
            <a:extLst>
              <a:ext uri="{FF2B5EF4-FFF2-40B4-BE49-F238E27FC236}">
                <a16:creationId xmlns:a16="http://schemas.microsoft.com/office/drawing/2014/main" id="{39222D70-1E1A-F2C3-5099-2843D92819BC}"/>
              </a:ext>
            </a:extLst>
          </p:cNvPr>
          <p:cNvSpPr>
            <a:spLocks noChangeArrowheads="1"/>
          </p:cNvSpPr>
          <p:nvPr/>
        </p:nvSpPr>
        <p:spPr bwMode="auto">
          <a:xfrm>
            <a:off x="5148263" y="3317875"/>
            <a:ext cx="1868487"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a:solidFill>
                  <a:schemeClr val="bg1"/>
                </a:solidFill>
              </a:rPr>
              <a:t>BẢO VỆ MÔI TRƯỜNG, CẢNH QUAN</a:t>
            </a:r>
            <a:r>
              <a:rPr lang="en-US" altLang="en-US" sz="2700">
                <a:solidFill>
                  <a:schemeClr val="bg1"/>
                </a:solidFill>
              </a:rPr>
              <a:t> </a:t>
            </a:r>
          </a:p>
        </p:txBody>
      </p:sp>
      <p:sp>
        <p:nvSpPr>
          <p:cNvPr id="147478" name="Rectangle 22">
            <a:extLst>
              <a:ext uri="{FF2B5EF4-FFF2-40B4-BE49-F238E27FC236}">
                <a16:creationId xmlns:a16="http://schemas.microsoft.com/office/drawing/2014/main" id="{FDD0F745-22BF-4502-3259-BBE734750613}"/>
              </a:ext>
            </a:extLst>
          </p:cNvPr>
          <p:cNvSpPr>
            <a:spLocks noChangeArrowheads="1"/>
          </p:cNvSpPr>
          <p:nvPr/>
        </p:nvSpPr>
        <p:spPr bwMode="auto">
          <a:xfrm>
            <a:off x="7569200" y="3502025"/>
            <a:ext cx="16367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a:t>PHÒNG, CHỐNG TỆ NẠN XÃ HỘI</a:t>
            </a:r>
            <a:r>
              <a:rPr lang="en-US" altLang="en-US" sz="2700"/>
              <a:t> </a:t>
            </a:r>
          </a:p>
        </p:txBody>
      </p:sp>
      <p:sp>
        <p:nvSpPr>
          <p:cNvPr id="147479" name="Rectangle 23">
            <a:extLst>
              <a:ext uri="{FF2B5EF4-FFF2-40B4-BE49-F238E27FC236}">
                <a16:creationId xmlns:a16="http://schemas.microsoft.com/office/drawing/2014/main" id="{5870EAE7-7A57-AA9E-CD2D-0993A737779E}"/>
              </a:ext>
            </a:extLst>
          </p:cNvPr>
          <p:cNvSpPr>
            <a:spLocks noChangeArrowheads="1"/>
          </p:cNvSpPr>
          <p:nvPr/>
        </p:nvSpPr>
        <p:spPr bwMode="auto">
          <a:xfrm>
            <a:off x="479425" y="355600"/>
            <a:ext cx="11306175" cy="9239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a:solidFill>
                  <a:srgbClr val="FF0000"/>
                </a:solidFill>
              </a:rPr>
              <a:t>Hoạt động cộng đồng là những hoạt động được tổ chức bởi các cá nhân, tập thể nhằm mang lại lợi ích chung cho cộng đồng. </a:t>
            </a:r>
          </a:p>
        </p:txBody>
      </p:sp>
      <p:sp>
        <p:nvSpPr>
          <p:cNvPr id="147480" name="Rectangle 24">
            <a:extLst>
              <a:ext uri="{FF2B5EF4-FFF2-40B4-BE49-F238E27FC236}">
                <a16:creationId xmlns:a16="http://schemas.microsoft.com/office/drawing/2014/main" id="{52AD62DD-C1D5-6592-3307-980AA6F26535}"/>
              </a:ext>
            </a:extLst>
          </p:cNvPr>
          <p:cNvSpPr>
            <a:spLocks noChangeArrowheads="1"/>
          </p:cNvSpPr>
          <p:nvPr/>
        </p:nvSpPr>
        <p:spPr bwMode="auto">
          <a:xfrm>
            <a:off x="2260600" y="1862138"/>
            <a:ext cx="77803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400" b="1">
                <a:solidFill>
                  <a:schemeClr val="bg1"/>
                </a:solidFill>
                <a:ea typeface="Gulim" panose="020B0600000101010101" pitchFamily="34" charset="-127"/>
              </a:rPr>
              <a:t>MỘT SỐ HOẠT ĐỘNG CỘNG ĐỒNG TIÊU BIỂU NHƯ </a:t>
            </a:r>
          </a:p>
        </p:txBody>
      </p:sp>
      <p:sp>
        <p:nvSpPr>
          <p:cNvPr id="2" name="Rounded Rectangle 105">
            <a:extLst>
              <a:ext uri="{FF2B5EF4-FFF2-40B4-BE49-F238E27FC236}">
                <a16:creationId xmlns:a16="http://schemas.microsoft.com/office/drawing/2014/main" id="{E3E9FEE4-6D4E-17FD-83D7-1B72633E54AD}"/>
              </a:ext>
            </a:extLst>
          </p:cNvPr>
          <p:cNvSpPr/>
          <p:nvPr/>
        </p:nvSpPr>
        <p:spPr>
          <a:xfrm>
            <a:off x="9774238" y="3186113"/>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id="{1B85BD99-E7ED-75B8-41AF-37FDD8745423}"/>
              </a:ext>
            </a:extLst>
          </p:cNvPr>
          <p:cNvSpPr>
            <a:spLocks noChangeArrowheads="1"/>
          </p:cNvSpPr>
          <p:nvPr/>
        </p:nvSpPr>
        <p:spPr bwMode="auto">
          <a:xfrm>
            <a:off x="9891713" y="3321050"/>
            <a:ext cx="17668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PHÁT HUY TRUYỀN THỐNG VĂN HOÁ DÂN TỘC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blinds(horizontal)">
                                      <p:cBhvr>
                                        <p:cTn id="7" dur="500"/>
                                        <p:tgtEl>
                                          <p:spTgt spid="147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147475"/>
                                        </p:tgtEl>
                                        <p:attrNameLst>
                                          <p:attrName>style.visibility</p:attrName>
                                        </p:attrNameLst>
                                      </p:cBhvr>
                                      <p:to>
                                        <p:strVal val="visible"/>
                                      </p:to>
                                    </p:set>
                                    <p:animEffect transition="in" filter="blinds(horizontal)">
                                      <p:cBhvr>
                                        <p:cTn id="20" dur="500"/>
                                        <p:tgtEl>
                                          <p:spTgt spid="1474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linds(horizontal)">
                                      <p:cBhvr>
                                        <p:cTn id="25" dur="500"/>
                                        <p:tgtEl>
                                          <p:spTgt spid="60"/>
                                        </p:tgtEl>
                                      </p:cBhvr>
                                    </p:animEffect>
                                  </p:childTnLst>
                                </p:cTn>
                              </p:par>
                              <p:par>
                                <p:cTn id="26" presetID="3" presetClass="entr" presetSubtype="10" fill="hold" nodeType="withEffect">
                                  <p:stCondLst>
                                    <p:cond delay="0"/>
                                  </p:stCondLst>
                                  <p:childTnLst>
                                    <p:set>
                                      <p:cBhvr>
                                        <p:cTn id="27" dur="1" fill="hold">
                                          <p:stCondLst>
                                            <p:cond delay="0"/>
                                          </p:stCondLst>
                                        </p:cTn>
                                        <p:tgtEl>
                                          <p:spTgt spid="147476"/>
                                        </p:tgtEl>
                                        <p:attrNameLst>
                                          <p:attrName>style.visibility</p:attrName>
                                        </p:attrNameLst>
                                      </p:cBhvr>
                                      <p:to>
                                        <p:strVal val="visible"/>
                                      </p:to>
                                    </p:set>
                                    <p:animEffect transition="in" filter="blinds(horizontal)">
                                      <p:cBhvr>
                                        <p:cTn id="28" dur="500"/>
                                        <p:tgtEl>
                                          <p:spTgt spid="1474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linds(horizontal)">
                                      <p:cBhvr>
                                        <p:cTn id="33" dur="500"/>
                                        <p:tgtEl>
                                          <p:spTgt spid="64"/>
                                        </p:tgtEl>
                                      </p:cBhvr>
                                    </p:animEffect>
                                  </p:childTnLst>
                                </p:cTn>
                              </p:par>
                              <p:par>
                                <p:cTn id="34" presetID="3" presetClass="entr" presetSubtype="10" fill="hold" nodeType="withEffect">
                                  <p:stCondLst>
                                    <p:cond delay="0"/>
                                  </p:stCondLst>
                                  <p:childTnLst>
                                    <p:set>
                                      <p:cBhvr>
                                        <p:cTn id="35" dur="1" fill="hold">
                                          <p:stCondLst>
                                            <p:cond delay="0"/>
                                          </p:stCondLst>
                                        </p:cTn>
                                        <p:tgtEl>
                                          <p:spTgt spid="147477"/>
                                        </p:tgtEl>
                                        <p:attrNameLst>
                                          <p:attrName>style.visibility</p:attrName>
                                        </p:attrNameLst>
                                      </p:cBhvr>
                                      <p:to>
                                        <p:strVal val="visible"/>
                                      </p:to>
                                    </p:set>
                                    <p:animEffect transition="in" filter="blinds(horizontal)">
                                      <p:cBhvr>
                                        <p:cTn id="36" dur="500"/>
                                        <p:tgtEl>
                                          <p:spTgt spid="1474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blinds(horizontal)">
                                      <p:cBhvr>
                                        <p:cTn id="41" dur="500"/>
                                        <p:tgtEl>
                                          <p:spTgt spid="68"/>
                                        </p:tgtEl>
                                      </p:cBhvr>
                                    </p:animEffect>
                                  </p:childTnLst>
                                </p:cTn>
                              </p:par>
                              <p:par>
                                <p:cTn id="42" presetID="3" presetClass="entr" presetSubtype="10" fill="hold" nodeType="withEffect">
                                  <p:stCondLst>
                                    <p:cond delay="0"/>
                                  </p:stCondLst>
                                  <p:childTnLst>
                                    <p:set>
                                      <p:cBhvr>
                                        <p:cTn id="43" dur="1" fill="hold">
                                          <p:stCondLst>
                                            <p:cond delay="0"/>
                                          </p:stCondLst>
                                        </p:cTn>
                                        <p:tgtEl>
                                          <p:spTgt spid="147478"/>
                                        </p:tgtEl>
                                        <p:attrNameLst>
                                          <p:attrName>style.visibility</p:attrName>
                                        </p:attrNameLst>
                                      </p:cBhvr>
                                      <p:to>
                                        <p:strVal val="visible"/>
                                      </p:to>
                                    </p:set>
                                    <p:animEffect transition="in" filter="blinds(horizontal)">
                                      <p:cBhvr>
                                        <p:cTn id="44" dur="500"/>
                                        <p:tgtEl>
                                          <p:spTgt spid="1474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4" grpId="0" animBg="1"/>
      <p:bldP spid="68" grpId="0" animBg="1"/>
      <p:bldP spid="147475" grpId="0"/>
      <p:bldP spid="147476" grpId="0"/>
      <p:bldP spid="147477" grpId="0"/>
      <p:bldP spid="147478" grpId="0"/>
      <p:bldP spid="147479" grpId="0" animBg="1"/>
      <p:bldP spid="147480" grpId="0" animBg="1"/>
      <p:bldP spid="2" grpId="0" animBg="1"/>
      <p:bldP spid="147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id="{C0BABF04-C462-EB50-F0B4-7EA18DCEBB98}"/>
              </a:ext>
            </a:extLst>
          </p:cNvPr>
          <p:cNvSpPr/>
          <p:nvPr/>
        </p:nvSpPr>
        <p:spPr>
          <a:xfrm>
            <a:off x="285750" y="1819275"/>
            <a:ext cx="2073275" cy="22717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48485" name="Rectangle 5">
            <a:extLst>
              <a:ext uri="{FF2B5EF4-FFF2-40B4-BE49-F238E27FC236}">
                <a16:creationId xmlns:a16="http://schemas.microsoft.com/office/drawing/2014/main" id="{66832861-F476-583A-7CBF-56792ACF62A8}"/>
              </a:ext>
            </a:extLst>
          </p:cNvPr>
          <p:cNvSpPr>
            <a:spLocks noChangeArrowheads="1"/>
          </p:cNvSpPr>
          <p:nvPr/>
        </p:nvSpPr>
        <p:spPr bwMode="auto">
          <a:xfrm>
            <a:off x="495300" y="2328863"/>
            <a:ext cx="1636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000" b="1">
                <a:solidFill>
                  <a:schemeClr val="bg1"/>
                </a:solidFill>
              </a:rPr>
              <a:t>Ý NGHĨA </a:t>
            </a:r>
          </a:p>
        </p:txBody>
      </p:sp>
      <p:sp>
        <p:nvSpPr>
          <p:cNvPr id="66" name="Freeform: Shape 65">
            <a:extLst>
              <a:ext uri="{FF2B5EF4-FFF2-40B4-BE49-F238E27FC236}">
                <a16:creationId xmlns:a16="http://schemas.microsoft.com/office/drawing/2014/main" id="{2927348B-3ED7-D7F0-FBF4-F524E95F4F01}"/>
              </a:ext>
            </a:extLst>
          </p:cNvPr>
          <p:cNvSpPr/>
          <p:nvPr/>
        </p:nvSpPr>
        <p:spPr>
          <a:xfrm>
            <a:off x="2627313" y="900113"/>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58" name="Freeform: Shape 57">
            <a:extLst>
              <a:ext uri="{FF2B5EF4-FFF2-40B4-BE49-F238E27FC236}">
                <a16:creationId xmlns:a16="http://schemas.microsoft.com/office/drawing/2014/main" id="{0E4AECF0-5953-4234-F304-E98012F1E441}"/>
              </a:ext>
            </a:extLst>
          </p:cNvPr>
          <p:cNvSpPr/>
          <p:nvPr/>
        </p:nvSpPr>
        <p:spPr>
          <a:xfrm>
            <a:off x="2584450" y="4129088"/>
            <a:ext cx="3167063"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48489" name="Rectangle 9">
            <a:extLst>
              <a:ext uri="{FF2B5EF4-FFF2-40B4-BE49-F238E27FC236}">
                <a16:creationId xmlns:a16="http://schemas.microsoft.com/office/drawing/2014/main" id="{0F4CC828-9DB6-D48F-9FE6-A2969D561699}"/>
              </a:ext>
            </a:extLst>
          </p:cNvPr>
          <p:cNvSpPr>
            <a:spLocks noChangeArrowheads="1"/>
          </p:cNvSpPr>
          <p:nvPr/>
        </p:nvSpPr>
        <p:spPr bwMode="auto">
          <a:xfrm>
            <a:off x="3257550" y="1112838"/>
            <a:ext cx="215423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100">
                <a:solidFill>
                  <a:schemeClr val="bg1"/>
                </a:solidFill>
              </a:rPr>
              <a:t>Xem vi deo</a:t>
            </a:r>
          </a:p>
        </p:txBody>
      </p:sp>
      <p:sp>
        <p:nvSpPr>
          <p:cNvPr id="2" name="Freeform: Shape 65">
            <a:extLst>
              <a:ext uri="{FF2B5EF4-FFF2-40B4-BE49-F238E27FC236}">
                <a16:creationId xmlns:a16="http://schemas.microsoft.com/office/drawing/2014/main" id="{BA601D50-F8EC-F5DC-BF99-8DEEEB624BC9}"/>
              </a:ext>
            </a:extLst>
          </p:cNvPr>
          <p:cNvSpPr/>
          <p:nvPr/>
        </p:nvSpPr>
        <p:spPr>
          <a:xfrm>
            <a:off x="2627313" y="900113"/>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48496" name="Rectangle 16">
            <a:extLst>
              <a:ext uri="{FF2B5EF4-FFF2-40B4-BE49-F238E27FC236}">
                <a16:creationId xmlns:a16="http://schemas.microsoft.com/office/drawing/2014/main" id="{CDD74364-1487-B5A8-F727-446EC97E2386}"/>
              </a:ext>
            </a:extLst>
          </p:cNvPr>
          <p:cNvSpPr>
            <a:spLocks noChangeArrowheads="1"/>
          </p:cNvSpPr>
          <p:nvPr/>
        </p:nvSpPr>
        <p:spPr bwMode="auto">
          <a:xfrm>
            <a:off x="3182938" y="1154113"/>
            <a:ext cx="2549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bg1"/>
                </a:solidFill>
              </a:rPr>
              <a:t>Đối với cá nhân </a:t>
            </a:r>
          </a:p>
        </p:txBody>
      </p:sp>
      <p:sp>
        <p:nvSpPr>
          <p:cNvPr id="148497" name="Rectangle 17">
            <a:extLst>
              <a:ext uri="{FF2B5EF4-FFF2-40B4-BE49-F238E27FC236}">
                <a16:creationId xmlns:a16="http://schemas.microsoft.com/office/drawing/2014/main" id="{B396083B-935C-2B3E-3132-9CE9EF69CA6B}"/>
              </a:ext>
            </a:extLst>
          </p:cNvPr>
          <p:cNvSpPr>
            <a:spLocks noChangeArrowheads="1"/>
          </p:cNvSpPr>
          <p:nvPr/>
        </p:nvSpPr>
        <p:spPr bwMode="auto">
          <a:xfrm>
            <a:off x="2913063" y="4479925"/>
            <a:ext cx="2733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chemeClr val="bg1"/>
                </a:solidFill>
              </a:rPr>
              <a:t>Đối với cộng đồng</a:t>
            </a:r>
            <a:r>
              <a:rPr lang="en-US" altLang="en-US" sz="2200" b="1">
                <a:solidFill>
                  <a:schemeClr val="bg1"/>
                </a:solidFill>
              </a:rPr>
              <a:t> </a:t>
            </a:r>
          </a:p>
        </p:txBody>
      </p:sp>
      <p:sp>
        <p:nvSpPr>
          <p:cNvPr id="148498" name="Rectangle 18">
            <a:extLst>
              <a:ext uri="{FF2B5EF4-FFF2-40B4-BE49-F238E27FC236}">
                <a16:creationId xmlns:a16="http://schemas.microsoft.com/office/drawing/2014/main" id="{E8C4F0F2-B28C-ADEA-A666-36F30C0E1378}"/>
              </a:ext>
            </a:extLst>
          </p:cNvPr>
          <p:cNvSpPr>
            <a:spLocks noChangeArrowheads="1"/>
          </p:cNvSpPr>
          <p:nvPr/>
        </p:nvSpPr>
        <p:spPr bwMode="auto">
          <a:xfrm>
            <a:off x="6061075" y="409575"/>
            <a:ext cx="5802313" cy="2292350"/>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400"/>
              <a:t>G</a:t>
            </a:r>
            <a:r>
              <a:rPr lang="vi-VN" altLang="en-US" sz="2400"/>
              <a:t>iúp mở rộng tầm hiểu biết, rèn luyện kĩ năng; có tinh thần trách nhiệm đóng góp công sức và trí tuệ của mình vào công việc chung của tập thể, xã hội; nâng cao giá trị của bản thân và được mọi người yêu mến;... </a:t>
            </a:r>
          </a:p>
        </p:txBody>
      </p:sp>
      <p:sp>
        <p:nvSpPr>
          <p:cNvPr id="148499" name="Rectangle 19">
            <a:extLst>
              <a:ext uri="{FF2B5EF4-FFF2-40B4-BE49-F238E27FC236}">
                <a16:creationId xmlns:a16="http://schemas.microsoft.com/office/drawing/2014/main" id="{C04ACB71-7C66-AEC4-6EC1-4DE1CC5FDBD3}"/>
              </a:ext>
            </a:extLst>
          </p:cNvPr>
          <p:cNvSpPr>
            <a:spLocks noChangeArrowheads="1"/>
          </p:cNvSpPr>
          <p:nvPr/>
        </p:nvSpPr>
        <p:spPr bwMode="auto">
          <a:xfrm>
            <a:off x="6157913" y="3346450"/>
            <a:ext cx="5695950" cy="297973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700"/>
              <a:t>P</a:t>
            </a:r>
            <a:r>
              <a:rPr lang="vi-VN" altLang="en-US" sz="2700"/>
              <a:t>hát huy sức mạnh của các lực lượng xã hội; tạo ra sự kết nối các thành viên trong cộng đồng; xây dựng mối quan hệ đoàn kết, nhân ái, lan toả những giá trị tích cực; góp phần xây dựng đất nước văn minh, giàu mạnh</a:t>
            </a:r>
            <a:r>
              <a:rPr lang="en-US" altLang="en-US" sz="27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48485"/>
                                        </p:tgtEl>
                                        <p:attrNameLst>
                                          <p:attrName>style.visibility</p:attrName>
                                        </p:attrNameLst>
                                      </p:cBhvr>
                                      <p:to>
                                        <p:strVal val="visible"/>
                                      </p:to>
                                    </p:set>
                                    <p:animEffect transition="in" filter="blinds(horizontal)">
                                      <p:cBhvr>
                                        <p:cTn id="10" dur="500"/>
                                        <p:tgtEl>
                                          <p:spTgt spid="1484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par>
                                <p:cTn id="16" presetID="3" presetClass="entr" presetSubtype="10" fill="hold" nodeType="with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linds(horizontal)">
                                      <p:cBhvr>
                                        <p:cTn id="18" dur="500"/>
                                        <p:tgtEl>
                                          <p:spTgt spid="148489"/>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nodeType="withEffect">
                                  <p:stCondLst>
                                    <p:cond delay="0"/>
                                  </p:stCondLst>
                                  <p:childTnLst>
                                    <p:set>
                                      <p:cBhvr>
                                        <p:cTn id="23" dur="1" fill="hold">
                                          <p:stCondLst>
                                            <p:cond delay="0"/>
                                          </p:stCondLst>
                                        </p:cTn>
                                        <p:tgtEl>
                                          <p:spTgt spid="148496"/>
                                        </p:tgtEl>
                                        <p:attrNameLst>
                                          <p:attrName>style.visibility</p:attrName>
                                        </p:attrNameLst>
                                      </p:cBhvr>
                                      <p:to>
                                        <p:strVal val="visible"/>
                                      </p:to>
                                    </p:set>
                                    <p:animEffect transition="in" filter="blinds(horizontal)">
                                      <p:cBhvr>
                                        <p:cTn id="24" dur="500"/>
                                        <p:tgtEl>
                                          <p:spTgt spid="1484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48498"/>
                                        </p:tgtEl>
                                        <p:attrNameLst>
                                          <p:attrName>style.visibility</p:attrName>
                                        </p:attrNameLst>
                                      </p:cBhvr>
                                      <p:to>
                                        <p:strVal val="visible"/>
                                      </p:to>
                                    </p:set>
                                    <p:animEffect transition="in" filter="blinds(horizontal)">
                                      <p:cBhvr>
                                        <p:cTn id="29" dur="500"/>
                                        <p:tgtEl>
                                          <p:spTgt spid="1484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par>
                                <p:cTn id="35" presetID="3" presetClass="entr" presetSubtype="10" fill="hold" nodeType="withEffect">
                                  <p:stCondLst>
                                    <p:cond delay="0"/>
                                  </p:stCondLst>
                                  <p:childTnLst>
                                    <p:set>
                                      <p:cBhvr>
                                        <p:cTn id="36" dur="1" fill="hold">
                                          <p:stCondLst>
                                            <p:cond delay="0"/>
                                          </p:stCondLst>
                                        </p:cTn>
                                        <p:tgtEl>
                                          <p:spTgt spid="148497"/>
                                        </p:tgtEl>
                                        <p:attrNameLst>
                                          <p:attrName>style.visibility</p:attrName>
                                        </p:attrNameLst>
                                      </p:cBhvr>
                                      <p:to>
                                        <p:strVal val="visible"/>
                                      </p:to>
                                    </p:set>
                                    <p:animEffect transition="in" filter="blinds(horizontal)">
                                      <p:cBhvr>
                                        <p:cTn id="37" dur="500"/>
                                        <p:tgtEl>
                                          <p:spTgt spid="1484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8499"/>
                                        </p:tgtEl>
                                        <p:attrNameLst>
                                          <p:attrName>style.visibility</p:attrName>
                                        </p:attrNameLst>
                                      </p:cBhvr>
                                      <p:to>
                                        <p:strVal val="visible"/>
                                      </p:to>
                                    </p:set>
                                    <p:animEffect transition="in" filter="blinds(horizontal)">
                                      <p:cBhvr>
                                        <p:cTn id="42" dur="500"/>
                                        <p:tgtEl>
                                          <p:spTgt spid="14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8485" grpId="0"/>
      <p:bldP spid="148489" grpId="0"/>
      <p:bldP spid="148496" grpId="0"/>
      <p:bldP spid="148497" grpId="0"/>
      <p:bldP spid="148498" grpId="0" animBg="1"/>
      <p:bldP spid="1484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CC73B60C-832D-9E5B-3F85-E3C5C5F19F6D}"/>
              </a:ext>
            </a:extLst>
          </p:cNvPr>
          <p:cNvSpPr>
            <a:spLocks noChangeArrowheads="1"/>
          </p:cNvSpPr>
          <p:nvPr/>
        </p:nvSpPr>
        <p:spPr bwMode="auto">
          <a:xfrm>
            <a:off x="1679575" y="422275"/>
            <a:ext cx="95900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700" b="1" dirty="0" err="1" smtClean="0">
                <a:solidFill>
                  <a:srgbClr val="0000FF"/>
                </a:solidFill>
              </a:rPr>
              <a:t>Tiết</a:t>
            </a:r>
            <a:r>
              <a:rPr lang="en-US" altLang="en-US" sz="3700" b="1" dirty="0" smtClean="0">
                <a:solidFill>
                  <a:srgbClr val="0000FF"/>
                </a:solidFill>
              </a:rPr>
              <a:t> 7. </a:t>
            </a:r>
            <a:r>
              <a:rPr lang="en-US" altLang="en-US" sz="3700" b="1" dirty="0" err="1" smtClean="0">
                <a:solidFill>
                  <a:srgbClr val="0000FF"/>
                </a:solidFill>
              </a:rPr>
              <a:t>Bài</a:t>
            </a:r>
            <a:r>
              <a:rPr lang="en-US" altLang="en-US" sz="3700" b="1" dirty="0" smtClean="0">
                <a:solidFill>
                  <a:srgbClr val="0000FF"/>
                </a:solidFill>
              </a:rPr>
              <a:t> 3. </a:t>
            </a:r>
            <a:r>
              <a:rPr lang="en-US" altLang="en-US" sz="3700" b="1" dirty="0">
                <a:solidFill>
                  <a:srgbClr val="0000FF"/>
                </a:solidFill>
              </a:rPr>
              <a:t>TÍCH CỰC THAM GIA CÁC </a:t>
            </a:r>
            <a:br>
              <a:rPr lang="en-US" altLang="en-US" sz="3700" b="1" dirty="0">
                <a:solidFill>
                  <a:srgbClr val="0000FF"/>
                </a:solidFill>
              </a:rPr>
            </a:br>
            <a:r>
              <a:rPr lang="en-US" altLang="en-US" sz="3700" b="1" dirty="0">
                <a:solidFill>
                  <a:srgbClr val="0000FF"/>
                </a:solidFill>
              </a:rPr>
              <a:t>HOẠT ĐỘNG CỘNG ĐỒNG </a:t>
            </a:r>
            <a:r>
              <a:rPr lang="en-US" altLang="en-US" sz="3700" b="1" dirty="0" smtClean="0">
                <a:solidFill>
                  <a:srgbClr val="0000FF"/>
                </a:solidFill>
              </a:rPr>
              <a:t>(</a:t>
            </a:r>
            <a:r>
              <a:rPr lang="en-US" altLang="en-US" sz="3700" b="1" dirty="0" err="1" smtClean="0">
                <a:solidFill>
                  <a:srgbClr val="0000FF"/>
                </a:solidFill>
              </a:rPr>
              <a:t>Tiết</a:t>
            </a:r>
            <a:r>
              <a:rPr lang="en-US" altLang="en-US" sz="3700" b="1" dirty="0" smtClean="0">
                <a:solidFill>
                  <a:srgbClr val="0000FF"/>
                </a:solidFill>
              </a:rPr>
              <a:t> 2)</a:t>
            </a:r>
            <a:endParaRPr lang="en-US" altLang="en-US" sz="3700" b="1" dirty="0">
              <a:solidFill>
                <a:srgbClr val="0000FF"/>
              </a:solidFill>
            </a:endParaRPr>
          </a:p>
        </p:txBody>
      </p:sp>
      <p:pic>
        <p:nvPicPr>
          <p:cNvPr id="159747" name="Picture 3" descr="Chung sức vì cộng đồng - Báo Thái Bình điện tử">
            <a:extLst>
              <a:ext uri="{FF2B5EF4-FFF2-40B4-BE49-F238E27FC236}">
                <a16:creationId xmlns:a16="http://schemas.microsoft.com/office/drawing/2014/main" id="{5E2E124B-47E9-C2EB-1F5C-AC695C48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124075"/>
            <a:ext cx="5429250" cy="4059238"/>
          </a:xfrm>
          <a:prstGeom prst="rect">
            <a:avLst/>
          </a:prstGeom>
          <a:noFill/>
          <a:extLst>
            <a:ext uri="{909E8E84-426E-40DD-AFC4-6F175D3DCCD1}">
              <a14:hiddenFill xmlns:a14="http://schemas.microsoft.com/office/drawing/2010/main">
                <a:solidFill>
                  <a:srgbClr val="FFFFFF"/>
                </a:solidFill>
              </a14:hiddenFill>
            </a:ext>
          </a:extLst>
        </p:spPr>
      </p:pic>
      <p:pic>
        <p:nvPicPr>
          <p:cNvPr id="159748" name="Picture 4">
            <a:extLst>
              <a:ext uri="{FF2B5EF4-FFF2-40B4-BE49-F238E27FC236}">
                <a16:creationId xmlns:a16="http://schemas.microsoft.com/office/drawing/2014/main" id="{C7377369-7E36-9FF1-9FEE-B5E4D9D3C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22488"/>
            <a:ext cx="6051550" cy="403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549E122E-D5FD-3F2F-E2A7-D04663A7839A}"/>
              </a:ext>
            </a:extLst>
          </p:cNvPr>
          <p:cNvSpPr>
            <a:spLocks/>
          </p:cNvSpPr>
          <p:nvPr/>
        </p:nvSpPr>
        <p:spPr bwMode="auto">
          <a:xfrm rot="2428">
            <a:off x="3175" y="271463"/>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13C8ADC0-0646-7BFF-1509-4AEAC2CD0A62}"/>
              </a:ext>
            </a:extLst>
          </p:cNvPr>
          <p:cNvSpPr txBox="1">
            <a:spLocks noChangeArrowheads="1"/>
          </p:cNvSpPr>
          <p:nvPr/>
        </p:nvSpPr>
        <p:spPr bwMode="auto">
          <a:xfrm>
            <a:off x="158750" y="347663"/>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vi-VN" altLang="en-US" sz="4000" b="1">
                <a:solidFill>
                  <a:srgbClr val="FFFFFF"/>
                </a:solidFill>
                <a:latin typeface="Arial "/>
                <a:ea typeface="Arial "/>
                <a:cs typeface="Arial Rounded MT Bold" panose="020F0704030504030204" pitchFamily="34" charset="0"/>
                <a:sym typeface="Arial Rounded MT Bold" panose="020F0704030504030204" pitchFamily="34" charset="0"/>
              </a:rPr>
              <a:t>MỞ ĐẦU</a:t>
            </a:r>
          </a:p>
        </p:txBody>
      </p:sp>
      <p:sp>
        <p:nvSpPr>
          <p:cNvPr id="169988" name="Rectangle 4">
            <a:extLst>
              <a:ext uri="{FF2B5EF4-FFF2-40B4-BE49-F238E27FC236}">
                <a16:creationId xmlns:a16="http://schemas.microsoft.com/office/drawing/2014/main" id="{54C8EC1B-2660-8F34-B48E-DDF663526634}"/>
              </a:ext>
            </a:extLst>
          </p:cNvPr>
          <p:cNvSpPr>
            <a:spLocks noChangeArrowheads="1"/>
          </p:cNvSpPr>
          <p:nvPr/>
        </p:nvSpPr>
        <p:spPr bwMode="auto">
          <a:xfrm>
            <a:off x="4076700" y="354013"/>
            <a:ext cx="8115300"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dirty="0" err="1">
                <a:solidFill>
                  <a:schemeClr val="bg1"/>
                </a:solidFill>
              </a:rPr>
              <a:t>Em</a:t>
            </a:r>
            <a:r>
              <a:rPr lang="en-US" altLang="en-US" sz="2400" b="1" dirty="0">
                <a:solidFill>
                  <a:schemeClr val="bg1"/>
                </a:solidFill>
              </a:rPr>
              <a:t> </a:t>
            </a:r>
            <a:r>
              <a:rPr lang="en-US" altLang="en-US" sz="2400" b="1" dirty="0" err="1">
                <a:solidFill>
                  <a:schemeClr val="bg1"/>
                </a:solidFill>
              </a:rPr>
              <a:t>hãy</a:t>
            </a:r>
            <a:r>
              <a:rPr lang="en-US" altLang="en-US" sz="2400" b="1" dirty="0">
                <a:solidFill>
                  <a:schemeClr val="bg1"/>
                </a:solidFill>
              </a:rPr>
              <a:t> </a:t>
            </a:r>
            <a:r>
              <a:rPr lang="en-US" altLang="en-US" sz="2400" b="1" dirty="0" err="1">
                <a:solidFill>
                  <a:schemeClr val="bg1"/>
                </a:solidFill>
              </a:rPr>
              <a:t>kể</a:t>
            </a:r>
            <a:r>
              <a:rPr lang="en-US" altLang="en-US" sz="2400" b="1" dirty="0">
                <a:solidFill>
                  <a:schemeClr val="bg1"/>
                </a:solidFill>
              </a:rPr>
              <a:t> </a:t>
            </a:r>
            <a:r>
              <a:rPr lang="en-US" altLang="en-US" sz="2400" b="1" dirty="0" err="1">
                <a:solidFill>
                  <a:schemeClr val="bg1"/>
                </a:solidFill>
              </a:rPr>
              <a:t>tên</a:t>
            </a:r>
            <a:r>
              <a:rPr lang="en-US" altLang="en-US" sz="2400" b="1" dirty="0">
                <a:solidFill>
                  <a:schemeClr val="bg1"/>
                </a:solidFill>
              </a:rPr>
              <a:t> </a:t>
            </a:r>
            <a:r>
              <a:rPr lang="en-US" altLang="en-US" sz="2400" b="1" dirty="0" err="1">
                <a:solidFill>
                  <a:schemeClr val="bg1"/>
                </a:solidFill>
              </a:rPr>
              <a:t>một</a:t>
            </a:r>
            <a:r>
              <a:rPr lang="en-US" altLang="en-US" sz="2400" b="1" dirty="0">
                <a:solidFill>
                  <a:schemeClr val="bg1"/>
                </a:solidFill>
              </a:rPr>
              <a:t> </a:t>
            </a:r>
            <a:r>
              <a:rPr lang="en-US" altLang="en-US" sz="2400" b="1" dirty="0" err="1">
                <a:solidFill>
                  <a:schemeClr val="bg1"/>
                </a:solidFill>
              </a:rPr>
              <a:t>số</a:t>
            </a:r>
            <a:r>
              <a:rPr lang="en-US" altLang="en-US" sz="2400" b="1" dirty="0">
                <a:solidFill>
                  <a:schemeClr val="bg1"/>
                </a:solidFill>
              </a:rPr>
              <a:t> </a:t>
            </a:r>
            <a:r>
              <a:rPr lang="en-US" altLang="en-US" sz="2400" b="1" dirty="0" err="1">
                <a:solidFill>
                  <a:schemeClr val="bg1"/>
                </a:solidFill>
              </a:rPr>
              <a:t>hoạt</a:t>
            </a:r>
            <a:r>
              <a:rPr lang="en-US" altLang="en-US" sz="2400" b="1" dirty="0">
                <a:solidFill>
                  <a:schemeClr val="bg1"/>
                </a:solidFill>
              </a:rPr>
              <a:t> </a:t>
            </a:r>
            <a:r>
              <a:rPr lang="en-US" altLang="en-US" sz="2400" b="1" dirty="0" err="1">
                <a:solidFill>
                  <a:schemeClr val="bg1"/>
                </a:solidFill>
              </a:rPr>
              <a:t>động</a:t>
            </a:r>
            <a:r>
              <a:rPr lang="en-US" altLang="en-US" sz="2400" b="1" dirty="0">
                <a:solidFill>
                  <a:schemeClr val="bg1"/>
                </a:solidFill>
              </a:rPr>
              <a:t> </a:t>
            </a:r>
            <a:r>
              <a:rPr lang="en-US" altLang="en-US" sz="2400" b="1" dirty="0" err="1">
                <a:solidFill>
                  <a:schemeClr val="bg1"/>
                </a:solidFill>
              </a:rPr>
              <a:t>cộng</a:t>
            </a:r>
            <a:r>
              <a:rPr lang="en-US" altLang="en-US" sz="2400" b="1" dirty="0">
                <a:solidFill>
                  <a:schemeClr val="bg1"/>
                </a:solidFill>
              </a:rPr>
              <a:t> </a:t>
            </a:r>
            <a:r>
              <a:rPr lang="en-US" altLang="en-US" sz="2400" b="1" dirty="0" err="1">
                <a:solidFill>
                  <a:schemeClr val="bg1"/>
                </a:solidFill>
              </a:rPr>
              <a:t>đồng</a:t>
            </a:r>
            <a:r>
              <a:rPr lang="en-US" altLang="en-US" sz="2400" b="1" dirty="0">
                <a:solidFill>
                  <a:schemeClr val="bg1"/>
                </a:solidFill>
              </a:rPr>
              <a:t> </a:t>
            </a:r>
            <a:r>
              <a:rPr lang="en-US" altLang="en-US" sz="2400" b="1" dirty="0" err="1">
                <a:solidFill>
                  <a:schemeClr val="bg1"/>
                </a:solidFill>
              </a:rPr>
              <a:t>mà</a:t>
            </a:r>
            <a:r>
              <a:rPr lang="en-US" altLang="en-US" sz="2400" b="1" dirty="0">
                <a:solidFill>
                  <a:schemeClr val="bg1"/>
                </a:solidFill>
              </a:rPr>
              <a:t> </a:t>
            </a:r>
            <a:r>
              <a:rPr lang="en-US" altLang="en-US" sz="2400" b="1" dirty="0" err="1">
                <a:solidFill>
                  <a:schemeClr val="bg1"/>
                </a:solidFill>
              </a:rPr>
              <a:t>em</a:t>
            </a:r>
            <a:r>
              <a:rPr lang="en-US" altLang="en-US" sz="2400" b="1" dirty="0">
                <a:solidFill>
                  <a:schemeClr val="bg1"/>
                </a:solidFill>
              </a:rPr>
              <a:t> </a:t>
            </a:r>
            <a:r>
              <a:rPr lang="en-US" altLang="en-US" sz="2400" b="1" dirty="0" err="1">
                <a:solidFill>
                  <a:schemeClr val="bg1"/>
                </a:solidFill>
              </a:rPr>
              <a:t>đã</a:t>
            </a:r>
            <a:r>
              <a:rPr lang="en-US" altLang="en-US" sz="2400" b="1" dirty="0">
                <a:solidFill>
                  <a:schemeClr val="bg1"/>
                </a:solidFill>
              </a:rPr>
              <a:t> </a:t>
            </a:r>
            <a:r>
              <a:rPr lang="en-US" altLang="en-US" sz="2400" b="1" dirty="0" err="1">
                <a:solidFill>
                  <a:schemeClr val="bg1"/>
                </a:solidFill>
              </a:rPr>
              <a:t>tham</a:t>
            </a:r>
            <a:r>
              <a:rPr lang="en-US" altLang="en-US" sz="2400" b="1" dirty="0">
                <a:solidFill>
                  <a:schemeClr val="bg1"/>
                </a:solidFill>
              </a:rPr>
              <a:t> </a:t>
            </a:r>
            <a:r>
              <a:rPr lang="en-US" altLang="en-US" sz="2400" b="1" dirty="0" err="1">
                <a:solidFill>
                  <a:schemeClr val="bg1"/>
                </a:solidFill>
              </a:rPr>
              <a:t>gia</a:t>
            </a:r>
            <a:r>
              <a:rPr lang="en-US" altLang="en-US" sz="2400" b="1" dirty="0">
                <a:solidFill>
                  <a:schemeClr val="bg1"/>
                </a:solidFill>
              </a:rPr>
              <a:t> </a:t>
            </a:r>
            <a:r>
              <a:rPr lang="en-US" altLang="en-US" sz="2400" b="1" dirty="0" err="1">
                <a:solidFill>
                  <a:schemeClr val="bg1"/>
                </a:solidFill>
              </a:rPr>
              <a:t>và</a:t>
            </a:r>
            <a:r>
              <a:rPr lang="en-US" altLang="en-US" sz="2400" b="1" dirty="0">
                <a:solidFill>
                  <a:schemeClr val="bg1"/>
                </a:solidFill>
              </a:rPr>
              <a:t> </a:t>
            </a:r>
            <a:r>
              <a:rPr lang="en-US" altLang="en-US" sz="2400" b="1" dirty="0" err="1">
                <a:solidFill>
                  <a:schemeClr val="bg1"/>
                </a:solidFill>
              </a:rPr>
              <a:t>nêu</a:t>
            </a:r>
            <a:r>
              <a:rPr lang="en-US" altLang="en-US" sz="2400" b="1" dirty="0">
                <a:solidFill>
                  <a:schemeClr val="bg1"/>
                </a:solidFill>
              </a:rPr>
              <a:t> ý </a:t>
            </a:r>
            <a:r>
              <a:rPr lang="en-US" altLang="en-US" sz="2400" b="1" dirty="0" err="1">
                <a:solidFill>
                  <a:schemeClr val="bg1"/>
                </a:solidFill>
              </a:rPr>
              <a:t>nghĩa</a:t>
            </a:r>
            <a:r>
              <a:rPr lang="en-US" altLang="en-US" sz="2400" b="1" dirty="0">
                <a:solidFill>
                  <a:schemeClr val="bg1"/>
                </a:solidFill>
              </a:rPr>
              <a:t> </a:t>
            </a:r>
            <a:r>
              <a:rPr lang="en-US" altLang="en-US" sz="2400" b="1" dirty="0" err="1">
                <a:solidFill>
                  <a:schemeClr val="bg1"/>
                </a:solidFill>
              </a:rPr>
              <a:t>của</a:t>
            </a:r>
            <a:r>
              <a:rPr lang="en-US" altLang="en-US" sz="2400" b="1" dirty="0">
                <a:solidFill>
                  <a:schemeClr val="bg1"/>
                </a:solidFill>
              </a:rPr>
              <a:t> </a:t>
            </a:r>
            <a:r>
              <a:rPr lang="en-US" altLang="en-US" sz="2400" b="1" dirty="0" err="1">
                <a:solidFill>
                  <a:schemeClr val="bg1"/>
                </a:solidFill>
              </a:rPr>
              <a:t>hoạt</a:t>
            </a:r>
            <a:r>
              <a:rPr lang="en-US" altLang="en-US" sz="2400" b="1" dirty="0">
                <a:solidFill>
                  <a:schemeClr val="bg1"/>
                </a:solidFill>
              </a:rPr>
              <a:t> </a:t>
            </a:r>
            <a:r>
              <a:rPr lang="en-US" altLang="en-US" sz="2400" b="1" dirty="0" err="1">
                <a:solidFill>
                  <a:schemeClr val="bg1"/>
                </a:solidFill>
              </a:rPr>
              <a:t>động</a:t>
            </a:r>
            <a:r>
              <a:rPr lang="en-US" altLang="en-US" sz="2400" b="1" dirty="0">
                <a:solidFill>
                  <a:schemeClr val="bg1"/>
                </a:solidFill>
              </a:rPr>
              <a:t> </a:t>
            </a:r>
            <a:r>
              <a:rPr lang="en-US" altLang="en-US" sz="2400" b="1" dirty="0" err="1">
                <a:solidFill>
                  <a:schemeClr val="bg1"/>
                </a:solidFill>
              </a:rPr>
              <a:t>cộng</a:t>
            </a:r>
            <a:r>
              <a:rPr lang="en-US" altLang="en-US" sz="2400" b="1" dirty="0">
                <a:solidFill>
                  <a:schemeClr val="bg1"/>
                </a:solidFill>
              </a:rPr>
              <a:t> </a:t>
            </a:r>
            <a:r>
              <a:rPr lang="en-US" altLang="en-US" sz="2400" b="1" dirty="0" err="1">
                <a:solidFill>
                  <a:schemeClr val="bg1"/>
                </a:solidFill>
              </a:rPr>
              <a:t>đồng</a:t>
            </a:r>
            <a:r>
              <a:rPr lang="en-US" altLang="en-US" sz="2400" b="1" dirty="0">
                <a:solidFill>
                  <a:schemeClr val="bg1"/>
                </a:solidFill>
              </a:rPr>
              <a:t> </a:t>
            </a:r>
            <a:r>
              <a:rPr lang="en-US" altLang="en-US" sz="2400" b="1" dirty="0" err="1">
                <a:solidFill>
                  <a:schemeClr val="bg1"/>
                </a:solidFill>
              </a:rPr>
              <a:t>đó</a:t>
            </a:r>
            <a:r>
              <a:rPr lang="en-US" altLang="en-US" sz="2400" b="1" dirty="0">
                <a:solidFill>
                  <a:schemeClr val="bg1"/>
                </a:solidFill>
              </a:rPr>
              <a:t>. </a:t>
            </a:r>
          </a:p>
        </p:txBody>
      </p:sp>
      <p:pic>
        <p:nvPicPr>
          <p:cNvPr id="169989" name="Picture 5">
            <a:extLst>
              <a:ext uri="{FF2B5EF4-FFF2-40B4-BE49-F238E27FC236}">
                <a16:creationId xmlns:a16="http://schemas.microsoft.com/office/drawing/2014/main" id="{BD37F53E-EB3F-97FD-9F75-D4D6D3005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508125"/>
            <a:ext cx="5888037" cy="47450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9991" name="Rectangle 7">
            <a:extLst>
              <a:ext uri="{FF2B5EF4-FFF2-40B4-BE49-F238E27FC236}">
                <a16:creationId xmlns:a16="http://schemas.microsoft.com/office/drawing/2014/main" id="{D3A6E611-30B3-C3B8-75BA-84C90EA0F77A}"/>
              </a:ext>
            </a:extLst>
          </p:cNvPr>
          <p:cNvSpPr>
            <a:spLocks noChangeArrowheads="1"/>
          </p:cNvSpPr>
          <p:nvPr/>
        </p:nvSpPr>
        <p:spPr bwMode="auto">
          <a:xfrm>
            <a:off x="6472238" y="1489075"/>
            <a:ext cx="5043487"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chemeClr val="bg1"/>
                </a:solidFill>
              </a:rPr>
              <a:t>CÁC EM XEM VI DEO SAU</a:t>
            </a:r>
          </a:p>
        </p:txBody>
      </p:sp>
      <p:sp>
        <p:nvSpPr>
          <p:cNvPr id="2" name="Rectangle 1"/>
          <p:cNvSpPr/>
          <p:nvPr/>
        </p:nvSpPr>
        <p:spPr>
          <a:xfrm>
            <a:off x="7025860" y="3187773"/>
            <a:ext cx="4960012" cy="523220"/>
          </a:xfrm>
          <a:prstGeom prst="rect">
            <a:avLst/>
          </a:prstGeom>
        </p:spPr>
        <p:txBody>
          <a:bodyPr wrap="none">
            <a:spAutoFit/>
          </a:bodyPr>
          <a:lstStyle/>
          <a:p>
            <a:r>
              <a:rPr lang="en-US" sz="2800" dirty="0"/>
              <a:t>https://youtu.be/_ZwynqasfgQ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69988"/>
                                        </p:tgtEl>
                                        <p:attrNameLst>
                                          <p:attrName>style.visibility</p:attrName>
                                        </p:attrNameLst>
                                      </p:cBhvr>
                                      <p:to>
                                        <p:strVal val="visible"/>
                                      </p:to>
                                    </p:set>
                                    <p:animEffect transition="in" filter="blinds(horizontal)">
                                      <p:cBhvr>
                                        <p:cTn id="15" dur="500"/>
                                        <p:tgtEl>
                                          <p:spTgt spid="1699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9991"/>
                                        </p:tgtEl>
                                        <p:attrNameLst>
                                          <p:attrName>style.visibility</p:attrName>
                                        </p:attrNameLst>
                                      </p:cBhvr>
                                      <p:to>
                                        <p:strVal val="visible"/>
                                      </p:to>
                                    </p:set>
                                    <p:animEffect transition="in" filter="blinds(horizontal)">
                                      <p:cBhvr>
                                        <p:cTn id="20" dur="500"/>
                                        <p:tgtEl>
                                          <p:spTgt spid="1699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69989"/>
                                        </p:tgtEl>
                                        <p:attrNameLst>
                                          <p:attrName>style.visibility</p:attrName>
                                        </p:attrNameLst>
                                      </p:cBhvr>
                                      <p:to>
                                        <p:strVal val="visible"/>
                                      </p:to>
                                    </p:set>
                                    <p:animEffect transition="in" filter="blinds(horizontal)">
                                      <p:cBhvr>
                                        <p:cTn id="25" dur="5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69988" grpId="0" animBg="1"/>
      <p:bldP spid="1699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420FE19F-861E-1661-1352-0A09EE0CD2FE}"/>
              </a:ext>
            </a:extLst>
          </p:cNvPr>
          <p:cNvSpPr>
            <a:spLocks/>
          </p:cNvSpPr>
          <p:nvPr/>
        </p:nvSpPr>
        <p:spPr bwMode="auto">
          <a:xfrm rot="2428">
            <a:off x="0" y="215900"/>
            <a:ext cx="11418888" cy="1085850"/>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7C379A69-3082-E748-96ED-88DB5E1A7516}"/>
              </a:ext>
            </a:extLst>
          </p:cNvPr>
          <p:cNvSpPr txBox="1">
            <a:spLocks noChangeArrowheads="1"/>
          </p:cNvSpPr>
          <p:nvPr/>
        </p:nvSpPr>
        <p:spPr bwMode="auto">
          <a:xfrm>
            <a:off x="304800" y="449263"/>
            <a:ext cx="994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2800" b="1">
                <a:solidFill>
                  <a:srgbClr val="FFFFFF"/>
                </a:solidFill>
                <a:latin typeface="Arial "/>
                <a:ea typeface="Arial "/>
                <a:cs typeface="Arial Rounded MT Bold" panose="020F0704030504030204" pitchFamily="34" charset="0"/>
                <a:sym typeface="Arial Rounded MT Bold" panose="020F0704030504030204" pitchFamily="34" charset="0"/>
              </a:rPr>
              <a:t>Ý NGHĨA CỦA HOẠT ĐỘNG TÌNH NGUYỆN M</a:t>
            </a:r>
            <a:r>
              <a:rPr lang="en-US" altLang="en-US" sz="28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Ù</a:t>
            </a:r>
            <a:r>
              <a:rPr lang="en-US" altLang="en-US" sz="2800" b="1">
                <a:solidFill>
                  <a:srgbClr val="FFFFFF"/>
                </a:solidFill>
                <a:latin typeface="Arial "/>
                <a:ea typeface="Arial "/>
                <a:cs typeface="Arial Rounded MT Bold" panose="020F0704030504030204" pitchFamily="34" charset="0"/>
                <a:sym typeface="Arial Rounded MT Bold" panose="020F0704030504030204" pitchFamily="34" charset="0"/>
              </a:rPr>
              <a:t>A ĐÔNG</a:t>
            </a:r>
            <a:endParaRPr lang="vi-VN" altLang="en-US" sz="2800" b="1">
              <a:solidFill>
                <a:srgbClr val="FFFFFF"/>
              </a:solidFill>
              <a:latin typeface="Arial "/>
              <a:ea typeface="Arial "/>
              <a:cs typeface="Arial Rounded MT Bold" panose="020F0704030504030204" pitchFamily="34" charset="0"/>
              <a:sym typeface="Arial Rounded MT Bold" panose="020F0704030504030204" pitchFamily="34" charset="0"/>
            </a:endParaRPr>
          </a:p>
        </p:txBody>
      </p:sp>
      <p:pic>
        <p:nvPicPr>
          <p:cNvPr id="171012" name="Picture 4">
            <a:extLst>
              <a:ext uri="{FF2B5EF4-FFF2-40B4-BE49-F238E27FC236}">
                <a16:creationId xmlns:a16="http://schemas.microsoft.com/office/drawing/2014/main" id="{EC5C416B-3A5F-09F6-3DEE-864C31AD4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52588"/>
            <a:ext cx="5724525" cy="46132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1013" name="Rectangle 5">
            <a:extLst>
              <a:ext uri="{FF2B5EF4-FFF2-40B4-BE49-F238E27FC236}">
                <a16:creationId xmlns:a16="http://schemas.microsoft.com/office/drawing/2014/main" id="{1233EBFB-BE61-DBCB-CA6E-4F0E5A9B9CBE}"/>
              </a:ext>
            </a:extLst>
          </p:cNvPr>
          <p:cNvSpPr>
            <a:spLocks noChangeArrowheads="1"/>
          </p:cNvSpPr>
          <p:nvPr/>
        </p:nvSpPr>
        <p:spPr bwMode="auto">
          <a:xfrm>
            <a:off x="6169025" y="2277031"/>
            <a:ext cx="5556250" cy="738664"/>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dirty="0" err="1"/>
              <a:t>Tình</a:t>
            </a:r>
            <a:r>
              <a:rPr lang="en-US" altLang="en-US" sz="2100" dirty="0"/>
              <a:t> </a:t>
            </a:r>
            <a:r>
              <a:rPr lang="en-US" altLang="en-US" sz="2100" dirty="0" err="1"/>
              <a:t>nguyện</a:t>
            </a:r>
            <a:r>
              <a:rPr lang="en-US" altLang="en-US" sz="2100" dirty="0"/>
              <a:t> </a:t>
            </a:r>
            <a:r>
              <a:rPr lang="en-US" altLang="en-US" sz="2100" dirty="0" err="1" smtClean="0"/>
              <a:t>là</a:t>
            </a:r>
            <a:r>
              <a:rPr lang="en-US" altLang="en-US" sz="2100" dirty="0" smtClean="0"/>
              <a:t> </a:t>
            </a:r>
            <a:r>
              <a:rPr lang="en-US" altLang="en-US" sz="2100" dirty="0" err="1" smtClean="0"/>
              <a:t>hoạt</a:t>
            </a:r>
            <a:r>
              <a:rPr lang="en-US" altLang="en-US" sz="2100" dirty="0" smtClean="0"/>
              <a:t> </a:t>
            </a:r>
            <a:r>
              <a:rPr lang="en-US" altLang="en-US" sz="2100" dirty="0" err="1" smtClean="0"/>
              <a:t>động</a:t>
            </a:r>
            <a:r>
              <a:rPr lang="en-US" altLang="en-US" sz="2100" dirty="0" smtClean="0"/>
              <a:t> ý </a:t>
            </a:r>
            <a:r>
              <a:rPr lang="en-US" altLang="en-US" sz="2100" dirty="0" err="1" smtClean="0"/>
              <a:t>nghĩa</a:t>
            </a:r>
            <a:r>
              <a:rPr lang="en-US" altLang="en-US" sz="2100" dirty="0" smtClean="0"/>
              <a:t>, </a:t>
            </a:r>
            <a:r>
              <a:rPr lang="en-US" altLang="en-US" sz="2100" dirty="0" err="1" smtClean="0"/>
              <a:t>diễn</a:t>
            </a:r>
            <a:r>
              <a:rPr lang="en-US" altLang="en-US" sz="2100" dirty="0" smtClean="0"/>
              <a:t> </a:t>
            </a:r>
            <a:r>
              <a:rPr lang="en-US" altLang="en-US" sz="2100" dirty="0" err="1" smtClean="0"/>
              <a:t>ra</a:t>
            </a:r>
            <a:r>
              <a:rPr lang="en-US" altLang="en-US" sz="2100" dirty="0" smtClean="0"/>
              <a:t> </a:t>
            </a:r>
            <a:r>
              <a:rPr lang="en-US" altLang="en-US" sz="2100" dirty="0" err="1" smtClean="0"/>
              <a:t>thường</a:t>
            </a:r>
            <a:r>
              <a:rPr lang="en-US" altLang="en-US" sz="2100" dirty="0" smtClean="0"/>
              <a:t> </a:t>
            </a:r>
            <a:r>
              <a:rPr lang="en-US" altLang="en-US" sz="2100" dirty="0" err="1" smtClean="0"/>
              <a:t>xuyên</a:t>
            </a:r>
            <a:r>
              <a:rPr lang="en-US" altLang="en-US" sz="2100" dirty="0" smtClean="0"/>
              <a:t>.</a:t>
            </a:r>
            <a:endParaRPr lang="en-US" altLang="en-US" sz="2100" dirty="0"/>
          </a:p>
        </p:txBody>
      </p:sp>
      <p:sp>
        <p:nvSpPr>
          <p:cNvPr id="171014" name="Rectangle 6">
            <a:extLst>
              <a:ext uri="{FF2B5EF4-FFF2-40B4-BE49-F238E27FC236}">
                <a16:creationId xmlns:a16="http://schemas.microsoft.com/office/drawing/2014/main" id="{36C48163-5B14-6E17-72D0-80218E0128D6}"/>
              </a:ext>
            </a:extLst>
          </p:cNvPr>
          <p:cNvSpPr>
            <a:spLocks noChangeArrowheads="1"/>
          </p:cNvSpPr>
          <p:nvPr/>
        </p:nvSpPr>
        <p:spPr bwMode="auto">
          <a:xfrm>
            <a:off x="6194425" y="3822700"/>
            <a:ext cx="5534025" cy="2446338"/>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200" dirty="0"/>
              <a:t>Các hoạt động tình </a:t>
            </a:r>
            <a:r>
              <a:rPr lang="vi-VN" altLang="en-US" sz="2200" dirty="0" smtClean="0"/>
              <a:t>nguyện</a:t>
            </a:r>
            <a:r>
              <a:rPr lang="en-US" altLang="en-US" sz="2200" dirty="0" smtClean="0"/>
              <a:t> </a:t>
            </a:r>
            <a:r>
              <a:rPr lang="vi-VN" altLang="en-US" sz="2200" dirty="0" smtClean="0"/>
              <a:t>chính </a:t>
            </a:r>
            <a:r>
              <a:rPr lang="vi-VN" altLang="en-US" sz="2200" dirty="0"/>
              <a:t>là các hoạt động tương thân tương ái</a:t>
            </a:r>
            <a:r>
              <a:rPr lang="vi-VN" altLang="en-US" sz="2200" b="1" dirty="0"/>
              <a:t>, </a:t>
            </a:r>
            <a:r>
              <a:rPr lang="vi-VN" altLang="en-US" sz="2200" dirty="0"/>
              <a:t>giúp đỡ người dân, thanh thiếu nhi, những mảnh đời kém may mắn, và những hộ gia đình đang còn gặp nhiều khó khăn trong cuộc sống.... vươn lên để có một cuộc sống ấm no, hạnh phúc.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1012"/>
                                        </p:tgtEl>
                                        <p:attrNameLst>
                                          <p:attrName>style.visibility</p:attrName>
                                        </p:attrNameLst>
                                      </p:cBhvr>
                                      <p:to>
                                        <p:strVal val="visible"/>
                                      </p:to>
                                    </p:set>
                                    <p:animEffect transition="in" filter="blinds(horizontal)">
                                      <p:cBhvr>
                                        <p:cTn id="15" dur="500"/>
                                        <p:tgtEl>
                                          <p:spTgt spid="1710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1013"/>
                                        </p:tgtEl>
                                        <p:attrNameLst>
                                          <p:attrName>style.visibility</p:attrName>
                                        </p:attrNameLst>
                                      </p:cBhvr>
                                      <p:to>
                                        <p:strVal val="visible"/>
                                      </p:to>
                                    </p:set>
                                    <p:animEffect transition="in" filter="blinds(horizontal)">
                                      <p:cBhvr>
                                        <p:cTn id="20" dur="500"/>
                                        <p:tgtEl>
                                          <p:spTgt spid="1710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71014"/>
                                        </p:tgtEl>
                                        <p:attrNameLst>
                                          <p:attrName>style.visibility</p:attrName>
                                        </p:attrNameLst>
                                      </p:cBhvr>
                                      <p:to>
                                        <p:strVal val="visible"/>
                                      </p:to>
                                    </p:set>
                                    <p:animEffect transition="in" filter="blinds(horizontal)">
                                      <p:cBhvr>
                                        <p:cTn id="25"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71013" grpId="0" animBg="1"/>
      <p:bldP spid="1710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a:extLst>
              <a:ext uri="{FF2B5EF4-FFF2-40B4-BE49-F238E27FC236}">
                <a16:creationId xmlns:a16="http://schemas.microsoft.com/office/drawing/2014/main" id="{11C9AA56-2FD4-4ED2-4196-5488CA460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57225"/>
            <a:ext cx="10407650" cy="5595938"/>
          </a:xfrm>
          <a:prstGeom prst="rect">
            <a:avLst/>
          </a:prstGeom>
          <a:noFill/>
          <a:extLst>
            <a:ext uri="{909E8E84-426E-40DD-AFC4-6F175D3DCCD1}">
              <a14:hiddenFill xmlns:a14="http://schemas.microsoft.com/office/drawing/2010/main">
                <a:solidFill>
                  <a:srgbClr val="FFFFFF"/>
                </a:solidFill>
              </a14:hiddenFill>
            </a:ext>
          </a:extLst>
        </p:spPr>
      </p:pic>
      <p:sp>
        <p:nvSpPr>
          <p:cNvPr id="161795" name="Rectangle 3">
            <a:extLst>
              <a:ext uri="{FF2B5EF4-FFF2-40B4-BE49-F238E27FC236}">
                <a16:creationId xmlns:a16="http://schemas.microsoft.com/office/drawing/2014/main" id="{582CBF32-1FDC-20AF-C74B-3272BA1A72C0}"/>
              </a:ext>
            </a:extLst>
          </p:cNvPr>
          <p:cNvSpPr>
            <a:spLocks noChangeArrowheads="1"/>
          </p:cNvSpPr>
          <p:nvPr/>
        </p:nvSpPr>
        <p:spPr bwMode="auto">
          <a:xfrm>
            <a:off x="3632200" y="2300288"/>
            <a:ext cx="50419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100" b="1">
                <a:solidFill>
                  <a:srgbClr val="FF0000"/>
                </a:solidFill>
              </a:rPr>
              <a:t>KHÁM PHÁ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blinds(horizontal)">
                                      <p:cBhvr>
                                        <p:cTn id="7" dur="500"/>
                                        <p:tgtEl>
                                          <p:spTgt spid="16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id="{5BCB705B-A89F-A270-86C6-339F9DF91B1B}"/>
              </a:ext>
            </a:extLst>
          </p:cNvPr>
          <p:cNvSpPr/>
          <p:nvPr/>
        </p:nvSpPr>
        <p:spPr>
          <a:xfrm>
            <a:off x="185738" y="180975"/>
            <a:ext cx="9244012"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11621" name="Rectangle 5">
            <a:extLst>
              <a:ext uri="{FF2B5EF4-FFF2-40B4-BE49-F238E27FC236}">
                <a16:creationId xmlns:a16="http://schemas.microsoft.com/office/drawing/2014/main" id="{25BACF8D-70FD-E621-1A91-9A1DAEE1071B}"/>
              </a:ext>
            </a:extLst>
          </p:cNvPr>
          <p:cNvSpPr>
            <a:spLocks noChangeArrowheads="1"/>
          </p:cNvSpPr>
          <p:nvPr/>
        </p:nvSpPr>
        <p:spPr bwMode="auto">
          <a:xfrm>
            <a:off x="727075" y="3073400"/>
            <a:ext cx="16367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3000" b="1">
                <a:solidFill>
                  <a:schemeClr val="bg1"/>
                </a:solidFill>
              </a:rPr>
              <a:t>BẢO HIỂM XÃ HỘI</a:t>
            </a:r>
            <a:r>
              <a:rPr lang="en-US" altLang="en-US" sz="3000" b="1">
                <a:solidFill>
                  <a:schemeClr val="bg1"/>
                </a:solidFill>
              </a:rPr>
              <a:t> </a:t>
            </a:r>
          </a:p>
        </p:txBody>
      </p:sp>
      <p:sp>
        <p:nvSpPr>
          <p:cNvPr id="111622" name="Rectangle 6">
            <a:extLst>
              <a:ext uri="{FF2B5EF4-FFF2-40B4-BE49-F238E27FC236}">
                <a16:creationId xmlns:a16="http://schemas.microsoft.com/office/drawing/2014/main" id="{CB35A2A3-4A78-21B7-1317-02256AB68CE3}"/>
              </a:ext>
            </a:extLst>
          </p:cNvPr>
          <p:cNvSpPr>
            <a:spLocks noChangeArrowheads="1"/>
          </p:cNvSpPr>
          <p:nvPr/>
        </p:nvSpPr>
        <p:spPr bwMode="auto">
          <a:xfrm>
            <a:off x="438150" y="287338"/>
            <a:ext cx="87344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700" b="1">
                <a:solidFill>
                  <a:schemeClr val="bg1"/>
                </a:solidFill>
              </a:rPr>
              <a:t>2. </a:t>
            </a:r>
            <a:r>
              <a:rPr lang="vi-VN" altLang="en-US" sz="2700" b="1">
                <a:solidFill>
                  <a:schemeClr val="bg1"/>
                </a:solidFill>
              </a:rPr>
              <a:t>THAM GIA CÁC HOẠT ĐỘNG CỘNG ĐỒNG</a:t>
            </a:r>
            <a:r>
              <a:rPr lang="vi-VN" altLang="en-US" sz="2700">
                <a:solidFill>
                  <a:schemeClr val="bg1"/>
                </a:solidFill>
              </a:rPr>
              <a:t> </a:t>
            </a:r>
            <a:endParaRPr lang="en-US" altLang="en-US" sz="2700">
              <a:solidFill>
                <a:schemeClr val="bg1"/>
              </a:solidFill>
            </a:endParaRPr>
          </a:p>
        </p:txBody>
      </p:sp>
      <p:pic>
        <p:nvPicPr>
          <p:cNvPr id="111627" name="Picture 11">
            <a:extLst>
              <a:ext uri="{FF2B5EF4-FFF2-40B4-BE49-F238E27FC236}">
                <a16:creationId xmlns:a16="http://schemas.microsoft.com/office/drawing/2014/main" id="{73CD6069-416F-C706-CE4E-C88A667BA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030288"/>
            <a:ext cx="6702425" cy="5535612"/>
          </a:xfrm>
          <a:prstGeom prst="rect">
            <a:avLst/>
          </a:prstGeom>
          <a:noFill/>
          <a:extLst>
            <a:ext uri="{909E8E84-426E-40DD-AFC4-6F175D3DCCD1}">
              <a14:hiddenFill xmlns:a14="http://schemas.microsoft.com/office/drawing/2010/main">
                <a:solidFill>
                  <a:srgbClr val="FFFFFF"/>
                </a:solidFill>
              </a14:hiddenFill>
            </a:ext>
          </a:extLst>
        </p:spPr>
      </p:pic>
      <p:sp>
        <p:nvSpPr>
          <p:cNvPr id="111628" name="Rectangle 12">
            <a:extLst>
              <a:ext uri="{FF2B5EF4-FFF2-40B4-BE49-F238E27FC236}">
                <a16:creationId xmlns:a16="http://schemas.microsoft.com/office/drawing/2014/main" id="{54919165-04BF-1EBF-4F45-0AA5A315A7CE}"/>
              </a:ext>
            </a:extLst>
          </p:cNvPr>
          <p:cNvSpPr>
            <a:spLocks noChangeArrowheads="1"/>
          </p:cNvSpPr>
          <p:nvPr/>
        </p:nvSpPr>
        <p:spPr bwMode="auto">
          <a:xfrm>
            <a:off x="6854825" y="1114425"/>
            <a:ext cx="4999038" cy="11445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300">
                <a:solidFill>
                  <a:schemeClr val="bg1"/>
                </a:solidFill>
              </a:rPr>
              <a:t>Hoạt động nào trong các hình ảnh trên đã được trường, lớp, địa phương em tổ chức?</a:t>
            </a:r>
          </a:p>
        </p:txBody>
      </p:sp>
      <p:graphicFrame>
        <p:nvGraphicFramePr>
          <p:cNvPr id="111664" name="Group 48">
            <a:extLst>
              <a:ext uri="{FF2B5EF4-FFF2-40B4-BE49-F238E27FC236}">
                <a16:creationId xmlns:a16="http://schemas.microsoft.com/office/drawing/2014/main" id="{C06F3725-8819-041D-B487-6EA82341E266}"/>
              </a:ext>
            </a:extLst>
          </p:cNvPr>
          <p:cNvGraphicFramePr>
            <a:graphicFrameLocks noGrp="1"/>
          </p:cNvGraphicFramePr>
          <p:nvPr/>
        </p:nvGraphicFramePr>
        <p:xfrm>
          <a:off x="6880225" y="2376488"/>
          <a:ext cx="5008563" cy="4033839"/>
        </p:xfrm>
        <a:graphic>
          <a:graphicData uri="http://schemas.openxmlformats.org/drawingml/2006/table">
            <a:tbl>
              <a:tblPr/>
              <a:tblGrid>
                <a:gridCol w="5008563">
                  <a:extLst>
                    <a:ext uri="{9D8B030D-6E8A-4147-A177-3AD203B41FA5}">
                      <a16:colId xmlns:a16="http://schemas.microsoft.com/office/drawing/2014/main" val="1247438089"/>
                    </a:ext>
                  </a:extLst>
                </a:gridCol>
              </a:tblGrid>
              <a:tr h="10080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839079106"/>
                  </a:ext>
                </a:extLst>
              </a:tr>
              <a:tr h="100965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4048253984"/>
                  </a:ext>
                </a:extLst>
              </a:tr>
              <a:tr h="10080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289808880"/>
                  </a:ext>
                </a:extLst>
              </a:tr>
              <a:tr h="100806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417593852"/>
                  </a:ext>
                </a:extLst>
              </a:tr>
            </a:tbl>
          </a:graphicData>
        </a:graphic>
      </p:graphicFrame>
      <p:sp>
        <p:nvSpPr>
          <p:cNvPr id="111654" name="Rectangle 38">
            <a:extLst>
              <a:ext uri="{FF2B5EF4-FFF2-40B4-BE49-F238E27FC236}">
                <a16:creationId xmlns:a16="http://schemas.microsoft.com/office/drawing/2014/main" id="{E7996B40-E5B2-D3D2-381F-5AB7A857A028}"/>
              </a:ext>
            </a:extLst>
          </p:cNvPr>
          <p:cNvSpPr>
            <a:spLocks noChangeArrowheads="1"/>
          </p:cNvSpPr>
          <p:nvPr/>
        </p:nvSpPr>
        <p:spPr bwMode="auto">
          <a:xfrm>
            <a:off x="6989763" y="2433638"/>
            <a:ext cx="47593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a:t>Hình ảnh 1: HS quyên góp tiền, đồ dùng học tập ủng hộ cho các bạn HS miền Trung bị ảnh hưởng bởi lũ lụt; </a:t>
            </a:r>
          </a:p>
        </p:txBody>
      </p:sp>
      <p:sp>
        <p:nvSpPr>
          <p:cNvPr id="111655" name="Rectangle 39">
            <a:extLst>
              <a:ext uri="{FF2B5EF4-FFF2-40B4-BE49-F238E27FC236}">
                <a16:creationId xmlns:a16="http://schemas.microsoft.com/office/drawing/2014/main" id="{0725E201-7CE2-FCD5-BB99-12123E54498A}"/>
              </a:ext>
            </a:extLst>
          </p:cNvPr>
          <p:cNvSpPr>
            <a:spLocks noChangeArrowheads="1"/>
          </p:cNvSpPr>
          <p:nvPr/>
        </p:nvSpPr>
        <p:spPr bwMode="auto">
          <a:xfrm>
            <a:off x="7078663" y="3602038"/>
            <a:ext cx="4576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a:t>Hình ảnh 2: Thanh niên tham gia hoạt động hiến máu tình nguyện; </a:t>
            </a:r>
          </a:p>
        </p:txBody>
      </p:sp>
      <p:sp>
        <p:nvSpPr>
          <p:cNvPr id="111656" name="Rectangle 40">
            <a:extLst>
              <a:ext uri="{FF2B5EF4-FFF2-40B4-BE49-F238E27FC236}">
                <a16:creationId xmlns:a16="http://schemas.microsoft.com/office/drawing/2014/main" id="{2144FF57-5C82-6C36-3138-ED13CB353548}"/>
              </a:ext>
            </a:extLst>
          </p:cNvPr>
          <p:cNvSpPr>
            <a:spLocks noChangeArrowheads="1"/>
          </p:cNvSpPr>
          <p:nvPr/>
        </p:nvSpPr>
        <p:spPr bwMode="auto">
          <a:xfrm>
            <a:off x="7092950" y="4589463"/>
            <a:ext cx="4713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a:t>Hình ảnh 3: HS tham gia hoạt động trồng cây, gây rừng (bảo vệ môi trường); </a:t>
            </a:r>
          </a:p>
        </p:txBody>
      </p:sp>
      <p:sp>
        <p:nvSpPr>
          <p:cNvPr id="111657" name="Rectangle 41">
            <a:extLst>
              <a:ext uri="{FF2B5EF4-FFF2-40B4-BE49-F238E27FC236}">
                <a16:creationId xmlns:a16="http://schemas.microsoft.com/office/drawing/2014/main" id="{F1B9C5DC-933C-2F60-25ED-85D9D2B6D43E}"/>
              </a:ext>
            </a:extLst>
          </p:cNvPr>
          <p:cNvSpPr>
            <a:spLocks noChangeArrowheads="1"/>
          </p:cNvSpPr>
          <p:nvPr/>
        </p:nvSpPr>
        <p:spPr bwMode="auto">
          <a:xfrm>
            <a:off x="7156450" y="5603875"/>
            <a:ext cx="4567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Hình ảnh 4: Thanh niên tình nguyện tham gia dạy chữ cho trẻ em vùng cao.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27"/>
                                        </p:tgtEl>
                                        <p:attrNameLst>
                                          <p:attrName>style.visibility</p:attrName>
                                        </p:attrNameLst>
                                      </p:cBhvr>
                                      <p:to>
                                        <p:strVal val="visible"/>
                                      </p:to>
                                    </p:set>
                                    <p:animEffect transition="in" filter="blinds(horizontal)">
                                      <p:cBhvr>
                                        <p:cTn id="7" dur="500"/>
                                        <p:tgtEl>
                                          <p:spTgt spid="111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8"/>
                                        </p:tgtEl>
                                        <p:attrNameLst>
                                          <p:attrName>style.visibility</p:attrName>
                                        </p:attrNameLst>
                                      </p:cBhvr>
                                      <p:to>
                                        <p:strVal val="visible"/>
                                      </p:to>
                                    </p:set>
                                    <p:animEffect transition="in" filter="blinds(horizontal)">
                                      <p:cBhvr>
                                        <p:cTn id="12" dur="500"/>
                                        <p:tgtEl>
                                          <p:spTgt spid="111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1664"/>
                                        </p:tgtEl>
                                        <p:attrNameLst>
                                          <p:attrName>style.visibility</p:attrName>
                                        </p:attrNameLst>
                                      </p:cBhvr>
                                      <p:to>
                                        <p:strVal val="visible"/>
                                      </p:to>
                                    </p:set>
                                    <p:animEffect transition="in" filter="blinds(horizontal)">
                                      <p:cBhvr>
                                        <p:cTn id="17" dur="500"/>
                                        <p:tgtEl>
                                          <p:spTgt spid="111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1654"/>
                                        </p:tgtEl>
                                        <p:attrNameLst>
                                          <p:attrName>style.visibility</p:attrName>
                                        </p:attrNameLst>
                                      </p:cBhvr>
                                      <p:to>
                                        <p:strVal val="visible"/>
                                      </p:to>
                                    </p:set>
                                    <p:animEffect transition="in" filter="blinds(horizontal)">
                                      <p:cBhvr>
                                        <p:cTn id="22" dur="500"/>
                                        <p:tgtEl>
                                          <p:spTgt spid="111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1655"/>
                                        </p:tgtEl>
                                        <p:attrNameLst>
                                          <p:attrName>style.visibility</p:attrName>
                                        </p:attrNameLst>
                                      </p:cBhvr>
                                      <p:to>
                                        <p:strVal val="visible"/>
                                      </p:to>
                                    </p:set>
                                    <p:animEffect transition="in" filter="blinds(horizontal)">
                                      <p:cBhvr>
                                        <p:cTn id="27" dur="500"/>
                                        <p:tgtEl>
                                          <p:spTgt spid="1116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1656"/>
                                        </p:tgtEl>
                                        <p:attrNameLst>
                                          <p:attrName>style.visibility</p:attrName>
                                        </p:attrNameLst>
                                      </p:cBhvr>
                                      <p:to>
                                        <p:strVal val="visible"/>
                                      </p:to>
                                    </p:set>
                                    <p:animEffect transition="in" filter="blinds(horizontal)">
                                      <p:cBhvr>
                                        <p:cTn id="32" dur="500"/>
                                        <p:tgtEl>
                                          <p:spTgt spid="1116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1657"/>
                                        </p:tgtEl>
                                        <p:attrNameLst>
                                          <p:attrName>style.visibility</p:attrName>
                                        </p:attrNameLst>
                                      </p:cBhvr>
                                      <p:to>
                                        <p:strVal val="visible"/>
                                      </p:to>
                                    </p:set>
                                    <p:animEffect transition="in" filter="blinds(horizontal)">
                                      <p:cBhvr>
                                        <p:cTn id="37" dur="500"/>
                                        <p:tgtEl>
                                          <p:spTgt spid="111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8" grpId="0" animBg="1"/>
      <p:bldP spid="111654" grpId="0"/>
      <p:bldP spid="111655" grpId="0"/>
      <p:bldP spid="111656" grpId="0"/>
      <p:bldP spid="1116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7" name="Rectangle 23">
            <a:extLst>
              <a:ext uri="{FF2B5EF4-FFF2-40B4-BE49-F238E27FC236}">
                <a16:creationId xmlns:a16="http://schemas.microsoft.com/office/drawing/2014/main" id="{B96FA28A-7EA1-D2CD-610B-96388EADA05E}"/>
              </a:ext>
            </a:extLst>
          </p:cNvPr>
          <p:cNvSpPr>
            <a:spLocks noChangeArrowheads="1"/>
          </p:cNvSpPr>
          <p:nvPr/>
        </p:nvSpPr>
        <p:spPr bwMode="auto">
          <a:xfrm>
            <a:off x="233363" y="222250"/>
            <a:ext cx="2311400" cy="46148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700">
                <a:solidFill>
                  <a:schemeClr val="bg1"/>
                </a:solidFill>
              </a:rPr>
              <a:t>Em có nhận xét gì về tinh thần, thái độ của các nhân vật khi tham gia hoạt động cộng đồng trong các trường hợp trên? </a:t>
            </a:r>
          </a:p>
        </p:txBody>
      </p:sp>
      <p:pic>
        <p:nvPicPr>
          <p:cNvPr id="149528" name="Picture 24">
            <a:extLst>
              <a:ext uri="{FF2B5EF4-FFF2-40B4-BE49-F238E27FC236}">
                <a16:creationId xmlns:a16="http://schemas.microsoft.com/office/drawing/2014/main" id="{C5C4C68C-E7CE-0575-337A-00A86D23D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280988"/>
            <a:ext cx="9280525" cy="44815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9529" name="Rectangle 25">
            <a:extLst>
              <a:ext uri="{FF2B5EF4-FFF2-40B4-BE49-F238E27FC236}">
                <a16:creationId xmlns:a16="http://schemas.microsoft.com/office/drawing/2014/main" id="{1F62D99F-4812-D65D-D2EF-0ABED40481CB}"/>
              </a:ext>
            </a:extLst>
          </p:cNvPr>
          <p:cNvSpPr>
            <a:spLocks noChangeArrowheads="1"/>
          </p:cNvSpPr>
          <p:nvPr/>
        </p:nvSpPr>
        <p:spPr bwMode="auto">
          <a:xfrm>
            <a:off x="2741613" y="4916488"/>
            <a:ext cx="9136062" cy="170497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100"/>
              <a:t>Trường hợp 1: Đồng tình với tinh thần, thái độ và việc làm của B vì: B là người sống có trách nhiệm với cộng đồng; có ý thức tích cực, tự giác tham gia hoạt động cộng đồng Đây là một trong các hoạt động góp phần giữ gìn và phát huy truyền thống văn hoá dân tộc, đặc biệt là di sản văn hoá phi vật thể – dân ca quan họ. B là tấm gương để mọi người noi theo. </a:t>
            </a:r>
          </a:p>
        </p:txBody>
      </p:sp>
      <p:sp>
        <p:nvSpPr>
          <p:cNvPr id="149530" name="AutoShape 26">
            <a:extLst>
              <a:ext uri="{FF2B5EF4-FFF2-40B4-BE49-F238E27FC236}">
                <a16:creationId xmlns:a16="http://schemas.microsoft.com/office/drawing/2014/main" id="{A04B0DBA-F8A3-9782-F04B-9DB8133DDC23}"/>
              </a:ext>
            </a:extLst>
          </p:cNvPr>
          <p:cNvSpPr>
            <a:spLocks noChangeArrowheads="1"/>
          </p:cNvSpPr>
          <p:nvPr/>
        </p:nvSpPr>
        <p:spPr bwMode="auto">
          <a:xfrm>
            <a:off x="477838" y="4906963"/>
            <a:ext cx="1436687" cy="1704975"/>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27"/>
                                        </p:tgtEl>
                                        <p:attrNameLst>
                                          <p:attrName>style.visibility</p:attrName>
                                        </p:attrNameLst>
                                      </p:cBhvr>
                                      <p:to>
                                        <p:strVal val="visible"/>
                                      </p:to>
                                    </p:set>
                                    <p:animEffect transition="in" filter="blinds(horizontal)">
                                      <p:cBhvr>
                                        <p:cTn id="7" dur="500"/>
                                        <p:tgtEl>
                                          <p:spTgt spid="149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9528"/>
                                        </p:tgtEl>
                                        <p:attrNameLst>
                                          <p:attrName>style.visibility</p:attrName>
                                        </p:attrNameLst>
                                      </p:cBhvr>
                                      <p:to>
                                        <p:strVal val="visible"/>
                                      </p:to>
                                    </p:set>
                                    <p:animEffect transition="in" filter="blinds(horizontal)">
                                      <p:cBhvr>
                                        <p:cTn id="12" dur="500"/>
                                        <p:tgtEl>
                                          <p:spTgt spid="1495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9530"/>
                                        </p:tgtEl>
                                        <p:attrNameLst>
                                          <p:attrName>style.visibility</p:attrName>
                                        </p:attrNameLst>
                                      </p:cBhvr>
                                      <p:to>
                                        <p:strVal val="visible"/>
                                      </p:to>
                                    </p:set>
                                    <p:animEffect transition="in" filter="blinds(horizontal)">
                                      <p:cBhvr>
                                        <p:cTn id="17" dur="500"/>
                                        <p:tgtEl>
                                          <p:spTgt spid="1495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9529"/>
                                        </p:tgtEl>
                                        <p:attrNameLst>
                                          <p:attrName>style.visibility</p:attrName>
                                        </p:attrNameLst>
                                      </p:cBhvr>
                                      <p:to>
                                        <p:strVal val="visible"/>
                                      </p:to>
                                    </p:set>
                                    <p:animEffect transition="in" filter="blinds(horizontal)">
                                      <p:cBhvr>
                                        <p:cTn id="22" dur="500"/>
                                        <p:tgtEl>
                                          <p:spTgt spid="14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7" grpId="0" animBg="1"/>
      <p:bldP spid="1495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295FD4C-BB0B-E4E9-8F11-470034B60A1F}"/>
              </a:ext>
            </a:extLst>
          </p:cNvPr>
          <p:cNvSpPr>
            <a:spLocks noChangeArrowheads="1"/>
          </p:cNvSpPr>
          <p:nvPr/>
        </p:nvSpPr>
        <p:spPr bwMode="auto">
          <a:xfrm>
            <a:off x="233363" y="222250"/>
            <a:ext cx="2311400" cy="46148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700">
                <a:solidFill>
                  <a:schemeClr val="bg1"/>
                </a:solidFill>
              </a:rPr>
              <a:t>Em có nhận xét gì về tinh thần, thái độ của các nhân vật khi tham gia hoạt động cộng đồng trong các trường hợp trên? </a:t>
            </a:r>
          </a:p>
        </p:txBody>
      </p:sp>
      <p:pic>
        <p:nvPicPr>
          <p:cNvPr id="150531" name="Picture 3">
            <a:extLst>
              <a:ext uri="{FF2B5EF4-FFF2-40B4-BE49-F238E27FC236}">
                <a16:creationId xmlns:a16="http://schemas.microsoft.com/office/drawing/2014/main" id="{8BEBCB85-A52E-3DA8-F89B-7C5A95C59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280988"/>
            <a:ext cx="9280525" cy="44815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0532" name="Rectangle 4">
            <a:extLst>
              <a:ext uri="{FF2B5EF4-FFF2-40B4-BE49-F238E27FC236}">
                <a16:creationId xmlns:a16="http://schemas.microsoft.com/office/drawing/2014/main" id="{DC9B1D0C-9A26-11C8-30EB-A1AC95A30D24}"/>
              </a:ext>
            </a:extLst>
          </p:cNvPr>
          <p:cNvSpPr>
            <a:spLocks noChangeArrowheads="1"/>
          </p:cNvSpPr>
          <p:nvPr/>
        </p:nvSpPr>
        <p:spPr bwMode="auto">
          <a:xfrm>
            <a:off x="2741613" y="4916488"/>
            <a:ext cx="9136062" cy="170497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100"/>
              <a:t>Không đồng tình với tinh thần, thái độ và việc làm của hai bạn C và H vì cả hai bạn chưa tự giác, chưa tích cực khi tham gia hoạt động cộng đồng, mặc dù được trường, lớp phân công nhiệm vụ làm vệ sinh khu vực đài tưởng niệm, nhưng cả hai mải nói chuyện không chú tâm vào công việc để hoàn thành nhiệm vụ. </a:t>
            </a:r>
          </a:p>
        </p:txBody>
      </p:sp>
      <p:sp>
        <p:nvSpPr>
          <p:cNvPr id="150533" name="AutoShape 5">
            <a:extLst>
              <a:ext uri="{FF2B5EF4-FFF2-40B4-BE49-F238E27FC236}">
                <a16:creationId xmlns:a16="http://schemas.microsoft.com/office/drawing/2014/main" id="{B216039B-D617-A770-8885-29CAF04E6055}"/>
              </a:ext>
            </a:extLst>
          </p:cNvPr>
          <p:cNvSpPr>
            <a:spLocks noChangeArrowheads="1"/>
          </p:cNvSpPr>
          <p:nvPr/>
        </p:nvSpPr>
        <p:spPr bwMode="auto">
          <a:xfrm>
            <a:off x="477838" y="4906963"/>
            <a:ext cx="1436687" cy="1704975"/>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linds(horizontal)">
                                      <p:cBhvr>
                                        <p:cTn id="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D164CBD4-7051-C662-6DE7-EADF5A0FC0B6}"/>
              </a:ext>
            </a:extLst>
          </p:cNvPr>
          <p:cNvSpPr>
            <a:spLocks/>
          </p:cNvSpPr>
          <p:nvPr/>
        </p:nvSpPr>
        <p:spPr bwMode="auto">
          <a:xfrm rot="2428">
            <a:off x="3175" y="271463"/>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188DD37A-E9BD-74B9-6281-09E62E43DFFE}"/>
              </a:ext>
            </a:extLst>
          </p:cNvPr>
          <p:cNvSpPr txBox="1">
            <a:spLocks noChangeArrowheads="1"/>
          </p:cNvSpPr>
          <p:nvPr/>
        </p:nvSpPr>
        <p:spPr bwMode="auto">
          <a:xfrm>
            <a:off x="158750" y="347663"/>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vi-VN" altLang="en-US" sz="4000" b="1">
                <a:solidFill>
                  <a:srgbClr val="FFFFFF"/>
                </a:solidFill>
                <a:latin typeface="Arial "/>
                <a:ea typeface="Arial "/>
                <a:cs typeface="Arial Rounded MT Bold" panose="020F0704030504030204" pitchFamily="34" charset="0"/>
                <a:sym typeface="Arial Rounded MT Bold" panose="020F0704030504030204" pitchFamily="34" charset="0"/>
              </a:rPr>
              <a:t>MỞ ĐẦU</a:t>
            </a:r>
          </a:p>
        </p:txBody>
      </p:sp>
      <p:sp>
        <p:nvSpPr>
          <p:cNvPr id="138244" name="Rectangle 4">
            <a:extLst>
              <a:ext uri="{FF2B5EF4-FFF2-40B4-BE49-F238E27FC236}">
                <a16:creationId xmlns:a16="http://schemas.microsoft.com/office/drawing/2014/main" id="{165CF2BE-8E80-0404-3A58-C3CFB0B4D763}"/>
              </a:ext>
            </a:extLst>
          </p:cNvPr>
          <p:cNvSpPr>
            <a:spLocks noChangeArrowheads="1"/>
          </p:cNvSpPr>
          <p:nvPr/>
        </p:nvSpPr>
        <p:spPr bwMode="auto">
          <a:xfrm>
            <a:off x="3883025" y="201613"/>
            <a:ext cx="81153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400">
                <a:solidFill>
                  <a:schemeClr val="bg1"/>
                </a:solidFill>
              </a:rPr>
              <a:t>Em hãy quan sát các hình ảnh dưới đây và cho biết tên, ý nghĩa của những hoạt động cộng đồng được thể hiện trong các hình ảnh đó.</a:t>
            </a:r>
            <a:endParaRPr lang="en-US" altLang="en-US" sz="2400">
              <a:solidFill>
                <a:schemeClr val="bg1"/>
              </a:solidFill>
            </a:endParaRPr>
          </a:p>
        </p:txBody>
      </p:sp>
      <p:sp>
        <p:nvSpPr>
          <p:cNvPr id="138246" name="Rectangle 6">
            <a:extLst>
              <a:ext uri="{FF2B5EF4-FFF2-40B4-BE49-F238E27FC236}">
                <a16:creationId xmlns:a16="http://schemas.microsoft.com/office/drawing/2014/main" id="{279F1560-2E85-7E3E-FFDC-577F9BB7770B}"/>
              </a:ext>
            </a:extLst>
          </p:cNvPr>
          <p:cNvSpPr>
            <a:spLocks noChangeArrowheads="1"/>
          </p:cNvSpPr>
          <p:nvPr/>
        </p:nvSpPr>
        <p:spPr bwMode="auto">
          <a:xfrm>
            <a:off x="6053138" y="2363788"/>
            <a:ext cx="5556250" cy="291941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3700"/>
              <a:t>HS tích cực tham gia hoạt động thu gom rác thải trên bờ biển nhằm làm sạch môi trường biển. </a:t>
            </a:r>
            <a:endParaRPr lang="en-US" altLang="en-US" sz="3700"/>
          </a:p>
        </p:txBody>
      </p:sp>
      <p:pic>
        <p:nvPicPr>
          <p:cNvPr id="138248" name="Picture 8">
            <a:extLst>
              <a:ext uri="{FF2B5EF4-FFF2-40B4-BE49-F238E27FC236}">
                <a16:creationId xmlns:a16="http://schemas.microsoft.com/office/drawing/2014/main" id="{2A00C332-D9AC-F5D9-9575-DB4A09D80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68463"/>
            <a:ext cx="5568950" cy="462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8244"/>
                                        </p:tgtEl>
                                        <p:attrNameLst>
                                          <p:attrName>style.visibility</p:attrName>
                                        </p:attrNameLst>
                                      </p:cBhvr>
                                      <p:to>
                                        <p:strVal val="visible"/>
                                      </p:to>
                                    </p:set>
                                    <p:animEffect transition="in" filter="blinds(horizontal)">
                                      <p:cBhvr>
                                        <p:cTn id="15" dur="500"/>
                                        <p:tgtEl>
                                          <p:spTgt spid="1382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8248"/>
                                        </p:tgtEl>
                                        <p:attrNameLst>
                                          <p:attrName>style.visibility</p:attrName>
                                        </p:attrNameLst>
                                      </p:cBhvr>
                                      <p:to>
                                        <p:strVal val="visible"/>
                                      </p:to>
                                    </p:set>
                                    <p:animEffect transition="in" filter="blinds(horizontal)">
                                      <p:cBhvr>
                                        <p:cTn id="20" dur="500"/>
                                        <p:tgtEl>
                                          <p:spTgt spid="1382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38246"/>
                                        </p:tgtEl>
                                        <p:attrNameLst>
                                          <p:attrName>style.visibility</p:attrName>
                                        </p:attrNameLst>
                                      </p:cBhvr>
                                      <p:to>
                                        <p:strVal val="visible"/>
                                      </p:to>
                                    </p:set>
                                    <p:animEffect transition="in" filter="blinds(horizontal)">
                                      <p:cBhvr>
                                        <p:cTn id="25" dur="500"/>
                                        <p:tgtEl>
                                          <p:spTgt spid="138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38244" grpId="0" animBg="1"/>
      <p:bldP spid="1382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4398FBAC-31B8-25DE-629E-2226C4AC95F1}"/>
              </a:ext>
            </a:extLst>
          </p:cNvPr>
          <p:cNvSpPr>
            <a:spLocks noChangeArrowheads="1"/>
          </p:cNvSpPr>
          <p:nvPr/>
        </p:nvSpPr>
        <p:spPr bwMode="auto">
          <a:xfrm>
            <a:off x="233363" y="311150"/>
            <a:ext cx="1976437" cy="4203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700">
                <a:solidFill>
                  <a:schemeClr val="bg1"/>
                </a:solidFill>
              </a:rPr>
              <a:t>Hãy đưa ra lời khuyên cho những bạn chưa tích cực, tự giác khi tham gia hoạt động cộng đồng.</a:t>
            </a:r>
          </a:p>
        </p:txBody>
      </p:sp>
      <p:pic>
        <p:nvPicPr>
          <p:cNvPr id="151555" name="Picture 3">
            <a:extLst>
              <a:ext uri="{FF2B5EF4-FFF2-40B4-BE49-F238E27FC236}">
                <a16:creationId xmlns:a16="http://schemas.microsoft.com/office/drawing/2014/main" id="{30C0BC33-0CF0-9813-FEE3-0DE6E88C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5275"/>
            <a:ext cx="9615488" cy="4205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1556" name="Rectangle 4">
            <a:extLst>
              <a:ext uri="{FF2B5EF4-FFF2-40B4-BE49-F238E27FC236}">
                <a16:creationId xmlns:a16="http://schemas.microsoft.com/office/drawing/2014/main" id="{FB55BD21-E320-B001-DF09-923D01E17474}"/>
              </a:ext>
            </a:extLst>
          </p:cNvPr>
          <p:cNvSpPr>
            <a:spLocks noChangeArrowheads="1"/>
          </p:cNvSpPr>
          <p:nvPr/>
        </p:nvSpPr>
        <p:spPr bwMode="auto">
          <a:xfrm>
            <a:off x="2422525" y="4718050"/>
            <a:ext cx="9556750" cy="192722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400"/>
              <a:t>Hai bạn nên tích cực tham gia dọn dẹp, chăm sóc nghĩa trang liệt sĩ bởi đây là hoạt động đền ơn đáp nghĩa, thể hiện tấm lòng, cũng như trách nhiệm của mỗi cá nhân đối với người có công với cách mạng – những người đã hi sinh một phần xương máu để giành được độc lập, hoà bình cho Tổ quốc như ngày hôm nay. </a:t>
            </a:r>
            <a:endParaRPr lang="vi-VN" altLang="en-US" sz="2400"/>
          </a:p>
        </p:txBody>
      </p:sp>
      <p:sp>
        <p:nvSpPr>
          <p:cNvPr id="151557" name="AutoShape 5">
            <a:extLst>
              <a:ext uri="{FF2B5EF4-FFF2-40B4-BE49-F238E27FC236}">
                <a16:creationId xmlns:a16="http://schemas.microsoft.com/office/drawing/2014/main" id="{350526CD-DBCD-DC48-E76D-79859D2CDC70}"/>
              </a:ext>
            </a:extLst>
          </p:cNvPr>
          <p:cNvSpPr>
            <a:spLocks noChangeArrowheads="1"/>
          </p:cNvSpPr>
          <p:nvPr/>
        </p:nvSpPr>
        <p:spPr bwMode="auto">
          <a:xfrm>
            <a:off x="347663" y="4732338"/>
            <a:ext cx="1436687" cy="1704975"/>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blinds(horizontal)">
                                      <p:cBhvr>
                                        <p:cTn id="7" dur="500"/>
                                        <p:tgtEl>
                                          <p:spTgt spid="151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1556"/>
                                        </p:tgtEl>
                                        <p:attrNameLst>
                                          <p:attrName>style.visibility</p:attrName>
                                        </p:attrNameLst>
                                      </p:cBhvr>
                                      <p:to>
                                        <p:strVal val="visible"/>
                                      </p:to>
                                    </p:set>
                                    <p:animEffect transition="in" filter="blinds(horizontal)">
                                      <p:cBhvr>
                                        <p:cTn id="12"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6" name="Rectangle 10">
            <a:extLst>
              <a:ext uri="{FF2B5EF4-FFF2-40B4-BE49-F238E27FC236}">
                <a16:creationId xmlns:a16="http://schemas.microsoft.com/office/drawing/2014/main" id="{86A2A5CA-C43A-EE95-893C-65F68C41F781}"/>
              </a:ext>
            </a:extLst>
          </p:cNvPr>
          <p:cNvSpPr>
            <a:spLocks noChangeArrowheads="1"/>
          </p:cNvSpPr>
          <p:nvPr/>
        </p:nvSpPr>
        <p:spPr bwMode="auto">
          <a:xfrm>
            <a:off x="476250" y="219075"/>
            <a:ext cx="11358563" cy="119697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400">
                <a:ea typeface="Gulim" panose="020B0600000101010101" pitchFamily="34" charset="-127"/>
              </a:rPr>
              <a:t>Em đã tham gia những hoạt động cộng đồng nào? Hãy chia sẻ những việc em đã làm khi tham gia các hoạt động đó và nêu những điều em thấy hài lòng, chưa hài lòng khi tham gia</a:t>
            </a:r>
            <a:endParaRPr lang="vi-VN" altLang="en-US" sz="2400"/>
          </a:p>
        </p:txBody>
      </p:sp>
      <p:sp>
        <p:nvSpPr>
          <p:cNvPr id="5" name="Oval 4">
            <a:extLst>
              <a:ext uri="{FF2B5EF4-FFF2-40B4-BE49-F238E27FC236}">
                <a16:creationId xmlns:a16="http://schemas.microsoft.com/office/drawing/2014/main" id="{CA80808B-6D76-7226-90FD-EF9B9DA44258}"/>
              </a:ext>
            </a:extLst>
          </p:cNvPr>
          <p:cNvSpPr>
            <a:spLocks noChangeArrowheads="1"/>
          </p:cNvSpPr>
          <p:nvPr/>
        </p:nvSpPr>
        <p:spPr bwMode="auto">
          <a:xfrm>
            <a:off x="501650" y="1582738"/>
            <a:ext cx="912813" cy="912812"/>
          </a:xfrm>
          <a:prstGeom prst="ellipse">
            <a:avLst/>
          </a:prstGeom>
          <a:solidFill>
            <a:schemeClr val="bg1"/>
          </a:solidFill>
          <a:ln w="12700" algn="ctr">
            <a:solidFill>
              <a:schemeClr val="accent1"/>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152602" name="TextBox 5">
            <a:extLst>
              <a:ext uri="{FF2B5EF4-FFF2-40B4-BE49-F238E27FC236}">
                <a16:creationId xmlns:a16="http://schemas.microsoft.com/office/drawing/2014/main" id="{607D2664-3DDC-4837-F8B1-A30143E58E97}"/>
              </a:ext>
            </a:extLst>
          </p:cNvPr>
          <p:cNvSpPr txBox="1">
            <a:spLocks noChangeArrowheads="1"/>
          </p:cNvSpPr>
          <p:nvPr/>
        </p:nvSpPr>
        <p:spPr bwMode="auto">
          <a:xfrm>
            <a:off x="671513" y="1709738"/>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1"/>
                </a:solidFill>
                <a:latin typeface="Arial" panose="020B0604020202020204" pitchFamily="34" charset="0"/>
                <a:ea typeface="Arial Unicode MS" pitchFamily="34" charset="-128"/>
              </a:rPr>
              <a:t>1</a:t>
            </a:r>
            <a:endParaRPr lang="ko-KR" altLang="en-US" sz="3700" b="1">
              <a:solidFill>
                <a:schemeClr val="accent1"/>
              </a:solidFill>
              <a:latin typeface="Arial" panose="020B0604020202020204" pitchFamily="34" charset="0"/>
              <a:ea typeface="Arial Unicode MS" pitchFamily="34" charset="-128"/>
            </a:endParaRPr>
          </a:p>
        </p:txBody>
      </p:sp>
      <p:sp>
        <p:nvSpPr>
          <p:cNvPr id="34" name="Oval 33">
            <a:extLst>
              <a:ext uri="{FF2B5EF4-FFF2-40B4-BE49-F238E27FC236}">
                <a16:creationId xmlns:a16="http://schemas.microsoft.com/office/drawing/2014/main" id="{EF70CD86-522F-B19D-640A-2AF7846992C1}"/>
              </a:ext>
            </a:extLst>
          </p:cNvPr>
          <p:cNvSpPr>
            <a:spLocks noChangeArrowheads="1"/>
          </p:cNvSpPr>
          <p:nvPr/>
        </p:nvSpPr>
        <p:spPr bwMode="auto">
          <a:xfrm>
            <a:off x="501650" y="2641600"/>
            <a:ext cx="912813" cy="912813"/>
          </a:xfrm>
          <a:prstGeom prst="ellipse">
            <a:avLst/>
          </a:prstGeom>
          <a:solidFill>
            <a:schemeClr val="bg1"/>
          </a:solidFill>
          <a:ln w="12700" algn="ctr">
            <a:solidFill>
              <a:schemeClr val="accent2"/>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152604" name="TextBox 34">
            <a:extLst>
              <a:ext uri="{FF2B5EF4-FFF2-40B4-BE49-F238E27FC236}">
                <a16:creationId xmlns:a16="http://schemas.microsoft.com/office/drawing/2014/main" id="{EE224A84-45D6-ED36-A744-34BA865260DF}"/>
              </a:ext>
            </a:extLst>
          </p:cNvPr>
          <p:cNvSpPr txBox="1">
            <a:spLocks noChangeArrowheads="1"/>
          </p:cNvSpPr>
          <p:nvPr/>
        </p:nvSpPr>
        <p:spPr bwMode="auto">
          <a:xfrm>
            <a:off x="671513" y="2768600"/>
            <a:ext cx="571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2"/>
                </a:solidFill>
                <a:latin typeface="Arial" panose="020B0604020202020204" pitchFamily="34" charset="0"/>
                <a:ea typeface="Arial Unicode MS" pitchFamily="34" charset="-128"/>
              </a:rPr>
              <a:t>2</a:t>
            </a:r>
            <a:endParaRPr lang="ko-KR" altLang="en-US" sz="3700" b="1">
              <a:solidFill>
                <a:schemeClr val="accent2"/>
              </a:solidFill>
              <a:latin typeface="Arial" panose="020B0604020202020204" pitchFamily="34" charset="0"/>
              <a:ea typeface="Arial Unicode MS" pitchFamily="34" charset="-128"/>
            </a:endParaRPr>
          </a:p>
        </p:txBody>
      </p:sp>
      <p:sp>
        <p:nvSpPr>
          <p:cNvPr id="39" name="Oval 38">
            <a:extLst>
              <a:ext uri="{FF2B5EF4-FFF2-40B4-BE49-F238E27FC236}">
                <a16:creationId xmlns:a16="http://schemas.microsoft.com/office/drawing/2014/main" id="{40C0C7E6-7404-AB10-FF89-8589919B0590}"/>
              </a:ext>
            </a:extLst>
          </p:cNvPr>
          <p:cNvSpPr>
            <a:spLocks noChangeArrowheads="1"/>
          </p:cNvSpPr>
          <p:nvPr/>
        </p:nvSpPr>
        <p:spPr bwMode="auto">
          <a:xfrm>
            <a:off x="501650" y="3686175"/>
            <a:ext cx="912813" cy="911225"/>
          </a:xfrm>
          <a:prstGeom prst="ellipse">
            <a:avLst/>
          </a:prstGeom>
          <a:solidFill>
            <a:schemeClr val="bg1"/>
          </a:solidFill>
          <a:ln w="12700" algn="ctr">
            <a:solidFill>
              <a:srgbClr val="0DD2D9"/>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40" name="TextBox 39">
            <a:extLst>
              <a:ext uri="{FF2B5EF4-FFF2-40B4-BE49-F238E27FC236}">
                <a16:creationId xmlns:a16="http://schemas.microsoft.com/office/drawing/2014/main" id="{6CD16A22-2CBE-C710-9E49-0CC387E761B0}"/>
              </a:ext>
            </a:extLst>
          </p:cNvPr>
          <p:cNvSpPr txBox="1">
            <a:spLocks noChangeArrowheads="1"/>
          </p:cNvSpPr>
          <p:nvPr/>
        </p:nvSpPr>
        <p:spPr bwMode="auto">
          <a:xfrm>
            <a:off x="671513" y="3811588"/>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rgbClr val="0DD2D9"/>
                </a:solidFill>
                <a:latin typeface="Arial" panose="020B0604020202020204" pitchFamily="34" charset="0"/>
                <a:ea typeface="Arial Unicode MS" pitchFamily="34" charset="-128"/>
              </a:rPr>
              <a:t>3</a:t>
            </a:r>
            <a:endParaRPr lang="ko-KR" altLang="en-US" sz="3700" b="1">
              <a:solidFill>
                <a:srgbClr val="0DD2D9"/>
              </a:solidFill>
              <a:latin typeface="Arial" panose="020B0604020202020204" pitchFamily="34" charset="0"/>
              <a:ea typeface="Arial Unicode MS" pitchFamily="34" charset="-128"/>
            </a:endParaRPr>
          </a:p>
        </p:txBody>
      </p:sp>
      <p:sp>
        <p:nvSpPr>
          <p:cNvPr id="44" name="Oval 43">
            <a:extLst>
              <a:ext uri="{FF2B5EF4-FFF2-40B4-BE49-F238E27FC236}">
                <a16:creationId xmlns:a16="http://schemas.microsoft.com/office/drawing/2014/main" id="{49444A4A-C636-3E99-F527-72AC79E2037B}"/>
              </a:ext>
            </a:extLst>
          </p:cNvPr>
          <p:cNvSpPr>
            <a:spLocks noChangeArrowheads="1"/>
          </p:cNvSpPr>
          <p:nvPr/>
        </p:nvSpPr>
        <p:spPr bwMode="auto">
          <a:xfrm>
            <a:off x="473075" y="4706938"/>
            <a:ext cx="912813" cy="912812"/>
          </a:xfrm>
          <a:prstGeom prst="ellipse">
            <a:avLst/>
          </a:prstGeom>
          <a:solidFill>
            <a:schemeClr val="bg1"/>
          </a:solidFill>
          <a:ln w="12700" algn="ctr">
            <a:solidFill>
              <a:srgbClr val="0DD2D9"/>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45" name="TextBox 44">
            <a:extLst>
              <a:ext uri="{FF2B5EF4-FFF2-40B4-BE49-F238E27FC236}">
                <a16:creationId xmlns:a16="http://schemas.microsoft.com/office/drawing/2014/main" id="{272003FB-169A-8695-1045-52073520A81C}"/>
              </a:ext>
            </a:extLst>
          </p:cNvPr>
          <p:cNvSpPr txBox="1">
            <a:spLocks noChangeArrowheads="1"/>
          </p:cNvSpPr>
          <p:nvPr/>
        </p:nvSpPr>
        <p:spPr bwMode="auto">
          <a:xfrm>
            <a:off x="642938" y="4833938"/>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rgbClr val="0DD2D9"/>
                </a:solidFill>
                <a:latin typeface="Arial" panose="020B0604020202020204" pitchFamily="34" charset="0"/>
                <a:ea typeface="Arial Unicode MS" pitchFamily="34" charset="-128"/>
              </a:rPr>
              <a:t>4</a:t>
            </a:r>
            <a:endParaRPr lang="ko-KR" altLang="en-US" sz="3700" b="1">
              <a:solidFill>
                <a:srgbClr val="0DD2D9"/>
              </a:solidFill>
              <a:latin typeface="Arial" panose="020B0604020202020204" pitchFamily="34" charset="0"/>
              <a:ea typeface="Arial Unicode MS" pitchFamily="34" charset="-128"/>
            </a:endParaRPr>
          </a:p>
        </p:txBody>
      </p:sp>
      <p:sp>
        <p:nvSpPr>
          <p:cNvPr id="152609" name="Rectangle 33">
            <a:extLst>
              <a:ext uri="{FF2B5EF4-FFF2-40B4-BE49-F238E27FC236}">
                <a16:creationId xmlns:a16="http://schemas.microsoft.com/office/drawing/2014/main" id="{141F7DDA-E3E5-088B-6C42-5B47CB7FE07E}"/>
              </a:ext>
            </a:extLst>
          </p:cNvPr>
          <p:cNvSpPr>
            <a:spLocks noChangeArrowheads="1"/>
          </p:cNvSpPr>
          <p:nvPr/>
        </p:nvSpPr>
        <p:spPr bwMode="auto">
          <a:xfrm>
            <a:off x="1492250" y="1643063"/>
            <a:ext cx="10428288" cy="7334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Hoạt động thiện nguyện, nhân đạo: quyên góp ủng hộ HS vùng lũ lụt, vùng sâu, vùng xa, vùng khó khăn; quyên góp, giúp đỡ, chăm sóc những người yếu thế trong xã hội: </a:t>
            </a:r>
          </a:p>
        </p:txBody>
      </p:sp>
      <p:sp>
        <p:nvSpPr>
          <p:cNvPr id="152610" name="Rectangle 34">
            <a:extLst>
              <a:ext uri="{FF2B5EF4-FFF2-40B4-BE49-F238E27FC236}">
                <a16:creationId xmlns:a16="http://schemas.microsoft.com/office/drawing/2014/main" id="{419406EA-3C5E-1F8A-CCD2-7004D117A1F0}"/>
              </a:ext>
            </a:extLst>
          </p:cNvPr>
          <p:cNvSpPr>
            <a:spLocks noChangeArrowheads="1"/>
          </p:cNvSpPr>
          <p:nvPr/>
        </p:nvSpPr>
        <p:spPr bwMode="auto">
          <a:xfrm>
            <a:off x="1554163" y="2649538"/>
            <a:ext cx="10336212" cy="7334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100"/>
              <a:t>Hoạt động đền ơn đáp nghĩa: thăm hỏi, tặng quà, chăm sóc các gia đình thương binh, liệt sĩ, Bà mẹ Việt Nam Anh hùng;... </a:t>
            </a:r>
          </a:p>
        </p:txBody>
      </p:sp>
      <p:sp>
        <p:nvSpPr>
          <p:cNvPr id="152611" name="Rectangle 35">
            <a:extLst>
              <a:ext uri="{FF2B5EF4-FFF2-40B4-BE49-F238E27FC236}">
                <a16:creationId xmlns:a16="http://schemas.microsoft.com/office/drawing/2014/main" id="{655E8C1E-09B3-804E-CD5D-268D1917ADA9}"/>
              </a:ext>
            </a:extLst>
          </p:cNvPr>
          <p:cNvSpPr>
            <a:spLocks noChangeArrowheads="1"/>
          </p:cNvSpPr>
          <p:nvPr/>
        </p:nvSpPr>
        <p:spPr bwMode="auto">
          <a:xfrm>
            <a:off x="1574800" y="3592513"/>
            <a:ext cx="10388600" cy="10541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100">
                <a:solidFill>
                  <a:schemeClr val="bg1"/>
                </a:solidFill>
              </a:rPr>
              <a:t>Hoạt động bảo vệ môi trường, cảnh quan: trồng cây xanh, đổ rác đúng nơi quy định, vệ sinh trường lớp, đường làng, thôn xóm, đường phố, dọn dẹp rác thải ở bờ biển,... </a:t>
            </a:r>
          </a:p>
        </p:txBody>
      </p:sp>
      <p:sp>
        <p:nvSpPr>
          <p:cNvPr id="152612" name="Rectangle 36">
            <a:extLst>
              <a:ext uri="{FF2B5EF4-FFF2-40B4-BE49-F238E27FC236}">
                <a16:creationId xmlns:a16="http://schemas.microsoft.com/office/drawing/2014/main" id="{2A36D883-7EE6-B7C3-7F9C-B455A9F30295}"/>
              </a:ext>
            </a:extLst>
          </p:cNvPr>
          <p:cNvSpPr>
            <a:spLocks noChangeArrowheads="1"/>
          </p:cNvSpPr>
          <p:nvPr/>
        </p:nvSpPr>
        <p:spPr bwMode="auto">
          <a:xfrm>
            <a:off x="1639888" y="4894263"/>
            <a:ext cx="10348912" cy="7334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Hoạt động phòng, chống tệ nạn xã hội: tham gia phát tờ rơi tuyên truyền phòng, chống thuốc lá, ma tuý, tệ nạn mại dâm </a:t>
            </a:r>
          </a:p>
        </p:txBody>
      </p:sp>
      <p:sp>
        <p:nvSpPr>
          <p:cNvPr id="2" name="Oval 4">
            <a:extLst>
              <a:ext uri="{FF2B5EF4-FFF2-40B4-BE49-F238E27FC236}">
                <a16:creationId xmlns:a16="http://schemas.microsoft.com/office/drawing/2014/main" id="{7E09EFBC-9D16-BF0E-64BF-D11B1738E9F1}"/>
              </a:ext>
            </a:extLst>
          </p:cNvPr>
          <p:cNvSpPr>
            <a:spLocks noChangeArrowheads="1"/>
          </p:cNvSpPr>
          <p:nvPr/>
        </p:nvSpPr>
        <p:spPr bwMode="auto">
          <a:xfrm>
            <a:off x="481013" y="5727700"/>
            <a:ext cx="912812" cy="912813"/>
          </a:xfrm>
          <a:prstGeom prst="ellipse">
            <a:avLst/>
          </a:prstGeom>
          <a:solidFill>
            <a:schemeClr val="bg1"/>
          </a:solidFill>
          <a:ln w="12700" algn="ctr">
            <a:solidFill>
              <a:schemeClr val="accent1"/>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152614" name="TextBox 5">
            <a:extLst>
              <a:ext uri="{FF2B5EF4-FFF2-40B4-BE49-F238E27FC236}">
                <a16:creationId xmlns:a16="http://schemas.microsoft.com/office/drawing/2014/main" id="{9BB1A41C-6BB9-6A11-2DBC-1B3D1503A395}"/>
              </a:ext>
            </a:extLst>
          </p:cNvPr>
          <p:cNvSpPr txBox="1">
            <a:spLocks noChangeArrowheads="1"/>
          </p:cNvSpPr>
          <p:nvPr/>
        </p:nvSpPr>
        <p:spPr bwMode="auto">
          <a:xfrm>
            <a:off x="650875" y="5897563"/>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1"/>
                </a:solidFill>
                <a:latin typeface="Arial" panose="020B0604020202020204" pitchFamily="34" charset="0"/>
                <a:ea typeface="Arial Unicode MS" pitchFamily="34" charset="-128"/>
              </a:rPr>
              <a:t>5</a:t>
            </a:r>
            <a:endParaRPr lang="ko-KR" altLang="en-US" sz="3700" b="1">
              <a:solidFill>
                <a:schemeClr val="accent1"/>
              </a:solidFill>
              <a:latin typeface="Arial" panose="020B0604020202020204" pitchFamily="34" charset="0"/>
              <a:ea typeface="Arial Unicode MS" pitchFamily="34" charset="-128"/>
            </a:endParaRPr>
          </a:p>
        </p:txBody>
      </p:sp>
      <p:sp>
        <p:nvSpPr>
          <p:cNvPr id="152615" name="Rectangle 39">
            <a:extLst>
              <a:ext uri="{FF2B5EF4-FFF2-40B4-BE49-F238E27FC236}">
                <a16:creationId xmlns:a16="http://schemas.microsoft.com/office/drawing/2014/main" id="{D5928D31-255E-43D5-C67E-76301DA942B6}"/>
              </a:ext>
            </a:extLst>
          </p:cNvPr>
          <p:cNvSpPr>
            <a:spLocks noChangeArrowheads="1"/>
          </p:cNvSpPr>
          <p:nvPr/>
        </p:nvSpPr>
        <p:spPr bwMode="auto">
          <a:xfrm>
            <a:off x="1692275" y="5932488"/>
            <a:ext cx="10275888" cy="7334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Hoạt động gìn giữ và phát huy truyền thống văn hoá dân tộc: giữ gìn các di sản văn hoá; bảo tồn và phát huy các di sản văn hoá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animEffect transition="in" filter="blinds(horizontal)">
                                      <p:cBhvr>
                                        <p:cTn id="7" dur="500"/>
                                        <p:tgtEl>
                                          <p:spTgt spid="152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152602"/>
                                        </p:tgtEl>
                                        <p:attrNameLst>
                                          <p:attrName>style.visibility</p:attrName>
                                        </p:attrNameLst>
                                      </p:cBhvr>
                                      <p:to>
                                        <p:strVal val="visible"/>
                                      </p:to>
                                    </p:set>
                                    <p:animEffect transition="in" filter="blinds(horizontal)">
                                      <p:cBhvr>
                                        <p:cTn id="15" dur="500"/>
                                        <p:tgtEl>
                                          <p:spTgt spid="1526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52609"/>
                                        </p:tgtEl>
                                        <p:attrNameLst>
                                          <p:attrName>style.visibility</p:attrName>
                                        </p:attrNameLst>
                                      </p:cBhvr>
                                      <p:to>
                                        <p:strVal val="visible"/>
                                      </p:to>
                                    </p:set>
                                    <p:animEffect transition="in" filter="blinds(horizontal)">
                                      <p:cBhvr>
                                        <p:cTn id="20" dur="500"/>
                                        <p:tgtEl>
                                          <p:spTgt spid="1526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nodeType="withEffect">
                                  <p:stCondLst>
                                    <p:cond delay="0"/>
                                  </p:stCondLst>
                                  <p:childTnLst>
                                    <p:set>
                                      <p:cBhvr>
                                        <p:cTn id="27" dur="1" fill="hold">
                                          <p:stCondLst>
                                            <p:cond delay="0"/>
                                          </p:stCondLst>
                                        </p:cTn>
                                        <p:tgtEl>
                                          <p:spTgt spid="152604"/>
                                        </p:tgtEl>
                                        <p:attrNameLst>
                                          <p:attrName>style.visibility</p:attrName>
                                        </p:attrNameLst>
                                      </p:cBhvr>
                                      <p:to>
                                        <p:strVal val="visible"/>
                                      </p:to>
                                    </p:set>
                                    <p:animEffect transition="in" filter="blinds(horizontal)">
                                      <p:cBhvr>
                                        <p:cTn id="28" dur="500"/>
                                        <p:tgtEl>
                                          <p:spTgt spid="1526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52610"/>
                                        </p:tgtEl>
                                        <p:attrNameLst>
                                          <p:attrName>style.visibility</p:attrName>
                                        </p:attrNameLst>
                                      </p:cBhvr>
                                      <p:to>
                                        <p:strVal val="visible"/>
                                      </p:to>
                                    </p:set>
                                    <p:animEffect transition="in" filter="blinds(horizontal)">
                                      <p:cBhvr>
                                        <p:cTn id="33" dur="500"/>
                                        <p:tgtEl>
                                          <p:spTgt spid="1526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linds(horizontal)">
                                      <p:cBhvr>
                                        <p:cTn id="41" dur="500"/>
                                        <p:tgtEl>
                                          <p:spTgt spid="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52611"/>
                                        </p:tgtEl>
                                        <p:attrNameLst>
                                          <p:attrName>style.visibility</p:attrName>
                                        </p:attrNameLst>
                                      </p:cBhvr>
                                      <p:to>
                                        <p:strVal val="visible"/>
                                      </p:to>
                                    </p:set>
                                    <p:animEffect transition="in" filter="blinds(horizontal)">
                                      <p:cBhvr>
                                        <p:cTn id="46" dur="500"/>
                                        <p:tgtEl>
                                          <p:spTgt spid="1526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52612"/>
                                        </p:tgtEl>
                                        <p:attrNameLst>
                                          <p:attrName>style.visibility</p:attrName>
                                        </p:attrNameLst>
                                      </p:cBhvr>
                                      <p:to>
                                        <p:strVal val="visible"/>
                                      </p:to>
                                    </p:set>
                                    <p:animEffect transition="in" filter="blinds(horizontal)">
                                      <p:cBhvr>
                                        <p:cTn id="59" dur="500"/>
                                        <p:tgtEl>
                                          <p:spTgt spid="1526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linds(horizontal)">
                                      <p:cBhvr>
                                        <p:cTn id="64" dur="500"/>
                                        <p:tgtEl>
                                          <p:spTgt spid="2"/>
                                        </p:tgtEl>
                                      </p:cBhvr>
                                    </p:animEffect>
                                  </p:childTnLst>
                                </p:cTn>
                              </p:par>
                              <p:par>
                                <p:cTn id="65" presetID="3" presetClass="entr" presetSubtype="10" fill="hold" nodeType="withEffect">
                                  <p:stCondLst>
                                    <p:cond delay="0"/>
                                  </p:stCondLst>
                                  <p:childTnLst>
                                    <p:set>
                                      <p:cBhvr>
                                        <p:cTn id="66" dur="1" fill="hold">
                                          <p:stCondLst>
                                            <p:cond delay="0"/>
                                          </p:stCondLst>
                                        </p:cTn>
                                        <p:tgtEl>
                                          <p:spTgt spid="152614"/>
                                        </p:tgtEl>
                                        <p:attrNameLst>
                                          <p:attrName>style.visibility</p:attrName>
                                        </p:attrNameLst>
                                      </p:cBhvr>
                                      <p:to>
                                        <p:strVal val="visible"/>
                                      </p:to>
                                    </p:set>
                                    <p:animEffect transition="in" filter="blinds(horizontal)">
                                      <p:cBhvr>
                                        <p:cTn id="67" dur="500"/>
                                        <p:tgtEl>
                                          <p:spTgt spid="1526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52615"/>
                                        </p:tgtEl>
                                        <p:attrNameLst>
                                          <p:attrName>style.visibility</p:attrName>
                                        </p:attrNameLst>
                                      </p:cBhvr>
                                      <p:to>
                                        <p:strVal val="visible"/>
                                      </p:to>
                                    </p:set>
                                    <p:animEffect transition="in" filter="blinds(horizontal)">
                                      <p:cBhvr>
                                        <p:cTn id="72" dur="500"/>
                                        <p:tgtEl>
                                          <p:spTgt spid="152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6" grpId="0" animBg="1"/>
      <p:bldP spid="5" grpId="0" animBg="1"/>
      <p:bldP spid="152602" grpId="0"/>
      <p:bldP spid="34" grpId="0" animBg="1"/>
      <p:bldP spid="152604" grpId="0"/>
      <p:bldP spid="39" grpId="0" animBg="1"/>
      <p:bldP spid="40" grpId="0"/>
      <p:bldP spid="44" grpId="0" animBg="1"/>
      <p:bldP spid="45" grpId="0"/>
      <p:bldP spid="152609" grpId="0" animBg="1"/>
      <p:bldP spid="152610" grpId="0" animBg="1"/>
      <p:bldP spid="152611" grpId="0" animBg="1"/>
      <p:bldP spid="152612" grpId="0" animBg="1"/>
      <p:bldP spid="2" grpId="0" animBg="1"/>
      <p:bldP spid="152614" grpId="0"/>
      <p:bldP spid="1526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02" name="Group 1">
            <a:extLst>
              <a:ext uri="{FF2B5EF4-FFF2-40B4-BE49-F238E27FC236}">
                <a16:creationId xmlns:a16="http://schemas.microsoft.com/office/drawing/2014/main" id="{ED385E39-84DA-5EA6-2870-F14A49F41213}"/>
              </a:ext>
            </a:extLst>
          </p:cNvPr>
          <p:cNvGrpSpPr>
            <a:grpSpLocks/>
          </p:cNvGrpSpPr>
          <p:nvPr/>
        </p:nvGrpSpPr>
        <p:grpSpPr bwMode="auto">
          <a:xfrm>
            <a:off x="292100" y="1762125"/>
            <a:ext cx="3741738" cy="3630613"/>
            <a:chOff x="3983736" y="1864834"/>
            <a:chExt cx="3741038" cy="3631091"/>
          </a:xfrm>
        </p:grpSpPr>
        <p:sp>
          <p:nvSpPr>
            <p:cNvPr id="3" name="Oval 2">
              <a:extLst>
                <a:ext uri="{FF2B5EF4-FFF2-40B4-BE49-F238E27FC236}">
                  <a16:creationId xmlns:a16="http://schemas.microsoft.com/office/drawing/2014/main" id="{6AC5250C-0D23-EF80-BEDF-C4F1AD2CDACE}"/>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4" name="Freeform: Shape 3">
              <a:extLst>
                <a:ext uri="{FF2B5EF4-FFF2-40B4-BE49-F238E27FC236}">
                  <a16:creationId xmlns:a16="http://schemas.microsoft.com/office/drawing/2014/main" id="{D1B0B647-E3C8-AD3E-B459-D76362DC6458}"/>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5" name="Freeform: Shape 4">
              <a:extLst>
                <a:ext uri="{FF2B5EF4-FFF2-40B4-BE49-F238E27FC236}">
                  <a16:creationId xmlns:a16="http://schemas.microsoft.com/office/drawing/2014/main" id="{8F41C482-913D-3066-057A-53AFA21633A4}"/>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6" name="Oval 5">
              <a:extLst>
                <a:ext uri="{FF2B5EF4-FFF2-40B4-BE49-F238E27FC236}">
                  <a16:creationId xmlns:a16="http://schemas.microsoft.com/office/drawing/2014/main" id="{8D29DFD2-5605-9F9E-E888-082A230EA6B8}"/>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Oval 6">
              <a:extLst>
                <a:ext uri="{FF2B5EF4-FFF2-40B4-BE49-F238E27FC236}">
                  <a16:creationId xmlns:a16="http://schemas.microsoft.com/office/drawing/2014/main" id="{4E2CC318-4934-0F62-DE7C-E90D1D232781}"/>
                </a:ext>
              </a:extLst>
            </p:cNvPr>
            <p:cNvSpPr/>
            <p:nvPr/>
          </p:nvSpPr>
          <p:spPr>
            <a:xfrm rot="20962129">
              <a:off x="4086905" y="2174438"/>
              <a:ext cx="942799" cy="943099"/>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grpSp>
        <p:nvGrpSpPr>
          <p:cNvPr id="153610" name="Group 7">
            <a:extLst>
              <a:ext uri="{FF2B5EF4-FFF2-40B4-BE49-F238E27FC236}">
                <a16:creationId xmlns:a16="http://schemas.microsoft.com/office/drawing/2014/main" id="{ED456BED-0109-E7EC-1D6E-262118801621}"/>
              </a:ext>
            </a:extLst>
          </p:cNvPr>
          <p:cNvGrpSpPr>
            <a:grpSpLocks/>
          </p:cNvGrpSpPr>
          <p:nvPr/>
        </p:nvGrpSpPr>
        <p:grpSpPr bwMode="auto">
          <a:xfrm>
            <a:off x="4310063" y="1762125"/>
            <a:ext cx="3741737" cy="3630613"/>
            <a:chOff x="3983736" y="1864834"/>
            <a:chExt cx="3741038" cy="3631091"/>
          </a:xfrm>
        </p:grpSpPr>
        <p:sp>
          <p:nvSpPr>
            <p:cNvPr id="9" name="Oval 8">
              <a:extLst>
                <a:ext uri="{FF2B5EF4-FFF2-40B4-BE49-F238E27FC236}">
                  <a16:creationId xmlns:a16="http://schemas.microsoft.com/office/drawing/2014/main" id="{4429E2F9-B668-E4AD-109D-514237DDA221}"/>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0" name="Freeform: Shape 9">
              <a:extLst>
                <a:ext uri="{FF2B5EF4-FFF2-40B4-BE49-F238E27FC236}">
                  <a16:creationId xmlns:a16="http://schemas.microsoft.com/office/drawing/2014/main" id="{CF85E775-7E7F-1D09-124F-EB4EA8C06124}"/>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1" name="Freeform: Shape 10">
              <a:extLst>
                <a:ext uri="{FF2B5EF4-FFF2-40B4-BE49-F238E27FC236}">
                  <a16:creationId xmlns:a16="http://schemas.microsoft.com/office/drawing/2014/main" id="{6A3054DD-CE6C-DE6A-8077-98A755D9052B}"/>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Oval 11">
              <a:extLst>
                <a:ext uri="{FF2B5EF4-FFF2-40B4-BE49-F238E27FC236}">
                  <a16:creationId xmlns:a16="http://schemas.microsoft.com/office/drawing/2014/main" id="{4E37FCF0-C4AE-BBC0-A1F5-36ED1710333D}"/>
                </a:ext>
              </a:extLst>
            </p:cNvPr>
            <p:cNvSpPr/>
            <p:nvPr/>
          </p:nvSpPr>
          <p:spPr>
            <a:xfrm rot="20962129">
              <a:off x="4021829" y="2110929"/>
              <a:ext cx="1072950"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3" name="Oval 12">
              <a:extLst>
                <a:ext uri="{FF2B5EF4-FFF2-40B4-BE49-F238E27FC236}">
                  <a16:creationId xmlns:a16="http://schemas.microsoft.com/office/drawing/2014/main" id="{B8E48B28-015F-396F-2BCA-C8B64B18801C}"/>
                </a:ext>
              </a:extLst>
            </p:cNvPr>
            <p:cNvSpPr/>
            <p:nvPr/>
          </p:nvSpPr>
          <p:spPr>
            <a:xfrm rot="20962129">
              <a:off x="4086904" y="2174438"/>
              <a:ext cx="942799" cy="943099"/>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grpSp>
        <p:nvGrpSpPr>
          <p:cNvPr id="153618" name="Group 13">
            <a:extLst>
              <a:ext uri="{FF2B5EF4-FFF2-40B4-BE49-F238E27FC236}">
                <a16:creationId xmlns:a16="http://schemas.microsoft.com/office/drawing/2014/main" id="{CD343B20-6A26-2A56-DF97-D4B12D04760D}"/>
              </a:ext>
            </a:extLst>
          </p:cNvPr>
          <p:cNvGrpSpPr>
            <a:grpSpLocks/>
          </p:cNvGrpSpPr>
          <p:nvPr/>
        </p:nvGrpSpPr>
        <p:grpSpPr bwMode="auto">
          <a:xfrm>
            <a:off x="8328025" y="1762125"/>
            <a:ext cx="3741738" cy="3630613"/>
            <a:chOff x="3983736" y="1864834"/>
            <a:chExt cx="3741038" cy="3631091"/>
          </a:xfrm>
        </p:grpSpPr>
        <p:sp>
          <p:nvSpPr>
            <p:cNvPr id="15" name="Oval 14">
              <a:extLst>
                <a:ext uri="{FF2B5EF4-FFF2-40B4-BE49-F238E27FC236}">
                  <a16:creationId xmlns:a16="http://schemas.microsoft.com/office/drawing/2014/main" id="{35BD7179-C105-EFD7-F2F6-21047434B8D8}"/>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6" name="Freeform: Shape 15">
              <a:extLst>
                <a:ext uri="{FF2B5EF4-FFF2-40B4-BE49-F238E27FC236}">
                  <a16:creationId xmlns:a16="http://schemas.microsoft.com/office/drawing/2014/main" id="{504C52CF-7A6E-6CC3-90D2-BB0752D323DF}"/>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7" name="Freeform: Shape 16">
              <a:extLst>
                <a:ext uri="{FF2B5EF4-FFF2-40B4-BE49-F238E27FC236}">
                  <a16:creationId xmlns:a16="http://schemas.microsoft.com/office/drawing/2014/main" id="{9573417F-F4F4-D6CA-308B-C4C0AFF0B129}"/>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8" name="Oval 17">
              <a:extLst>
                <a:ext uri="{FF2B5EF4-FFF2-40B4-BE49-F238E27FC236}">
                  <a16:creationId xmlns:a16="http://schemas.microsoft.com/office/drawing/2014/main" id="{9FF8DFCB-8C41-5AD2-1EAF-2D39530F3F6E}"/>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9" name="Oval 18">
              <a:extLst>
                <a:ext uri="{FF2B5EF4-FFF2-40B4-BE49-F238E27FC236}">
                  <a16:creationId xmlns:a16="http://schemas.microsoft.com/office/drawing/2014/main" id="{47EC4609-712E-28F0-03CB-1BF84B6ACE44}"/>
                </a:ext>
              </a:extLst>
            </p:cNvPr>
            <p:cNvSpPr/>
            <p:nvPr/>
          </p:nvSpPr>
          <p:spPr>
            <a:xfrm rot="20962129">
              <a:off x="4086905" y="2174438"/>
              <a:ext cx="942799" cy="943099"/>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sp>
        <p:nvSpPr>
          <p:cNvPr id="20" name="TextBox 19">
            <a:extLst>
              <a:ext uri="{FF2B5EF4-FFF2-40B4-BE49-F238E27FC236}">
                <a16:creationId xmlns:a16="http://schemas.microsoft.com/office/drawing/2014/main" id="{B4A2ABC9-1C83-EF2E-3832-B4258849E1C9}"/>
              </a:ext>
            </a:extLst>
          </p:cNvPr>
          <p:cNvSpPr txBox="1"/>
          <p:nvPr/>
        </p:nvSpPr>
        <p:spPr>
          <a:xfrm rot="21007075">
            <a:off x="2662238" y="1984375"/>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DE7534"/>
                </a:solidFill>
                <a:latin typeface="Bebas Neue Bold" panose="020B0606020202050201" pitchFamily="34" charset="0"/>
                <a:cs typeface="+mn-cs"/>
              </a:rPr>
              <a:t>01</a:t>
            </a:r>
          </a:p>
          <a:p>
            <a:pPr algn="ctr" defTabSz="914400" fontAlgn="auto">
              <a:spcBef>
                <a:spcPts val="0"/>
              </a:spcBef>
              <a:spcAft>
                <a:spcPts val="0"/>
              </a:spcAft>
              <a:defRPr/>
            </a:pPr>
            <a:r>
              <a:rPr lang="en-US" sz="1400" b="1" spc="300" dirty="0">
                <a:solidFill>
                  <a:srgbClr val="DE7534"/>
                </a:solidFill>
                <a:latin typeface="Economica" panose="02000506040000020004" pitchFamily="2" charset="0"/>
                <a:cs typeface="+mn-cs"/>
              </a:rPr>
              <a:t>Option</a:t>
            </a:r>
            <a:endParaRPr lang="en-IN" sz="1400" b="1" spc="300" dirty="0">
              <a:solidFill>
                <a:srgbClr val="DE7534"/>
              </a:solidFill>
              <a:latin typeface="Economica" panose="02000506040000020004" pitchFamily="2" charset="0"/>
              <a:cs typeface="+mn-cs"/>
            </a:endParaRPr>
          </a:p>
        </p:txBody>
      </p:sp>
      <p:sp>
        <p:nvSpPr>
          <p:cNvPr id="21" name="TextBox 20">
            <a:extLst>
              <a:ext uri="{FF2B5EF4-FFF2-40B4-BE49-F238E27FC236}">
                <a16:creationId xmlns:a16="http://schemas.microsoft.com/office/drawing/2014/main" id="{22EE725A-D316-803C-8F76-7ACC7860DAAA}"/>
              </a:ext>
            </a:extLst>
          </p:cNvPr>
          <p:cNvSpPr txBox="1"/>
          <p:nvPr/>
        </p:nvSpPr>
        <p:spPr>
          <a:xfrm rot="21007075">
            <a:off x="6723063" y="2025650"/>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953D8B"/>
                </a:solidFill>
                <a:latin typeface="Bebas Neue Bold" panose="020B0606020202050201" pitchFamily="34" charset="0"/>
                <a:cs typeface="+mn-cs"/>
              </a:rPr>
              <a:t>02</a:t>
            </a:r>
          </a:p>
          <a:p>
            <a:pPr algn="ctr" defTabSz="914400" fontAlgn="auto">
              <a:spcBef>
                <a:spcPts val="0"/>
              </a:spcBef>
              <a:spcAft>
                <a:spcPts val="0"/>
              </a:spcAft>
              <a:defRPr/>
            </a:pPr>
            <a:r>
              <a:rPr lang="en-US" sz="1400" b="1" spc="300" dirty="0">
                <a:solidFill>
                  <a:srgbClr val="953D8B"/>
                </a:solidFill>
                <a:latin typeface="Economica" panose="02000506040000020004" pitchFamily="2" charset="0"/>
                <a:cs typeface="+mn-cs"/>
              </a:rPr>
              <a:t>Option</a:t>
            </a:r>
            <a:endParaRPr lang="en-IN" sz="1400" b="1" spc="300" dirty="0">
              <a:solidFill>
                <a:srgbClr val="953D8B"/>
              </a:solidFill>
              <a:latin typeface="Economica" panose="02000506040000020004" pitchFamily="2" charset="0"/>
              <a:cs typeface="+mn-cs"/>
            </a:endParaRPr>
          </a:p>
        </p:txBody>
      </p:sp>
      <p:sp>
        <p:nvSpPr>
          <p:cNvPr id="22" name="TextBox 21">
            <a:extLst>
              <a:ext uri="{FF2B5EF4-FFF2-40B4-BE49-F238E27FC236}">
                <a16:creationId xmlns:a16="http://schemas.microsoft.com/office/drawing/2014/main" id="{438AE94B-40F6-56D3-2E0D-979C563C9887}"/>
              </a:ext>
            </a:extLst>
          </p:cNvPr>
          <p:cNvSpPr txBox="1"/>
          <p:nvPr/>
        </p:nvSpPr>
        <p:spPr>
          <a:xfrm rot="21007075">
            <a:off x="10745788" y="1995488"/>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019180"/>
                </a:solidFill>
                <a:latin typeface="Bebas Neue Bold" panose="020B0606020202050201" pitchFamily="34" charset="0"/>
                <a:cs typeface="+mn-cs"/>
              </a:rPr>
              <a:t>03</a:t>
            </a:r>
          </a:p>
          <a:p>
            <a:pPr algn="ctr" defTabSz="914400" fontAlgn="auto">
              <a:spcBef>
                <a:spcPts val="0"/>
              </a:spcBef>
              <a:spcAft>
                <a:spcPts val="0"/>
              </a:spcAft>
              <a:defRPr/>
            </a:pPr>
            <a:r>
              <a:rPr lang="en-US" sz="1400" b="1" spc="300" dirty="0">
                <a:solidFill>
                  <a:srgbClr val="019180"/>
                </a:solidFill>
                <a:latin typeface="Economica" panose="02000506040000020004" pitchFamily="2" charset="0"/>
                <a:cs typeface="+mn-cs"/>
              </a:rPr>
              <a:t>Option</a:t>
            </a:r>
            <a:endParaRPr lang="en-IN" sz="1400" b="1" spc="300" dirty="0">
              <a:solidFill>
                <a:srgbClr val="019180"/>
              </a:solidFill>
              <a:latin typeface="Economica" panose="02000506040000020004" pitchFamily="2" charset="0"/>
              <a:cs typeface="+mn-cs"/>
            </a:endParaRPr>
          </a:p>
        </p:txBody>
      </p:sp>
      <p:pic>
        <p:nvPicPr>
          <p:cNvPr id="153630" name="Graphic 23" descr="Bullseye">
            <a:extLst>
              <a:ext uri="{FF2B5EF4-FFF2-40B4-BE49-F238E27FC236}">
                <a16:creationId xmlns:a16="http://schemas.microsoft.com/office/drawing/2014/main" id="{D7D19C67-5B9F-4F36-A0EC-F2E6FEAFF3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308225"/>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1" name="Graphic 24" descr="Single gear">
            <a:extLst>
              <a:ext uri="{FF2B5EF4-FFF2-40B4-BE49-F238E27FC236}">
                <a16:creationId xmlns:a16="http://schemas.microsoft.com/office/drawing/2014/main" id="{F1A7B178-31DB-9C27-B609-8EC5F8E580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2" name="Graphic 25" descr="Magnifying glass">
            <a:extLst>
              <a:ext uri="{FF2B5EF4-FFF2-40B4-BE49-F238E27FC236}">
                <a16:creationId xmlns:a16="http://schemas.microsoft.com/office/drawing/2014/main" id="{71B5F768-7FB5-7BB0-98CF-76FE15ADD6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6" name="Rectangle 36">
            <a:extLst>
              <a:ext uri="{FF2B5EF4-FFF2-40B4-BE49-F238E27FC236}">
                <a16:creationId xmlns:a16="http://schemas.microsoft.com/office/drawing/2014/main" id="{29622169-D0A4-1F0E-72C9-D3A1653424C3}"/>
              </a:ext>
            </a:extLst>
          </p:cNvPr>
          <p:cNvSpPr>
            <a:spLocks noChangeArrowheads="1"/>
          </p:cNvSpPr>
          <p:nvPr/>
        </p:nvSpPr>
        <p:spPr bwMode="auto">
          <a:xfrm>
            <a:off x="450850" y="371475"/>
            <a:ext cx="11214100" cy="8223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TRÁCH NHIỆM CỦA HỌC SINH TRONG VIỆC </a:t>
            </a:r>
            <a:r>
              <a:rPr lang="vi-VN" altLang="en-US" sz="2400" b="1">
                <a:solidFill>
                  <a:schemeClr val="bg1"/>
                </a:solidFill>
              </a:rPr>
              <a:t>THAM GIA CÁC </a:t>
            </a:r>
            <a:endParaRPr lang="en-US" altLang="en-US" sz="2400" b="1">
              <a:solidFill>
                <a:schemeClr val="bg1"/>
              </a:solidFill>
            </a:endParaRPr>
          </a:p>
          <a:p>
            <a:pPr algn="ctr"/>
            <a:r>
              <a:rPr lang="vi-VN" altLang="en-US" sz="2400" b="1">
                <a:solidFill>
                  <a:schemeClr val="bg1"/>
                </a:solidFill>
              </a:rPr>
              <a:t>HOẠT ĐỘNG CỘNG ĐỒNG</a:t>
            </a:r>
            <a:r>
              <a:rPr lang="en-US" altLang="en-US" sz="2400">
                <a:solidFill>
                  <a:schemeClr val="bg1"/>
                </a:solidFill>
              </a:rPr>
              <a:t> </a:t>
            </a:r>
          </a:p>
        </p:txBody>
      </p:sp>
      <p:sp>
        <p:nvSpPr>
          <p:cNvPr id="153637" name="Rectangle 37">
            <a:extLst>
              <a:ext uri="{FF2B5EF4-FFF2-40B4-BE49-F238E27FC236}">
                <a16:creationId xmlns:a16="http://schemas.microsoft.com/office/drawing/2014/main" id="{0163D48B-1D5F-99CE-5CCA-23ADB4E35EC3}"/>
              </a:ext>
            </a:extLst>
          </p:cNvPr>
          <p:cNvSpPr>
            <a:spLocks noChangeArrowheads="1"/>
          </p:cNvSpPr>
          <p:nvPr/>
        </p:nvSpPr>
        <p:spPr bwMode="auto">
          <a:xfrm>
            <a:off x="1049338" y="3335338"/>
            <a:ext cx="26447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00">
                <a:solidFill>
                  <a:schemeClr val="bg1"/>
                </a:solidFill>
              </a:rPr>
              <a:t>Học sinh cần chủ động, tích cực tham gia các hoạt động cộng đồng do nhà trường, địa phương tổ chức</a:t>
            </a:r>
            <a:r>
              <a:rPr lang="en-US" altLang="en-US" sz="2100">
                <a:solidFill>
                  <a:schemeClr val="bg1"/>
                </a:solidFill>
              </a:rPr>
              <a:t> </a:t>
            </a:r>
          </a:p>
        </p:txBody>
      </p:sp>
      <p:sp>
        <p:nvSpPr>
          <p:cNvPr id="153638" name="Rectangle 38">
            <a:extLst>
              <a:ext uri="{FF2B5EF4-FFF2-40B4-BE49-F238E27FC236}">
                <a16:creationId xmlns:a16="http://schemas.microsoft.com/office/drawing/2014/main" id="{61802394-25E1-BA4A-D260-1B0A4D4B4D03}"/>
              </a:ext>
            </a:extLst>
          </p:cNvPr>
          <p:cNvSpPr>
            <a:spLocks noChangeArrowheads="1"/>
          </p:cNvSpPr>
          <p:nvPr/>
        </p:nvSpPr>
        <p:spPr bwMode="auto">
          <a:xfrm>
            <a:off x="5270500" y="3540125"/>
            <a:ext cx="2244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solidFill>
                  <a:schemeClr val="bg1"/>
                </a:solidFill>
              </a:rPr>
              <a:t>T</a:t>
            </a:r>
            <a:r>
              <a:rPr lang="vi-VN" altLang="en-US" sz="2300">
                <a:solidFill>
                  <a:schemeClr val="bg1"/>
                </a:solidFill>
              </a:rPr>
              <a:t>ích cực vận động người thân, bạn bè cùng tham gia</a:t>
            </a:r>
            <a:r>
              <a:rPr lang="en-US" altLang="en-US" sz="2300">
                <a:solidFill>
                  <a:schemeClr val="bg1"/>
                </a:solidFill>
              </a:rPr>
              <a:t> </a:t>
            </a:r>
          </a:p>
        </p:txBody>
      </p:sp>
      <p:sp>
        <p:nvSpPr>
          <p:cNvPr id="153639" name="Rectangle 39">
            <a:extLst>
              <a:ext uri="{FF2B5EF4-FFF2-40B4-BE49-F238E27FC236}">
                <a16:creationId xmlns:a16="http://schemas.microsoft.com/office/drawing/2014/main" id="{B6960DD4-3DBC-3F64-ECC1-55139409459B}"/>
              </a:ext>
            </a:extLst>
          </p:cNvPr>
          <p:cNvSpPr>
            <a:spLocks noChangeArrowheads="1"/>
          </p:cNvSpPr>
          <p:nvPr/>
        </p:nvSpPr>
        <p:spPr bwMode="auto">
          <a:xfrm>
            <a:off x="9199563" y="3402013"/>
            <a:ext cx="241458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a:solidFill>
                  <a:schemeClr val="bg1"/>
                </a:solidFill>
              </a:rPr>
              <a:t>P</a:t>
            </a:r>
            <a:r>
              <a:rPr lang="vi-VN" altLang="en-US" sz="2200">
                <a:solidFill>
                  <a:schemeClr val="bg1"/>
                </a:solidFill>
              </a:rPr>
              <a:t>hê phán những biểu hiện thờ ơ, thiếu trách nhiệm với các hoạt động cộng đồng.</a:t>
            </a:r>
            <a:r>
              <a:rPr lang="en-US" altLang="en-US" sz="22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6"/>
                                        </p:tgtEl>
                                        <p:attrNameLst>
                                          <p:attrName>style.visibility</p:attrName>
                                        </p:attrNameLst>
                                      </p:cBhvr>
                                      <p:to>
                                        <p:strVal val="visible"/>
                                      </p:to>
                                    </p:set>
                                    <p:animEffect transition="in" filter="blinds(horizontal)">
                                      <p:cBhvr>
                                        <p:cTn id="7" dur="500"/>
                                        <p:tgtEl>
                                          <p:spTgt spid="153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2"/>
                                        </p:tgtEl>
                                        <p:attrNameLst>
                                          <p:attrName>style.visibility</p:attrName>
                                        </p:attrNameLst>
                                      </p:cBhvr>
                                      <p:to>
                                        <p:strVal val="visible"/>
                                      </p:to>
                                    </p:set>
                                    <p:animEffect transition="in" filter="blinds(horizontal)">
                                      <p:cBhvr>
                                        <p:cTn id="12" dur="500"/>
                                        <p:tgtEl>
                                          <p:spTgt spid="153602"/>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153630"/>
                                        </p:tgtEl>
                                        <p:attrNameLst>
                                          <p:attrName>style.visibility</p:attrName>
                                        </p:attrNameLst>
                                      </p:cBhvr>
                                      <p:to>
                                        <p:strVal val="visible"/>
                                      </p:to>
                                    </p:set>
                                    <p:animEffect transition="in" filter="blinds(horizontal)">
                                      <p:cBhvr>
                                        <p:cTn id="18" dur="500"/>
                                        <p:tgtEl>
                                          <p:spTgt spid="153630"/>
                                        </p:tgtEl>
                                      </p:cBhvr>
                                    </p:animEffect>
                                  </p:childTnLst>
                                </p:cTn>
                              </p:par>
                              <p:par>
                                <p:cTn id="19" presetID="3" presetClass="entr" presetSubtype="10" fill="hold" nodeType="withEffect">
                                  <p:stCondLst>
                                    <p:cond delay="0"/>
                                  </p:stCondLst>
                                  <p:childTnLst>
                                    <p:set>
                                      <p:cBhvr>
                                        <p:cTn id="20" dur="1" fill="hold">
                                          <p:stCondLst>
                                            <p:cond delay="0"/>
                                          </p:stCondLst>
                                        </p:cTn>
                                        <p:tgtEl>
                                          <p:spTgt spid="153637"/>
                                        </p:tgtEl>
                                        <p:attrNameLst>
                                          <p:attrName>style.visibility</p:attrName>
                                        </p:attrNameLst>
                                      </p:cBhvr>
                                      <p:to>
                                        <p:strVal val="visible"/>
                                      </p:to>
                                    </p:set>
                                    <p:animEffect transition="in" filter="blinds(horizontal)">
                                      <p:cBhvr>
                                        <p:cTn id="21" dur="500"/>
                                        <p:tgtEl>
                                          <p:spTgt spid="1536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53610"/>
                                        </p:tgtEl>
                                        <p:attrNameLst>
                                          <p:attrName>style.visibility</p:attrName>
                                        </p:attrNameLst>
                                      </p:cBhvr>
                                      <p:to>
                                        <p:strVal val="visible"/>
                                      </p:to>
                                    </p:set>
                                    <p:animEffect transition="in" filter="blinds(horizontal)">
                                      <p:cBhvr>
                                        <p:cTn id="26" dur="500"/>
                                        <p:tgtEl>
                                          <p:spTgt spid="153610"/>
                                        </p:tgtEl>
                                      </p:cBhvr>
                                    </p:animEffect>
                                  </p:childTnLst>
                                </p:cTn>
                              </p:par>
                              <p:par>
                                <p:cTn id="27" presetID="3"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nodeType="withEffect">
                                  <p:stCondLst>
                                    <p:cond delay="0"/>
                                  </p:stCondLst>
                                  <p:childTnLst>
                                    <p:set>
                                      <p:cBhvr>
                                        <p:cTn id="31" dur="1" fill="hold">
                                          <p:stCondLst>
                                            <p:cond delay="0"/>
                                          </p:stCondLst>
                                        </p:cTn>
                                        <p:tgtEl>
                                          <p:spTgt spid="153631"/>
                                        </p:tgtEl>
                                        <p:attrNameLst>
                                          <p:attrName>style.visibility</p:attrName>
                                        </p:attrNameLst>
                                      </p:cBhvr>
                                      <p:to>
                                        <p:strVal val="visible"/>
                                      </p:to>
                                    </p:set>
                                    <p:animEffect transition="in" filter="blinds(horizontal)">
                                      <p:cBhvr>
                                        <p:cTn id="32" dur="500"/>
                                        <p:tgtEl>
                                          <p:spTgt spid="153631"/>
                                        </p:tgtEl>
                                      </p:cBhvr>
                                    </p:animEffect>
                                  </p:childTnLst>
                                </p:cTn>
                              </p:par>
                              <p:par>
                                <p:cTn id="33" presetID="3" presetClass="entr" presetSubtype="10" fill="hold" nodeType="withEffect">
                                  <p:stCondLst>
                                    <p:cond delay="0"/>
                                  </p:stCondLst>
                                  <p:childTnLst>
                                    <p:set>
                                      <p:cBhvr>
                                        <p:cTn id="34" dur="1" fill="hold">
                                          <p:stCondLst>
                                            <p:cond delay="0"/>
                                          </p:stCondLst>
                                        </p:cTn>
                                        <p:tgtEl>
                                          <p:spTgt spid="153638"/>
                                        </p:tgtEl>
                                        <p:attrNameLst>
                                          <p:attrName>style.visibility</p:attrName>
                                        </p:attrNameLst>
                                      </p:cBhvr>
                                      <p:to>
                                        <p:strVal val="visible"/>
                                      </p:to>
                                    </p:set>
                                    <p:animEffect transition="in" filter="blinds(horizontal)">
                                      <p:cBhvr>
                                        <p:cTn id="35" dur="500"/>
                                        <p:tgtEl>
                                          <p:spTgt spid="15363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3618"/>
                                        </p:tgtEl>
                                        <p:attrNameLst>
                                          <p:attrName>style.visibility</p:attrName>
                                        </p:attrNameLst>
                                      </p:cBhvr>
                                      <p:to>
                                        <p:strVal val="visible"/>
                                      </p:to>
                                    </p:set>
                                    <p:animEffect transition="in" filter="blinds(horizontal)">
                                      <p:cBhvr>
                                        <p:cTn id="40" dur="500"/>
                                        <p:tgtEl>
                                          <p:spTgt spid="153618"/>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153632"/>
                                        </p:tgtEl>
                                        <p:attrNameLst>
                                          <p:attrName>style.visibility</p:attrName>
                                        </p:attrNameLst>
                                      </p:cBhvr>
                                      <p:to>
                                        <p:strVal val="visible"/>
                                      </p:to>
                                    </p:set>
                                    <p:animEffect transition="in" filter="blinds(horizontal)">
                                      <p:cBhvr>
                                        <p:cTn id="46" dur="500"/>
                                        <p:tgtEl>
                                          <p:spTgt spid="153632"/>
                                        </p:tgtEl>
                                      </p:cBhvr>
                                    </p:animEffect>
                                  </p:childTnLst>
                                </p:cTn>
                              </p:par>
                              <p:par>
                                <p:cTn id="47" presetID="3" presetClass="entr" presetSubtype="10" fill="hold" nodeType="withEffect">
                                  <p:stCondLst>
                                    <p:cond delay="0"/>
                                  </p:stCondLst>
                                  <p:childTnLst>
                                    <p:set>
                                      <p:cBhvr>
                                        <p:cTn id="48" dur="1" fill="hold">
                                          <p:stCondLst>
                                            <p:cond delay="0"/>
                                          </p:stCondLst>
                                        </p:cTn>
                                        <p:tgtEl>
                                          <p:spTgt spid="153639"/>
                                        </p:tgtEl>
                                        <p:attrNameLst>
                                          <p:attrName>style.visibility</p:attrName>
                                        </p:attrNameLst>
                                      </p:cBhvr>
                                      <p:to>
                                        <p:strVal val="visible"/>
                                      </p:to>
                                    </p:set>
                                    <p:animEffect transition="in" filter="blinds(horizontal)">
                                      <p:cBhvr>
                                        <p:cTn id="49" dur="500"/>
                                        <p:tgtEl>
                                          <p:spTgt spid="153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53636" grpId="0" animBg="1"/>
      <p:bldP spid="153637" grpId="0"/>
      <p:bldP spid="153638" grpId="0"/>
      <p:bldP spid="1536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a:extLst>
              <a:ext uri="{FF2B5EF4-FFF2-40B4-BE49-F238E27FC236}">
                <a16:creationId xmlns:a16="http://schemas.microsoft.com/office/drawing/2014/main" id="{C0D90137-4B6C-1F45-2126-47F724653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504825"/>
            <a:ext cx="11263312" cy="5905500"/>
          </a:xfrm>
          <a:prstGeom prst="rect">
            <a:avLst/>
          </a:prstGeom>
          <a:noFill/>
          <a:extLst>
            <a:ext uri="{909E8E84-426E-40DD-AFC4-6F175D3DCCD1}">
              <a14:hiddenFill xmlns:a14="http://schemas.microsoft.com/office/drawing/2010/main">
                <a:solidFill>
                  <a:srgbClr val="FFFFFF"/>
                </a:solidFill>
              </a14:hiddenFill>
            </a:ext>
          </a:extLst>
        </p:spPr>
      </p:pic>
      <p:sp>
        <p:nvSpPr>
          <p:cNvPr id="172035" name="Rectangle 3">
            <a:extLst>
              <a:ext uri="{FF2B5EF4-FFF2-40B4-BE49-F238E27FC236}">
                <a16:creationId xmlns:a16="http://schemas.microsoft.com/office/drawing/2014/main" id="{BCB271CF-029E-5657-E546-005269D123A4}"/>
              </a:ext>
            </a:extLst>
          </p:cNvPr>
          <p:cNvSpPr>
            <a:spLocks noChangeArrowheads="1"/>
          </p:cNvSpPr>
          <p:nvPr/>
        </p:nvSpPr>
        <p:spPr bwMode="auto">
          <a:xfrm>
            <a:off x="3733800" y="906463"/>
            <a:ext cx="5294313"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100" b="1">
                <a:solidFill>
                  <a:srgbClr val="FF0000"/>
                </a:solidFill>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blinds(horizontal)">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id="{C4C10F62-AF73-A7A3-F0F0-A09021443510}"/>
              </a:ext>
            </a:extLst>
          </p:cNvPr>
          <p:cNvSpPr>
            <a:spLocks/>
          </p:cNvSpPr>
          <p:nvPr/>
        </p:nvSpPr>
        <p:spPr bwMode="auto">
          <a:xfrm rot="2428">
            <a:off x="3175" y="0"/>
            <a:ext cx="3581400" cy="868363"/>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6A13D535-6719-89AB-87EE-3C09C2D512AA}"/>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vi-VN" altLang="en-US" sz="3300" b="1">
                <a:solidFill>
                  <a:srgbClr val="FFFFFF"/>
                </a:solidFill>
                <a:latin typeface="Arial" panose="020B0604020202020204" pitchFamily="34" charset="0"/>
                <a:ea typeface="Arial "/>
                <a:cs typeface="Arial Rounded MT Bold" panose="020F0704030504030204" pitchFamily="34" charset="0"/>
                <a:sym typeface="Arial Rounded MT Bold" panose="020F0704030504030204" pitchFamily="34" charset="0"/>
              </a:rPr>
              <a:t>LUYỆN TẬP</a:t>
            </a:r>
          </a:p>
        </p:txBody>
      </p:sp>
      <p:sp>
        <p:nvSpPr>
          <p:cNvPr id="167940" name="Rectangle 4">
            <a:extLst>
              <a:ext uri="{FF2B5EF4-FFF2-40B4-BE49-F238E27FC236}">
                <a16:creationId xmlns:a16="http://schemas.microsoft.com/office/drawing/2014/main" id="{59139A79-0AEA-44AC-1450-FCC7DD8642B3}"/>
              </a:ext>
            </a:extLst>
          </p:cNvPr>
          <p:cNvSpPr>
            <a:spLocks noChangeArrowheads="1"/>
          </p:cNvSpPr>
          <p:nvPr/>
        </p:nvSpPr>
        <p:spPr bwMode="auto">
          <a:xfrm>
            <a:off x="3789363" y="296863"/>
            <a:ext cx="8159750" cy="473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2500" b="1">
                <a:solidFill>
                  <a:srgbClr val="FF0000"/>
                </a:solidFill>
              </a:rPr>
              <a:t>Câu 1: Em hãy nhận xét những nhận định dưới đây: </a:t>
            </a:r>
          </a:p>
        </p:txBody>
      </p:sp>
      <p:graphicFrame>
        <p:nvGraphicFramePr>
          <p:cNvPr id="167941" name="Group 5">
            <a:extLst>
              <a:ext uri="{FF2B5EF4-FFF2-40B4-BE49-F238E27FC236}">
                <a16:creationId xmlns:a16="http://schemas.microsoft.com/office/drawing/2014/main" id="{BE54E4AC-0C10-CD20-EC4C-38C09AFD2514}"/>
              </a:ext>
            </a:extLst>
          </p:cNvPr>
          <p:cNvGraphicFramePr>
            <a:graphicFrameLocks noGrp="1"/>
          </p:cNvGraphicFramePr>
          <p:nvPr/>
        </p:nvGraphicFramePr>
        <p:xfrm>
          <a:off x="171450" y="1084263"/>
          <a:ext cx="11814175" cy="5495544"/>
        </p:xfrm>
        <a:graphic>
          <a:graphicData uri="http://schemas.openxmlformats.org/drawingml/2006/table">
            <a:tbl>
              <a:tblPr/>
              <a:tblGrid>
                <a:gridCol w="3689350">
                  <a:extLst>
                    <a:ext uri="{9D8B030D-6E8A-4147-A177-3AD203B41FA5}">
                      <a16:colId xmlns:a16="http://schemas.microsoft.com/office/drawing/2014/main" val="990347586"/>
                    </a:ext>
                  </a:extLst>
                </a:gridCol>
                <a:gridCol w="8124825">
                  <a:extLst>
                    <a:ext uri="{9D8B030D-6E8A-4147-A177-3AD203B41FA5}">
                      <a16:colId xmlns:a16="http://schemas.microsoft.com/office/drawing/2014/main" val="951193661"/>
                    </a:ext>
                  </a:extLst>
                </a:gridCol>
              </a:tblGrid>
              <a:tr h="12969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200" b="0" i="0" u="none" strike="noStrike" cap="none" normalizeH="0" baseline="0">
                          <a:ln>
                            <a:noFill/>
                          </a:ln>
                          <a:solidFill>
                            <a:srgbClr val="333333"/>
                          </a:solidFill>
                          <a:effectLst/>
                          <a:latin typeface="Arial "/>
                        </a:rPr>
                        <a:t>a) Khi c</a:t>
                      </a:r>
                      <a:r>
                        <a:rPr kumimoji="0" lang="en-US" altLang="en-US" sz="2200" b="0" i="0" u="none" strike="noStrike" cap="none" normalizeH="0" baseline="0">
                          <a:ln>
                            <a:noFill/>
                          </a:ln>
                          <a:solidFill>
                            <a:srgbClr val="333333"/>
                          </a:solidFill>
                          <a:effectLst/>
                          <a:latin typeface="Calibri" panose="020F0502020204030204" pitchFamily="34" charset="0"/>
                        </a:rPr>
                        <a:t>ó</a:t>
                      </a:r>
                      <a:r>
                        <a:rPr kumimoji="0" lang="en-US" altLang="en-US" sz="2200" b="0" i="0" u="none" strike="noStrike" cap="none" normalizeH="0" baseline="0">
                          <a:ln>
                            <a:noFill/>
                          </a:ln>
                          <a:solidFill>
                            <a:srgbClr val="333333"/>
                          </a:solidFill>
                          <a:effectLst/>
                          <a:latin typeface="Arial "/>
                        </a:rPr>
                        <a:t> nhiều c</a:t>
                      </a:r>
                      <a:r>
                        <a:rPr kumimoji="0" lang="en-US" altLang="en-US" sz="2200" b="0" i="0" u="none" strike="noStrike" cap="none" normalizeH="0" baseline="0">
                          <a:ln>
                            <a:noFill/>
                          </a:ln>
                          <a:solidFill>
                            <a:srgbClr val="333333"/>
                          </a:solidFill>
                          <a:effectLst/>
                          <a:latin typeface="Calibri" panose="020F0502020204030204" pitchFamily="34" charset="0"/>
                        </a:rPr>
                        <a:t>á</a:t>
                      </a:r>
                      <a:r>
                        <a:rPr kumimoji="0" lang="en-US" altLang="en-US" sz="2200" b="0" i="0" u="none" strike="noStrike" cap="none" normalizeH="0" baseline="0">
                          <a:ln>
                            <a:noFill/>
                          </a:ln>
                          <a:solidFill>
                            <a:srgbClr val="333333"/>
                          </a:solidFill>
                          <a:effectLst/>
                          <a:latin typeface="Arial "/>
                        </a:rPr>
                        <a:t> nhân tham gia v</a:t>
                      </a:r>
                      <a:r>
                        <a:rPr kumimoji="0" lang="en-US" altLang="en-US" sz="2200" b="0" i="0" u="none" strike="noStrike" cap="none" normalizeH="0" baseline="0">
                          <a:ln>
                            <a:noFill/>
                          </a:ln>
                          <a:solidFill>
                            <a:srgbClr val="333333"/>
                          </a:solidFill>
                          <a:effectLst/>
                          <a:latin typeface="Calibri" panose="020F0502020204030204" pitchFamily="34" charset="0"/>
                        </a:rPr>
                        <a:t>à</a:t>
                      </a:r>
                      <a:r>
                        <a:rPr kumimoji="0" lang="en-US" altLang="en-US" sz="2200" b="0" i="0" u="none" strike="noStrike" cap="none" normalizeH="0" baseline="0">
                          <a:ln>
                            <a:noFill/>
                          </a:ln>
                          <a:solidFill>
                            <a:srgbClr val="333333"/>
                          </a:solidFill>
                          <a:effectLst/>
                          <a:latin typeface="Arial "/>
                        </a:rPr>
                        <a:t>o một hoạt động chung th</a:t>
                      </a:r>
                      <a:r>
                        <a:rPr kumimoji="0" lang="en-US" altLang="en-US" sz="2200" b="0" i="0" u="none" strike="noStrike" cap="none" normalizeH="0" baseline="0">
                          <a:ln>
                            <a:noFill/>
                          </a:ln>
                          <a:solidFill>
                            <a:srgbClr val="333333"/>
                          </a:solidFill>
                          <a:effectLst/>
                          <a:latin typeface="Calibri" panose="020F0502020204030204" pitchFamily="34" charset="0"/>
                        </a:rPr>
                        <a:t>ì</a:t>
                      </a:r>
                      <a:r>
                        <a:rPr kumimoji="0" lang="en-US" altLang="en-US" sz="2200" b="0" i="0" u="none" strike="noStrike" cap="none" normalizeH="0" baseline="0">
                          <a:ln>
                            <a:noFill/>
                          </a:ln>
                          <a:solidFill>
                            <a:srgbClr val="333333"/>
                          </a:solidFill>
                          <a:effectLst/>
                          <a:latin typeface="Arial "/>
                        </a:rPr>
                        <a:t> đ</a:t>
                      </a:r>
                      <a:r>
                        <a:rPr kumimoji="0" lang="en-US" altLang="en-US" sz="2200" b="0" i="0" u="none" strike="noStrike" cap="none" normalizeH="0" baseline="0">
                          <a:ln>
                            <a:noFill/>
                          </a:ln>
                          <a:solidFill>
                            <a:srgbClr val="333333"/>
                          </a:solidFill>
                          <a:effectLst/>
                          <a:latin typeface="Calibri" panose="020F0502020204030204" pitchFamily="34" charset="0"/>
                        </a:rPr>
                        <a:t>ó</a:t>
                      </a:r>
                      <a:r>
                        <a:rPr kumimoji="0" lang="en-US" altLang="en-US" sz="2200" b="0" i="0" u="none" strike="noStrike" cap="none" normalizeH="0" baseline="0">
                          <a:ln>
                            <a:noFill/>
                          </a:ln>
                          <a:solidFill>
                            <a:srgbClr val="333333"/>
                          </a:solidFill>
                          <a:effectLst/>
                          <a:latin typeface="Arial "/>
                        </a:rPr>
                        <a:t> l</a:t>
                      </a:r>
                      <a:r>
                        <a:rPr kumimoji="0" lang="en-US" altLang="en-US" sz="2200" b="0" i="0" u="none" strike="noStrike" cap="none" normalizeH="0" baseline="0">
                          <a:ln>
                            <a:noFill/>
                          </a:ln>
                          <a:solidFill>
                            <a:srgbClr val="333333"/>
                          </a:solidFill>
                          <a:effectLst/>
                          <a:latin typeface="Calibri" panose="020F0502020204030204" pitchFamily="34" charset="0"/>
                        </a:rPr>
                        <a:t>à</a:t>
                      </a:r>
                      <a:r>
                        <a:rPr kumimoji="0" lang="en-US" altLang="en-US" sz="2200" b="0" i="0" u="none" strike="noStrike" cap="none" normalizeH="0" baseline="0">
                          <a:ln>
                            <a:noFill/>
                          </a:ln>
                          <a:solidFill>
                            <a:srgbClr val="333333"/>
                          </a:solidFill>
                          <a:effectLst/>
                          <a:latin typeface="Arial "/>
                        </a:rPr>
                        <a:t> hoạt động cộng đồng.</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199687831"/>
                  </a:ext>
                </a:extLst>
              </a:tr>
              <a:tr h="98107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200" b="0" i="0" u="none" strike="noStrike" cap="none" normalizeH="0" baseline="0">
                          <a:ln>
                            <a:noFill/>
                          </a:ln>
                          <a:solidFill>
                            <a:srgbClr val="333333"/>
                          </a:solidFill>
                          <a:effectLst/>
                          <a:latin typeface="Arial "/>
                        </a:rPr>
                        <a:t>b) T</a:t>
                      </a:r>
                      <a:r>
                        <a:rPr kumimoji="0" lang="en-US" altLang="en-US" sz="2200" b="0" i="0" u="none" strike="noStrike" cap="none" normalizeH="0" baseline="0">
                          <a:ln>
                            <a:noFill/>
                          </a:ln>
                          <a:solidFill>
                            <a:srgbClr val="333333"/>
                          </a:solidFill>
                          <a:effectLst/>
                          <a:latin typeface="Calibri" panose="020F0502020204030204" pitchFamily="34" charset="0"/>
                        </a:rPr>
                        <a:t>í</a:t>
                      </a:r>
                      <a:r>
                        <a:rPr kumimoji="0" lang="en-US" altLang="en-US" sz="2200" b="0" i="0" u="none" strike="noStrike" cap="none" normalizeH="0" baseline="0">
                          <a:ln>
                            <a:noFill/>
                          </a:ln>
                          <a:solidFill>
                            <a:srgbClr val="333333"/>
                          </a:solidFill>
                          <a:effectLst/>
                          <a:latin typeface="Arial "/>
                        </a:rPr>
                        <a:t>ch cực tham gia hoạt động cộng đồng gi</a:t>
                      </a:r>
                      <a:r>
                        <a:rPr kumimoji="0" lang="en-US" altLang="en-US" sz="2200" b="0" i="0" u="none" strike="noStrike" cap="none" normalizeH="0" baseline="0">
                          <a:ln>
                            <a:noFill/>
                          </a:ln>
                          <a:solidFill>
                            <a:srgbClr val="333333"/>
                          </a:solidFill>
                          <a:effectLst/>
                          <a:latin typeface="Calibri" panose="020F0502020204030204" pitchFamily="34" charset="0"/>
                        </a:rPr>
                        <a:t>ú</a:t>
                      </a:r>
                      <a:r>
                        <a:rPr kumimoji="0" lang="en-US" altLang="en-US" sz="2200" b="0" i="0" u="none" strike="noStrike" cap="none" normalizeH="0" baseline="0">
                          <a:ln>
                            <a:noFill/>
                          </a:ln>
                          <a:solidFill>
                            <a:srgbClr val="333333"/>
                          </a:solidFill>
                          <a:effectLst/>
                          <a:latin typeface="Arial "/>
                        </a:rPr>
                        <a:t>p mỗi c</a:t>
                      </a:r>
                      <a:r>
                        <a:rPr kumimoji="0" lang="en-US" altLang="en-US" sz="2200" b="0" i="0" u="none" strike="noStrike" cap="none" normalizeH="0" baseline="0">
                          <a:ln>
                            <a:noFill/>
                          </a:ln>
                          <a:solidFill>
                            <a:srgbClr val="333333"/>
                          </a:solidFill>
                          <a:effectLst/>
                          <a:latin typeface="Calibri" panose="020F0502020204030204" pitchFamily="34" charset="0"/>
                        </a:rPr>
                        <a:t>á</a:t>
                      </a:r>
                      <a:r>
                        <a:rPr kumimoji="0" lang="en-US" altLang="en-US" sz="2200" b="0" i="0" u="none" strike="noStrike" cap="none" normalizeH="0" baseline="0">
                          <a:ln>
                            <a:noFill/>
                          </a:ln>
                          <a:solidFill>
                            <a:srgbClr val="333333"/>
                          </a:solidFill>
                          <a:effectLst/>
                          <a:latin typeface="Arial "/>
                        </a:rPr>
                        <a:t> nhân ho</a:t>
                      </a:r>
                      <a:r>
                        <a:rPr kumimoji="0" lang="en-US" altLang="en-US" sz="2200" b="0" i="0" u="none" strike="noStrike" cap="none" normalizeH="0" baseline="0">
                          <a:ln>
                            <a:noFill/>
                          </a:ln>
                          <a:solidFill>
                            <a:srgbClr val="333333"/>
                          </a:solidFill>
                          <a:effectLst/>
                          <a:latin typeface="Calibri" panose="020F0502020204030204" pitchFamily="34" charset="0"/>
                        </a:rPr>
                        <a:t>à</a:t>
                      </a:r>
                      <a:r>
                        <a:rPr kumimoji="0" lang="en-US" altLang="en-US" sz="2200" b="0" i="0" u="none" strike="noStrike" cap="none" normalizeH="0" baseline="0">
                          <a:ln>
                            <a:noFill/>
                          </a:ln>
                          <a:solidFill>
                            <a:srgbClr val="333333"/>
                          </a:solidFill>
                          <a:effectLst/>
                          <a:latin typeface="Arial "/>
                        </a:rPr>
                        <a:t>n thiện bản thân v</a:t>
                      </a:r>
                      <a:r>
                        <a:rPr kumimoji="0" lang="en-US" altLang="en-US" sz="2200" b="0" i="0" u="none" strike="noStrike" cap="none" normalizeH="0" baseline="0">
                          <a:ln>
                            <a:noFill/>
                          </a:ln>
                          <a:solidFill>
                            <a:srgbClr val="333333"/>
                          </a:solidFill>
                          <a:effectLst/>
                          <a:latin typeface="Calibri" panose="020F0502020204030204" pitchFamily="34" charset="0"/>
                        </a:rPr>
                        <a:t>à</a:t>
                      </a:r>
                      <a:r>
                        <a:rPr kumimoji="0" lang="en-US" altLang="en-US" sz="2200" b="0" i="0" u="none" strike="noStrike" cap="none" normalizeH="0" baseline="0">
                          <a:ln>
                            <a:noFill/>
                          </a:ln>
                          <a:solidFill>
                            <a:srgbClr val="333333"/>
                          </a:solidFill>
                          <a:effectLst/>
                          <a:latin typeface="Arial "/>
                        </a:rPr>
                        <a:t> lan toả c</a:t>
                      </a:r>
                      <a:r>
                        <a:rPr kumimoji="0" lang="en-US" altLang="en-US" sz="2200" b="0" i="0" u="none" strike="noStrike" cap="none" normalizeH="0" baseline="0">
                          <a:ln>
                            <a:noFill/>
                          </a:ln>
                          <a:solidFill>
                            <a:srgbClr val="333333"/>
                          </a:solidFill>
                          <a:effectLst/>
                          <a:latin typeface="Calibri" panose="020F0502020204030204" pitchFamily="34" charset="0"/>
                        </a:rPr>
                        <a:t>á</a:t>
                      </a:r>
                      <a:r>
                        <a:rPr kumimoji="0" lang="en-US" altLang="en-US" sz="2200" b="0" i="0" u="none" strike="noStrike" cap="none" normalizeH="0" baseline="0">
                          <a:ln>
                            <a:noFill/>
                          </a:ln>
                          <a:solidFill>
                            <a:srgbClr val="333333"/>
                          </a:solidFill>
                          <a:effectLst/>
                          <a:latin typeface="Arial "/>
                        </a:rPr>
                        <a:t>c gi</a:t>
                      </a:r>
                      <a:r>
                        <a:rPr kumimoji="0" lang="en-US" altLang="en-US" sz="2200" b="0" i="0" u="none" strike="noStrike" cap="none" normalizeH="0" baseline="0">
                          <a:ln>
                            <a:noFill/>
                          </a:ln>
                          <a:solidFill>
                            <a:srgbClr val="333333"/>
                          </a:solidFill>
                          <a:effectLst/>
                          <a:latin typeface="Calibri" panose="020F0502020204030204" pitchFamily="34" charset="0"/>
                        </a:rPr>
                        <a:t>á</a:t>
                      </a:r>
                      <a:r>
                        <a:rPr kumimoji="0" lang="en-US" altLang="en-US" sz="2200" b="0" i="0" u="none" strike="noStrike" cap="none" normalizeH="0" baseline="0">
                          <a:ln>
                            <a:noFill/>
                          </a:ln>
                          <a:solidFill>
                            <a:srgbClr val="333333"/>
                          </a:solidFill>
                          <a:effectLst/>
                          <a:latin typeface="Arial "/>
                        </a:rPr>
                        <a:t> trị tốt đẹp.</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978825012"/>
                  </a:ext>
                </a:extLst>
              </a:tr>
              <a:tr h="98107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200" b="0" i="0" u="none" strike="noStrike" cap="none" normalizeH="0" baseline="0">
                          <a:ln>
                            <a:noFill/>
                          </a:ln>
                          <a:solidFill>
                            <a:srgbClr val="333333"/>
                          </a:solidFill>
                          <a:effectLst/>
                          <a:latin typeface="Arial "/>
                        </a:rPr>
                        <a:t>c) Chỉ những c</a:t>
                      </a:r>
                      <a:r>
                        <a:rPr kumimoji="0" lang="en-US" altLang="en-US" sz="2200" b="0" i="0" u="none" strike="noStrike" cap="none" normalizeH="0" baseline="0">
                          <a:ln>
                            <a:noFill/>
                          </a:ln>
                          <a:solidFill>
                            <a:srgbClr val="333333"/>
                          </a:solidFill>
                          <a:effectLst/>
                          <a:latin typeface="Calibri" panose="020F0502020204030204" pitchFamily="34" charset="0"/>
                        </a:rPr>
                        <a:t>á</a:t>
                      </a:r>
                      <a:r>
                        <a:rPr kumimoji="0" lang="en-US" altLang="en-US" sz="2200" b="0" i="0" u="none" strike="noStrike" cap="none" normalizeH="0" baseline="0">
                          <a:ln>
                            <a:noFill/>
                          </a:ln>
                          <a:solidFill>
                            <a:srgbClr val="333333"/>
                          </a:solidFill>
                          <a:effectLst/>
                          <a:latin typeface="Arial "/>
                        </a:rPr>
                        <a:t> nhân c</a:t>
                      </a:r>
                      <a:r>
                        <a:rPr kumimoji="0" lang="en-US" altLang="en-US" sz="2200" b="0" i="0" u="none" strike="noStrike" cap="none" normalizeH="0" baseline="0">
                          <a:ln>
                            <a:noFill/>
                          </a:ln>
                          <a:solidFill>
                            <a:srgbClr val="333333"/>
                          </a:solidFill>
                          <a:effectLst/>
                          <a:latin typeface="Calibri" panose="020F0502020204030204" pitchFamily="34" charset="0"/>
                        </a:rPr>
                        <a:t>ó</a:t>
                      </a:r>
                      <a:r>
                        <a:rPr kumimoji="0" lang="en-US" altLang="en-US" sz="2200" b="0" i="0" u="none" strike="noStrike" cap="none" normalizeH="0" baseline="0">
                          <a:ln>
                            <a:noFill/>
                          </a:ln>
                          <a:solidFill>
                            <a:srgbClr val="333333"/>
                          </a:solidFill>
                          <a:effectLst/>
                          <a:latin typeface="Arial "/>
                        </a:rPr>
                        <a:t> điều kiện kinh tế mới tham gia được hoạt động cộng đồng.</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001996585"/>
                  </a:ext>
                </a:extLst>
              </a:tr>
              <a:tr h="98107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200" b="0" i="0" u="none" strike="noStrike" cap="none" normalizeH="0" baseline="0">
                          <a:ln>
                            <a:noFill/>
                          </a:ln>
                          <a:solidFill>
                            <a:srgbClr val="333333"/>
                          </a:solidFill>
                          <a:effectLst/>
                          <a:latin typeface="Arial "/>
                        </a:rPr>
                        <a:t>d) Học sinh không chỉ t</a:t>
                      </a:r>
                      <a:r>
                        <a:rPr kumimoji="0" lang="en-US" altLang="en-US" sz="2200" b="0" i="0" u="none" strike="noStrike" cap="none" normalizeH="0" baseline="0">
                          <a:ln>
                            <a:noFill/>
                          </a:ln>
                          <a:solidFill>
                            <a:srgbClr val="333333"/>
                          </a:solidFill>
                          <a:effectLst/>
                          <a:latin typeface="Calibri" panose="020F0502020204030204" pitchFamily="34" charset="0"/>
                        </a:rPr>
                        <a:t>í</a:t>
                      </a:r>
                      <a:r>
                        <a:rPr kumimoji="0" lang="en-US" altLang="en-US" sz="2200" b="0" i="0" u="none" strike="noStrike" cap="none" normalizeH="0" baseline="0">
                          <a:ln>
                            <a:noFill/>
                          </a:ln>
                          <a:solidFill>
                            <a:srgbClr val="333333"/>
                          </a:solidFill>
                          <a:effectLst/>
                          <a:latin typeface="Arial "/>
                        </a:rPr>
                        <a:t>ch cực tham gia hoạt động cộng đồng m</a:t>
                      </a:r>
                      <a:r>
                        <a:rPr kumimoji="0" lang="en-US" altLang="en-US" sz="2200" b="0" i="0" u="none" strike="noStrike" cap="none" normalizeH="0" baseline="0">
                          <a:ln>
                            <a:noFill/>
                          </a:ln>
                          <a:solidFill>
                            <a:srgbClr val="333333"/>
                          </a:solidFill>
                          <a:effectLst/>
                          <a:latin typeface="Calibri" panose="020F0502020204030204" pitchFamily="34" charset="0"/>
                        </a:rPr>
                        <a:t>à</a:t>
                      </a:r>
                      <a:r>
                        <a:rPr kumimoji="0" lang="en-US" altLang="en-US" sz="2200" b="0" i="0" u="none" strike="noStrike" cap="none" normalizeH="0" baseline="0">
                          <a:ln>
                            <a:noFill/>
                          </a:ln>
                          <a:solidFill>
                            <a:srgbClr val="333333"/>
                          </a:solidFill>
                          <a:effectLst/>
                          <a:latin typeface="Arial "/>
                        </a:rPr>
                        <a:t> còn cần động viên người thân, bạn b</a:t>
                      </a:r>
                      <a:r>
                        <a:rPr kumimoji="0" lang="en-US" altLang="en-US" sz="2200" b="0" i="0" u="none" strike="noStrike" cap="none" normalizeH="0" baseline="0">
                          <a:ln>
                            <a:noFill/>
                          </a:ln>
                          <a:solidFill>
                            <a:srgbClr val="333333"/>
                          </a:solidFill>
                          <a:effectLst/>
                          <a:latin typeface="Calibri" panose="020F0502020204030204" pitchFamily="34" charset="0"/>
                        </a:rPr>
                        <a:t>è</a:t>
                      </a:r>
                      <a:r>
                        <a:rPr kumimoji="0" lang="en-US" altLang="en-US" sz="2200" b="0" i="0" u="none" strike="noStrike" cap="none" normalizeH="0" baseline="0">
                          <a:ln>
                            <a:noFill/>
                          </a:ln>
                          <a:solidFill>
                            <a:srgbClr val="333333"/>
                          </a:solidFill>
                          <a:effectLst/>
                          <a:latin typeface="Arial "/>
                        </a:rPr>
                        <a:t> c</a:t>
                      </a:r>
                      <a:r>
                        <a:rPr kumimoji="0" lang="en-US" altLang="en-US" sz="2200" b="0" i="0" u="none" strike="noStrike" cap="none" normalizeH="0" baseline="0">
                          <a:ln>
                            <a:noFill/>
                          </a:ln>
                          <a:solidFill>
                            <a:srgbClr val="333333"/>
                          </a:solidFill>
                          <a:effectLst/>
                          <a:latin typeface="Calibri" panose="020F0502020204030204" pitchFamily="34" charset="0"/>
                        </a:rPr>
                        <a:t>ù</a:t>
                      </a:r>
                      <a:r>
                        <a:rPr kumimoji="0" lang="en-US" altLang="en-US" sz="2200" b="0" i="0" u="none" strike="noStrike" cap="none" normalizeH="0" baseline="0">
                          <a:ln>
                            <a:noFill/>
                          </a:ln>
                          <a:solidFill>
                            <a:srgbClr val="333333"/>
                          </a:solidFill>
                          <a:effectLst/>
                          <a:latin typeface="Arial "/>
                        </a:rPr>
                        <a:t>ng tham gia.</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778834609"/>
                  </a:ext>
                </a:extLst>
              </a:tr>
            </a:tbl>
          </a:graphicData>
        </a:graphic>
      </p:graphicFrame>
      <p:sp>
        <p:nvSpPr>
          <p:cNvPr id="167958" name="Rectangle 22">
            <a:extLst>
              <a:ext uri="{FF2B5EF4-FFF2-40B4-BE49-F238E27FC236}">
                <a16:creationId xmlns:a16="http://schemas.microsoft.com/office/drawing/2014/main" id="{39B90504-0A78-8179-B986-3DF35C60E3C4}"/>
              </a:ext>
            </a:extLst>
          </p:cNvPr>
          <p:cNvSpPr>
            <a:spLocks noChangeArrowheads="1"/>
          </p:cNvSpPr>
          <p:nvPr/>
        </p:nvSpPr>
        <p:spPr bwMode="auto">
          <a:xfrm>
            <a:off x="4086225" y="1268413"/>
            <a:ext cx="75009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1900"/>
              <a:t>Không đồng tình, vì: Hoạt động cộng đồng là những hoạt động được tổ chức bởi các cá nhân, tập thể với mục tiêu mang lại lợi ích chung cho cộng đồng.</a:t>
            </a:r>
          </a:p>
        </p:txBody>
      </p:sp>
      <p:sp>
        <p:nvSpPr>
          <p:cNvPr id="167959" name="Rectangle 23">
            <a:extLst>
              <a:ext uri="{FF2B5EF4-FFF2-40B4-BE49-F238E27FC236}">
                <a16:creationId xmlns:a16="http://schemas.microsoft.com/office/drawing/2014/main" id="{34DAE0F8-08AB-C24A-A423-39F28F3C6BAD}"/>
              </a:ext>
            </a:extLst>
          </p:cNvPr>
          <p:cNvSpPr>
            <a:spLocks noChangeArrowheads="1"/>
          </p:cNvSpPr>
          <p:nvPr/>
        </p:nvSpPr>
        <p:spPr bwMode="auto">
          <a:xfrm>
            <a:off x="4078288" y="2476500"/>
            <a:ext cx="77660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200"/>
              <a:t>Đồng tình. Vì: tham gia các hoạt động cộng đồng mang lại nhiều giá trị cho bản thân mỗi cá nhân và cả cộng đồng xã hội.</a:t>
            </a:r>
          </a:p>
        </p:txBody>
      </p:sp>
      <p:sp>
        <p:nvSpPr>
          <p:cNvPr id="167960" name="Rectangle 24">
            <a:extLst>
              <a:ext uri="{FF2B5EF4-FFF2-40B4-BE49-F238E27FC236}">
                <a16:creationId xmlns:a16="http://schemas.microsoft.com/office/drawing/2014/main" id="{473B8830-A1FF-A5E6-B0B1-49698B8998E0}"/>
              </a:ext>
            </a:extLst>
          </p:cNvPr>
          <p:cNvSpPr>
            <a:spLocks noChangeArrowheads="1"/>
          </p:cNvSpPr>
          <p:nvPr/>
        </p:nvSpPr>
        <p:spPr bwMode="auto">
          <a:xfrm>
            <a:off x="4041775" y="3776663"/>
            <a:ext cx="772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a:t>Không đồng tình, vì: các hoạt động cộng đồng khi được phát động, đều hướng tới số đông, mong muốn huy động sự tham gia của nhiều cá nhân, tổ chức – những chủ thể có tấm lòng rộng mở, hướng tới lợi ích chung của tập thể, cộng đồng.</a:t>
            </a:r>
          </a:p>
        </p:txBody>
      </p:sp>
      <p:sp>
        <p:nvSpPr>
          <p:cNvPr id="167961" name="Rectangle 25">
            <a:extLst>
              <a:ext uri="{FF2B5EF4-FFF2-40B4-BE49-F238E27FC236}">
                <a16:creationId xmlns:a16="http://schemas.microsoft.com/office/drawing/2014/main" id="{8810E746-63F5-F2C0-6572-7A46B9325FBF}"/>
              </a:ext>
            </a:extLst>
          </p:cNvPr>
          <p:cNvSpPr>
            <a:spLocks noChangeArrowheads="1"/>
          </p:cNvSpPr>
          <p:nvPr/>
        </p:nvSpPr>
        <p:spPr bwMode="auto">
          <a:xfrm>
            <a:off x="4095750" y="5172075"/>
            <a:ext cx="77152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1900"/>
              <a:t>Đồng tình. Học sinh cần chủ động, tích cực tham gia các hoạt động cộng đồng do nhà trường, địa phương tổ chức; tích cực vận động người thân, bạn bè cùng tham gia; phê phán những biểu hiện thờ ơ, thiếu trách nhiệm với các hoạt động cộng đồng.</a:t>
            </a:r>
          </a:p>
        </p:txBody>
      </p:sp>
    </p:spTree>
    <p:extLst>
      <p:ext uri="{BB962C8B-B14F-4D97-AF65-F5344CB8AC3E}">
        <p14:creationId xmlns:p14="http://schemas.microsoft.com/office/powerpoint/2010/main" val="4161166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7958"/>
                                        </p:tgtEl>
                                        <p:attrNameLst>
                                          <p:attrName>style.visibility</p:attrName>
                                        </p:attrNameLst>
                                      </p:cBhvr>
                                      <p:to>
                                        <p:strVal val="visible"/>
                                      </p:to>
                                    </p:set>
                                    <p:animEffect transition="in" filter="blinds(horizontal)">
                                      <p:cBhvr>
                                        <p:cTn id="7" dur="500"/>
                                        <p:tgtEl>
                                          <p:spTgt spid="167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7959"/>
                                        </p:tgtEl>
                                        <p:attrNameLst>
                                          <p:attrName>style.visibility</p:attrName>
                                        </p:attrNameLst>
                                      </p:cBhvr>
                                      <p:to>
                                        <p:strVal val="visible"/>
                                      </p:to>
                                    </p:set>
                                    <p:animEffect transition="in" filter="blinds(horizontal)">
                                      <p:cBhvr>
                                        <p:cTn id="12" dur="500"/>
                                        <p:tgtEl>
                                          <p:spTgt spid="167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7960"/>
                                        </p:tgtEl>
                                        <p:attrNameLst>
                                          <p:attrName>style.visibility</p:attrName>
                                        </p:attrNameLst>
                                      </p:cBhvr>
                                      <p:to>
                                        <p:strVal val="visible"/>
                                      </p:to>
                                    </p:set>
                                    <p:animEffect transition="in" filter="blinds(horizontal)">
                                      <p:cBhvr>
                                        <p:cTn id="17" dur="500"/>
                                        <p:tgtEl>
                                          <p:spTgt spid="1679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7961"/>
                                        </p:tgtEl>
                                        <p:attrNameLst>
                                          <p:attrName>style.visibility</p:attrName>
                                        </p:attrNameLst>
                                      </p:cBhvr>
                                      <p:to>
                                        <p:strVal val="visible"/>
                                      </p:to>
                                    </p:set>
                                    <p:animEffect transition="in" filter="blinds(horizontal)">
                                      <p:cBhvr>
                                        <p:cTn id="22" dur="500"/>
                                        <p:tgtEl>
                                          <p:spTgt spid="167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8" grpId="0"/>
      <p:bldP spid="167959" grpId="0"/>
      <p:bldP spid="167960" grpId="0"/>
      <p:bldP spid="1679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65604AA0-C94A-5A9E-7C5D-4C209563DCFC}"/>
              </a:ext>
            </a:extLst>
          </p:cNvPr>
          <p:cNvSpPr>
            <a:spLocks noChangeArrowheads="1"/>
          </p:cNvSpPr>
          <p:nvPr/>
        </p:nvSpPr>
        <p:spPr bwMode="auto">
          <a:xfrm>
            <a:off x="188913" y="271463"/>
            <a:ext cx="11685587" cy="381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1900" b="1">
                <a:solidFill>
                  <a:srgbClr val="FF0000"/>
                </a:solidFill>
              </a:rPr>
              <a:t>Câu 2: Em hãy nêu ý nghĩa của các hoạt động cộng đồng trong những trường hợp dưới đây. </a:t>
            </a:r>
          </a:p>
        </p:txBody>
      </p:sp>
      <p:graphicFrame>
        <p:nvGraphicFramePr>
          <p:cNvPr id="174083" name="Group 3">
            <a:extLst>
              <a:ext uri="{FF2B5EF4-FFF2-40B4-BE49-F238E27FC236}">
                <a16:creationId xmlns:a16="http://schemas.microsoft.com/office/drawing/2014/main" id="{5D0D8ADD-8775-AD70-02D2-A7AAC1CE8E0D}"/>
              </a:ext>
            </a:extLst>
          </p:cNvPr>
          <p:cNvGraphicFramePr>
            <a:graphicFrameLocks noGrp="1"/>
          </p:cNvGraphicFramePr>
          <p:nvPr/>
        </p:nvGraphicFramePr>
        <p:xfrm>
          <a:off x="377825" y="800100"/>
          <a:ext cx="11814175" cy="6548692"/>
        </p:xfrm>
        <a:graphic>
          <a:graphicData uri="http://schemas.openxmlformats.org/drawingml/2006/table">
            <a:tbl>
              <a:tblPr/>
              <a:tblGrid>
                <a:gridCol w="4643438">
                  <a:extLst>
                    <a:ext uri="{9D8B030D-6E8A-4147-A177-3AD203B41FA5}">
                      <a16:colId xmlns:a16="http://schemas.microsoft.com/office/drawing/2014/main" val="1828518308"/>
                    </a:ext>
                  </a:extLst>
                </a:gridCol>
                <a:gridCol w="7170737">
                  <a:extLst>
                    <a:ext uri="{9D8B030D-6E8A-4147-A177-3AD203B41FA5}">
                      <a16:colId xmlns:a16="http://schemas.microsoft.com/office/drawing/2014/main" val="360276217"/>
                    </a:ext>
                  </a:extLst>
                </a:gridCol>
              </a:tblGrid>
              <a:tr h="15875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a) Anh S v</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đồng nghiệp trong văn phòng luật sư đã t</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í</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ch cực tham gia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hoạt động trợ gi</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ú</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p ph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p l</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í</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cho những người ngh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è</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o, người yếu thế ở địa phương.</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553749243"/>
                  </a:ext>
                </a:extLst>
              </a:tr>
              <a:tr h="21859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b) Anh H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ù</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ng đo</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 y, b</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sĩ của Trung tâm Y tế huyện tổ chức chương tr</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ì</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nh kh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m chữa bệnh nhân đạo, cấp thuốc miễn ph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í</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cho b</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con dân tộc thiểu số, người dân tại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địa b</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 v</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ù</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ng sâu, v</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ù</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ng xa, v</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ù</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ng biên giới đặc biệt kh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ó</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khăn.</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464076575"/>
                  </a:ext>
                </a:extLst>
              </a:tr>
              <a:tr h="129063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V</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o thời gian nghỉ 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è</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chị B thường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ù</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ng c</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c bạn trong Đo</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 Thanh niên tham gia Đội tuyên truyền phòng, chống tệ nạn xã hội ở địa phương.</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919845983"/>
                  </a:ext>
                </a:extLst>
              </a:tr>
              <a:tr h="101441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just" defTabSz="4572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None/>
                        <a:tabLst/>
                      </a:pP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d) Câu lạc bộ Bảo vệ h</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nh tinh xanh thực hiện dự </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á</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 thu gom pin đã qua sử dụng để mang tới nơi xử l</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í</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 an to</a:t>
                      </a:r>
                      <a:r>
                        <a:rPr kumimoji="0" lang="en-US" altLang="en-US" sz="2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à</a:t>
                      </a:r>
                      <a:r>
                        <a:rPr kumimoji="0" lang="en-US" altLang="en-US" sz="2100" b="0" i="0" u="none" strike="noStrike" cap="none" normalizeH="0" baseline="0">
                          <a:ln>
                            <a:noFill/>
                          </a:ln>
                          <a:solidFill>
                            <a:srgbClr val="000000"/>
                          </a:solidFill>
                          <a:effectLst/>
                          <a:latin typeface="Arial "/>
                          <a:cs typeface="Times New Roman" panose="02020603050405020304" pitchFamily="18" charset="0"/>
                        </a:rPr>
                        <a:t>n.</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805880252"/>
                  </a:ext>
                </a:extLst>
              </a:tr>
            </a:tbl>
          </a:graphicData>
        </a:graphic>
      </p:graphicFrame>
      <p:sp>
        <p:nvSpPr>
          <p:cNvPr id="174100" name="Rectangle 20">
            <a:extLst>
              <a:ext uri="{FF2B5EF4-FFF2-40B4-BE49-F238E27FC236}">
                <a16:creationId xmlns:a16="http://schemas.microsoft.com/office/drawing/2014/main" id="{637CC0D8-A1E6-4FF1-F8D7-949E44201126}"/>
              </a:ext>
            </a:extLst>
          </p:cNvPr>
          <p:cNvSpPr>
            <a:spLocks noChangeArrowheads="1"/>
          </p:cNvSpPr>
          <p:nvPr/>
        </p:nvSpPr>
        <p:spPr bwMode="auto">
          <a:xfrm>
            <a:off x="5149850" y="950913"/>
            <a:ext cx="68468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a:ea typeface="Gulim" panose="020B0600000101010101" pitchFamily="34" charset="-127"/>
              </a:rPr>
              <a:t>Phát huy truyền thống “tương thân tương ái”, “lá lành đùm lá rách” của dân tộc; Giúp đỡ những người nghèo, người yếu thế ở địa phương có thể vượt qua khó khăn. </a:t>
            </a:r>
            <a:endParaRPr lang="vi-VN" altLang="ko-KR" sz="2200"/>
          </a:p>
        </p:txBody>
      </p:sp>
      <p:sp>
        <p:nvSpPr>
          <p:cNvPr id="174101" name="Rectangle 21">
            <a:extLst>
              <a:ext uri="{FF2B5EF4-FFF2-40B4-BE49-F238E27FC236}">
                <a16:creationId xmlns:a16="http://schemas.microsoft.com/office/drawing/2014/main" id="{D543B8C9-C0E3-6F50-F353-94F3683D21DA}"/>
              </a:ext>
            </a:extLst>
          </p:cNvPr>
          <p:cNvSpPr>
            <a:spLocks noChangeArrowheads="1"/>
          </p:cNvSpPr>
          <p:nvPr/>
        </p:nvSpPr>
        <p:spPr bwMode="auto">
          <a:xfrm>
            <a:off x="5213350" y="2733675"/>
            <a:ext cx="6662738"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300">
                <a:ea typeface="Gulim" panose="020B0600000101010101" pitchFamily="34" charset="-127"/>
              </a:rPr>
              <a:t>Phát huy truyền thống “tương thân tương ái”, “lá lành đùm lá rách” của dân tộc; Giúp đỡ bà con dân tộc thiểu số, người dân tại các địa bàn vùng sâu, vùng xa, vùng biên giới đặc biệt khó khăn </a:t>
            </a:r>
            <a:endParaRPr lang="vi-VN" altLang="ko-KR" sz="2300"/>
          </a:p>
        </p:txBody>
      </p:sp>
      <p:sp>
        <p:nvSpPr>
          <p:cNvPr id="174102" name="Rectangle 22">
            <a:extLst>
              <a:ext uri="{FF2B5EF4-FFF2-40B4-BE49-F238E27FC236}">
                <a16:creationId xmlns:a16="http://schemas.microsoft.com/office/drawing/2014/main" id="{FC4543F5-44E0-9B02-F4D8-C8096D5906ED}"/>
              </a:ext>
            </a:extLst>
          </p:cNvPr>
          <p:cNvSpPr>
            <a:spLocks noChangeArrowheads="1"/>
          </p:cNvSpPr>
          <p:nvPr/>
        </p:nvSpPr>
        <p:spPr bwMode="auto">
          <a:xfrm>
            <a:off x="5380038" y="4881563"/>
            <a:ext cx="6240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a:ea typeface="Gulim" panose="020B0600000101010101" pitchFamily="34" charset="-127"/>
              </a:rPr>
              <a:t>Tuyên truyền, giúp người dân nâng cao ý thức trong việc phòng chống tệ nạn xã hội. </a:t>
            </a:r>
            <a:endParaRPr lang="vi-VN" altLang="ko-KR" sz="2200"/>
          </a:p>
        </p:txBody>
      </p:sp>
      <p:sp>
        <p:nvSpPr>
          <p:cNvPr id="174103" name="Rectangle 23">
            <a:extLst>
              <a:ext uri="{FF2B5EF4-FFF2-40B4-BE49-F238E27FC236}">
                <a16:creationId xmlns:a16="http://schemas.microsoft.com/office/drawing/2014/main" id="{2EB95DA6-0443-F4CE-748D-20DEB0CFFB75}"/>
              </a:ext>
            </a:extLst>
          </p:cNvPr>
          <p:cNvSpPr>
            <a:spLocks noChangeArrowheads="1"/>
          </p:cNvSpPr>
          <p:nvPr/>
        </p:nvSpPr>
        <p:spPr bwMode="auto">
          <a:xfrm>
            <a:off x="5145088" y="6010275"/>
            <a:ext cx="69897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a:ea typeface="Gulim" panose="020B0600000101010101" pitchFamily="34" charset="-127"/>
              </a:rPr>
              <a:t>Tuyên truyền, giúp người dân nâng cao ý thức trong việc bảo vệ môi trường. </a:t>
            </a:r>
            <a:endParaRPr lang="vi-VN" altLang="ko-KR"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00"/>
                                        </p:tgtEl>
                                        <p:attrNameLst>
                                          <p:attrName>style.visibility</p:attrName>
                                        </p:attrNameLst>
                                      </p:cBhvr>
                                      <p:to>
                                        <p:strVal val="visible"/>
                                      </p:to>
                                    </p:set>
                                    <p:animEffect transition="in" filter="blinds(horizontal)">
                                      <p:cBhvr>
                                        <p:cTn id="7" dur="500"/>
                                        <p:tgtEl>
                                          <p:spTgt spid="17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1"/>
                                        </p:tgtEl>
                                        <p:attrNameLst>
                                          <p:attrName>style.visibility</p:attrName>
                                        </p:attrNameLst>
                                      </p:cBhvr>
                                      <p:to>
                                        <p:strVal val="visible"/>
                                      </p:to>
                                    </p:set>
                                    <p:animEffect transition="in" filter="blinds(horizontal)">
                                      <p:cBhvr>
                                        <p:cTn id="12" dur="500"/>
                                        <p:tgtEl>
                                          <p:spTgt spid="17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2"/>
                                        </p:tgtEl>
                                        <p:attrNameLst>
                                          <p:attrName>style.visibility</p:attrName>
                                        </p:attrNameLst>
                                      </p:cBhvr>
                                      <p:to>
                                        <p:strVal val="visible"/>
                                      </p:to>
                                    </p:set>
                                    <p:animEffect transition="in" filter="blinds(horizontal)">
                                      <p:cBhvr>
                                        <p:cTn id="17" dur="500"/>
                                        <p:tgtEl>
                                          <p:spTgt spid="17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03"/>
                                        </p:tgtEl>
                                        <p:attrNameLst>
                                          <p:attrName>style.visibility</p:attrName>
                                        </p:attrNameLst>
                                      </p:cBhvr>
                                      <p:to>
                                        <p:strVal val="visible"/>
                                      </p:to>
                                    </p:set>
                                    <p:animEffect transition="in" filter="blinds(horizontal)">
                                      <p:cBhvr>
                                        <p:cTn id="22" dur="500"/>
                                        <p:tgtEl>
                                          <p:spTgt spid="17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0" grpId="0"/>
      <p:bldP spid="174101" grpId="0"/>
      <p:bldP spid="174102" grpId="0"/>
      <p:bldP spid="1741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6" name="Group 6">
            <a:extLst>
              <a:ext uri="{FF2B5EF4-FFF2-40B4-BE49-F238E27FC236}">
                <a16:creationId xmlns:a16="http://schemas.microsoft.com/office/drawing/2014/main" id="{47264DC8-203E-D7BE-1212-1E1A74624AA9}"/>
              </a:ext>
            </a:extLst>
          </p:cNvPr>
          <p:cNvGrpSpPr>
            <a:grpSpLocks/>
          </p:cNvGrpSpPr>
          <p:nvPr/>
        </p:nvGrpSpPr>
        <p:grpSpPr bwMode="auto">
          <a:xfrm>
            <a:off x="7032625" y="2538413"/>
            <a:ext cx="4424363" cy="4073525"/>
            <a:chOff x="5220072" y="1700808"/>
            <a:chExt cx="3198753" cy="4269366"/>
          </a:xfrm>
        </p:grpSpPr>
        <p:sp>
          <p:nvSpPr>
            <p:cNvPr id="8" name="Flowchart: Process 7">
              <a:extLst>
                <a:ext uri="{FF2B5EF4-FFF2-40B4-BE49-F238E27FC236}">
                  <a16:creationId xmlns:a16="http://schemas.microsoft.com/office/drawing/2014/main" id="{2FFE02E0-20D4-4E3D-3EA4-4A3A2FAFD6E7}"/>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nvGrpSpPr>
            <p:cNvPr id="175110" name="Group 8">
              <a:extLst>
                <a:ext uri="{FF2B5EF4-FFF2-40B4-BE49-F238E27FC236}">
                  <a16:creationId xmlns:a16="http://schemas.microsoft.com/office/drawing/2014/main" id="{2EA321B1-A649-618B-9D65-F921FB265492}"/>
                </a:ext>
              </a:extLst>
            </p:cNvPr>
            <p:cNvGrpSpPr>
              <a:grpSpLocks/>
            </p:cNvGrpSpPr>
            <p:nvPr/>
          </p:nvGrpSpPr>
          <p:grpSpPr bwMode="auto">
            <a:xfrm>
              <a:off x="5710368" y="1700808"/>
              <a:ext cx="2528707" cy="4176464"/>
              <a:chOff x="5710368" y="1700808"/>
              <a:chExt cx="2528707" cy="4176464"/>
            </a:xfrm>
          </p:grpSpPr>
          <p:sp>
            <p:nvSpPr>
              <p:cNvPr id="11" name="Up Arrow 3">
                <a:extLst>
                  <a:ext uri="{FF2B5EF4-FFF2-40B4-BE49-F238E27FC236}">
                    <a16:creationId xmlns:a16="http://schemas.microsoft.com/office/drawing/2014/main" id="{B21C39E4-A625-EC58-44F7-BC0F862B2D76}"/>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2" name="Flowchart: Data 6">
                <a:extLst>
                  <a:ext uri="{FF2B5EF4-FFF2-40B4-BE49-F238E27FC236}">
                    <a16:creationId xmlns:a16="http://schemas.microsoft.com/office/drawing/2014/main" id="{D9741B8C-2EC2-624A-8833-30DD96BCDA00}"/>
                  </a:ext>
                </a:extLst>
              </p:cNvPr>
              <p:cNvSpPr/>
              <p:nvPr/>
            </p:nvSpPr>
            <p:spPr>
              <a:xfrm flipH="1">
                <a:off x="6591622" y="3499398"/>
                <a:ext cx="1030671" cy="1547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sp>
            <p:nvSpPr>
              <p:cNvPr id="13" name="Rectangle 12">
                <a:extLst>
                  <a:ext uri="{FF2B5EF4-FFF2-40B4-BE49-F238E27FC236}">
                    <a16:creationId xmlns:a16="http://schemas.microsoft.com/office/drawing/2014/main" id="{372B799B-C4E3-8843-D84A-338BCECBC865}"/>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4" name="Flowchart: Data 6">
                <a:extLst>
                  <a:ext uri="{FF2B5EF4-FFF2-40B4-BE49-F238E27FC236}">
                    <a16:creationId xmlns:a16="http://schemas.microsoft.com/office/drawing/2014/main" id="{DE46C290-5426-ACE4-E0F2-6965DD2263A8}"/>
                  </a:ext>
                </a:extLst>
              </p:cNvPr>
              <p:cNvSpPr/>
              <p:nvPr/>
            </p:nvSpPr>
            <p:spPr>
              <a:xfrm flipH="1">
                <a:off x="5915603" y="4572564"/>
                <a:ext cx="954920" cy="1647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5" name="Rectangle 14">
                <a:extLst>
                  <a:ext uri="{FF2B5EF4-FFF2-40B4-BE49-F238E27FC236}">
                    <a16:creationId xmlns:a16="http://schemas.microsoft.com/office/drawing/2014/main" id="{0CE7F914-D270-DF23-BD45-BE4C2E24B0B2}"/>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pic>
          <p:nvPicPr>
            <p:cNvPr id="10" name="Picture 2" descr="E:\002-KIMS BUSINESS\007-04-1-FIVERR\01-PPT-TEMPLATE\COVER-PSD\05-cut-01.png">
              <a:extLst>
                <a:ext uri="{FF2B5EF4-FFF2-40B4-BE49-F238E27FC236}">
                  <a16:creationId xmlns:a16="http://schemas.microsoft.com/office/drawing/2014/main" id="{9D3E3DA1-87A8-9050-AFEA-B8DDFA74A05B}"/>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220072" y="5743765"/>
              <a:ext cx="1338808" cy="226409"/>
            </a:xfrm>
            <a:prstGeom prst="rect">
              <a:avLst/>
            </a:prstGeom>
            <a:noFill/>
          </p:spPr>
        </p:pic>
      </p:grpSp>
      <p:cxnSp>
        <p:nvCxnSpPr>
          <p:cNvPr id="16" name="Straight Connector 15">
            <a:extLst>
              <a:ext uri="{FF2B5EF4-FFF2-40B4-BE49-F238E27FC236}">
                <a16:creationId xmlns:a16="http://schemas.microsoft.com/office/drawing/2014/main" id="{73BBE2AF-428A-F631-949F-6AF1FC357A26}"/>
              </a:ext>
            </a:extLst>
          </p:cNvPr>
          <p:cNvCxnSpPr>
            <a:cxnSpLocks/>
          </p:cNvCxnSpPr>
          <p:nvPr/>
        </p:nvCxnSpPr>
        <p:spPr>
          <a:xfrm flipV="1">
            <a:off x="3683000" y="3567113"/>
            <a:ext cx="5111750" cy="9525"/>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8CCEC2-ED12-9693-0527-9ADB83B19524}"/>
              </a:ext>
            </a:extLst>
          </p:cNvPr>
          <p:cNvSpPr/>
          <p:nvPr/>
        </p:nvSpPr>
        <p:spPr>
          <a:xfrm>
            <a:off x="2817813" y="2722563"/>
            <a:ext cx="865187" cy="86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cxnSp>
        <p:nvCxnSpPr>
          <p:cNvPr id="21" name="Straight Connector 20">
            <a:extLst>
              <a:ext uri="{FF2B5EF4-FFF2-40B4-BE49-F238E27FC236}">
                <a16:creationId xmlns:a16="http://schemas.microsoft.com/office/drawing/2014/main" id="{4F723FE4-99A1-9B88-5692-6AFCD21CBCF5}"/>
              </a:ext>
            </a:extLst>
          </p:cNvPr>
          <p:cNvCxnSpPr>
            <a:cxnSpLocks/>
          </p:cNvCxnSpPr>
          <p:nvPr/>
        </p:nvCxnSpPr>
        <p:spPr>
          <a:xfrm flipV="1">
            <a:off x="2695575" y="4875213"/>
            <a:ext cx="5111750" cy="952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B27FB6-3592-9E62-A906-D935316D758F}"/>
              </a:ext>
            </a:extLst>
          </p:cNvPr>
          <p:cNvSpPr/>
          <p:nvPr/>
        </p:nvSpPr>
        <p:spPr>
          <a:xfrm>
            <a:off x="1903413" y="4030663"/>
            <a:ext cx="863600" cy="865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cxnSp>
        <p:nvCxnSpPr>
          <p:cNvPr id="26" name="Straight Connector 25">
            <a:extLst>
              <a:ext uri="{FF2B5EF4-FFF2-40B4-BE49-F238E27FC236}">
                <a16:creationId xmlns:a16="http://schemas.microsoft.com/office/drawing/2014/main" id="{2052F86C-5AA3-D0C2-161E-B0526BFC55CA}"/>
              </a:ext>
            </a:extLst>
          </p:cNvPr>
          <p:cNvCxnSpPr>
            <a:cxnSpLocks/>
          </p:cNvCxnSpPr>
          <p:nvPr/>
        </p:nvCxnSpPr>
        <p:spPr>
          <a:xfrm flipV="1">
            <a:off x="1778000" y="6184900"/>
            <a:ext cx="5113338" cy="9525"/>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D96460-6D3A-5499-D690-93F1C2D19326}"/>
              </a:ext>
            </a:extLst>
          </p:cNvPr>
          <p:cNvSpPr/>
          <p:nvPr/>
        </p:nvSpPr>
        <p:spPr>
          <a:xfrm>
            <a:off x="990600" y="5340350"/>
            <a:ext cx="863600" cy="86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31" name="Rounded Rectangle 5">
            <a:extLst>
              <a:ext uri="{FF2B5EF4-FFF2-40B4-BE49-F238E27FC236}">
                <a16:creationId xmlns:a16="http://schemas.microsoft.com/office/drawing/2014/main" id="{A1B475B6-A1C4-E905-6BEC-A9A49A8864AA}"/>
              </a:ext>
            </a:extLst>
          </p:cNvPr>
          <p:cNvSpPr/>
          <p:nvPr/>
        </p:nvSpPr>
        <p:spPr>
          <a:xfrm flipH="1">
            <a:off x="2122488" y="4311650"/>
            <a:ext cx="392112" cy="32226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2" name="Rectangle 9">
            <a:extLst>
              <a:ext uri="{FF2B5EF4-FFF2-40B4-BE49-F238E27FC236}">
                <a16:creationId xmlns:a16="http://schemas.microsoft.com/office/drawing/2014/main" id="{EF35EAC3-AA46-D52B-445E-D5D57D2DB53F}"/>
              </a:ext>
            </a:extLst>
          </p:cNvPr>
          <p:cNvSpPr/>
          <p:nvPr/>
        </p:nvSpPr>
        <p:spPr>
          <a:xfrm>
            <a:off x="3079750" y="2990850"/>
            <a:ext cx="373063" cy="3698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3" name="Rounded Rectangle 27">
            <a:extLst>
              <a:ext uri="{FF2B5EF4-FFF2-40B4-BE49-F238E27FC236}">
                <a16:creationId xmlns:a16="http://schemas.microsoft.com/office/drawing/2014/main" id="{CD45E13D-932D-505F-CBCA-19276FF8F7CA}"/>
              </a:ext>
            </a:extLst>
          </p:cNvPr>
          <p:cNvSpPr/>
          <p:nvPr/>
        </p:nvSpPr>
        <p:spPr>
          <a:xfrm>
            <a:off x="1211263" y="5638800"/>
            <a:ext cx="344487" cy="26670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75126" name="Rectangle 22">
            <a:extLst>
              <a:ext uri="{FF2B5EF4-FFF2-40B4-BE49-F238E27FC236}">
                <a16:creationId xmlns:a16="http://schemas.microsoft.com/office/drawing/2014/main" id="{0088E99D-7924-3332-91AE-B09DC5E529FD}"/>
              </a:ext>
            </a:extLst>
          </p:cNvPr>
          <p:cNvSpPr>
            <a:spLocks noChangeArrowheads="1"/>
          </p:cNvSpPr>
          <p:nvPr/>
        </p:nvSpPr>
        <p:spPr bwMode="auto">
          <a:xfrm>
            <a:off x="285750" y="209550"/>
            <a:ext cx="1094105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Câu 3: Em hãy đọc trường hợp sau và trả lời câu hỏi: </a:t>
            </a:r>
          </a:p>
        </p:txBody>
      </p:sp>
      <p:sp>
        <p:nvSpPr>
          <p:cNvPr id="175127" name="Rectangle 23">
            <a:extLst>
              <a:ext uri="{FF2B5EF4-FFF2-40B4-BE49-F238E27FC236}">
                <a16:creationId xmlns:a16="http://schemas.microsoft.com/office/drawing/2014/main" id="{04FBAE3F-3476-4EA3-2DB4-DA07F4818571}"/>
              </a:ext>
            </a:extLst>
          </p:cNvPr>
          <p:cNvSpPr>
            <a:spLocks noChangeArrowheads="1"/>
          </p:cNvSpPr>
          <p:nvPr/>
        </p:nvSpPr>
        <p:spPr bwMode="auto">
          <a:xfrm>
            <a:off x="295275" y="876300"/>
            <a:ext cx="11590338" cy="15049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300"/>
              <a:t>Chủ nhật, T cùng bố mẹ tham gia nhóm từ thiện do Hội Chữ thập đỏ xã tổ chức, nấu những nồi cháo để tặng những bệnh nhân nghèo đang điều trị tại các bệnh viện đóng trên địa bàn. Mẹ nhắc em gái T (đang học lớp 7) cùng tham gia nhưng em từ chối vì muốn được nghỉ ngơi, vui chơi sau một tuần học tập. </a:t>
            </a:r>
          </a:p>
        </p:txBody>
      </p:sp>
      <p:sp>
        <p:nvSpPr>
          <p:cNvPr id="175128" name="Rectangle 24">
            <a:extLst>
              <a:ext uri="{FF2B5EF4-FFF2-40B4-BE49-F238E27FC236}">
                <a16:creationId xmlns:a16="http://schemas.microsoft.com/office/drawing/2014/main" id="{FBF0D6A1-673E-404D-E5BA-F47A79933455}"/>
              </a:ext>
            </a:extLst>
          </p:cNvPr>
          <p:cNvSpPr>
            <a:spLocks noChangeArrowheads="1"/>
          </p:cNvSpPr>
          <p:nvPr/>
        </p:nvSpPr>
        <p:spPr bwMode="auto">
          <a:xfrm>
            <a:off x="4365625" y="2838450"/>
            <a:ext cx="482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a:solidFill>
                  <a:srgbClr val="FF0000"/>
                </a:solidFill>
              </a:rPr>
              <a:t>Nhận xét về thái độ của em gái T: </a:t>
            </a:r>
          </a:p>
        </p:txBody>
      </p:sp>
      <p:sp>
        <p:nvSpPr>
          <p:cNvPr id="175129" name="Rectangle 25">
            <a:extLst>
              <a:ext uri="{FF2B5EF4-FFF2-40B4-BE49-F238E27FC236}">
                <a16:creationId xmlns:a16="http://schemas.microsoft.com/office/drawing/2014/main" id="{9315BC07-F98A-936B-7790-D1F99D2F166B}"/>
              </a:ext>
            </a:extLst>
          </p:cNvPr>
          <p:cNvSpPr>
            <a:spLocks noChangeArrowheads="1"/>
          </p:cNvSpPr>
          <p:nvPr/>
        </p:nvSpPr>
        <p:spPr bwMode="auto">
          <a:xfrm>
            <a:off x="3060700" y="3706813"/>
            <a:ext cx="54943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400">
                <a:solidFill>
                  <a:srgbClr val="FF0000"/>
                </a:solidFill>
              </a:rPr>
              <a:t>C</a:t>
            </a:r>
            <a:r>
              <a:rPr lang="vi-VN" altLang="en-US" sz="2400">
                <a:solidFill>
                  <a:srgbClr val="FF0000"/>
                </a:solidFill>
              </a:rPr>
              <a:t>hưa tích cực tham gia hoạt động thiện nguyện, giúp đỡ những người bệnh gặp khó khăn. </a:t>
            </a:r>
          </a:p>
        </p:txBody>
      </p:sp>
      <p:sp>
        <p:nvSpPr>
          <p:cNvPr id="175130" name="Rectangle 26">
            <a:extLst>
              <a:ext uri="{FF2B5EF4-FFF2-40B4-BE49-F238E27FC236}">
                <a16:creationId xmlns:a16="http://schemas.microsoft.com/office/drawing/2014/main" id="{9E52E17E-39E2-D6B6-ED54-2DD8A87BC07F}"/>
              </a:ext>
            </a:extLst>
          </p:cNvPr>
          <p:cNvSpPr>
            <a:spLocks noChangeArrowheads="1"/>
          </p:cNvSpPr>
          <p:nvPr/>
        </p:nvSpPr>
        <p:spPr bwMode="auto">
          <a:xfrm>
            <a:off x="2354263" y="5573713"/>
            <a:ext cx="185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a:solidFill>
                  <a:srgbClr val="FF0000"/>
                </a:solidFill>
              </a:rPr>
              <a:t>Lời khuyên: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26"/>
                                        </p:tgtEl>
                                        <p:attrNameLst>
                                          <p:attrName>style.visibility</p:attrName>
                                        </p:attrNameLst>
                                      </p:cBhvr>
                                      <p:to>
                                        <p:strVal val="visible"/>
                                      </p:to>
                                    </p:set>
                                    <p:animEffect transition="in" filter="blinds(horizontal)">
                                      <p:cBhvr>
                                        <p:cTn id="7" dur="500"/>
                                        <p:tgtEl>
                                          <p:spTgt spid="17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27"/>
                                        </p:tgtEl>
                                        <p:attrNameLst>
                                          <p:attrName>style.visibility</p:attrName>
                                        </p:attrNameLst>
                                      </p:cBhvr>
                                      <p:to>
                                        <p:strVal val="visible"/>
                                      </p:to>
                                    </p:set>
                                    <p:animEffect transition="in" filter="blinds(horizontal)">
                                      <p:cBhvr>
                                        <p:cTn id="12" dur="500"/>
                                        <p:tgtEl>
                                          <p:spTgt spid="17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6"/>
                                        </p:tgtEl>
                                        <p:attrNameLst>
                                          <p:attrName>style.visibility</p:attrName>
                                        </p:attrNameLst>
                                      </p:cBhvr>
                                      <p:to>
                                        <p:strVal val="visible"/>
                                      </p:to>
                                    </p:set>
                                    <p:animEffect transition="in" filter="blinds(horizontal)">
                                      <p:cBhvr>
                                        <p:cTn id="17" dur="500"/>
                                        <p:tgtEl>
                                          <p:spTgt spid="1751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par>
                                <p:cTn id="29" presetID="3" presetClass="entr" presetSubtype="10" fill="hold" nodeType="withEffect">
                                  <p:stCondLst>
                                    <p:cond delay="0"/>
                                  </p:stCondLst>
                                  <p:childTnLst>
                                    <p:set>
                                      <p:cBhvr>
                                        <p:cTn id="30" dur="1" fill="hold">
                                          <p:stCondLst>
                                            <p:cond delay="0"/>
                                          </p:stCondLst>
                                        </p:cTn>
                                        <p:tgtEl>
                                          <p:spTgt spid="175128"/>
                                        </p:tgtEl>
                                        <p:attrNameLst>
                                          <p:attrName>style.visibility</p:attrName>
                                        </p:attrNameLst>
                                      </p:cBhvr>
                                      <p:to>
                                        <p:strVal val="visible"/>
                                      </p:to>
                                    </p:set>
                                    <p:animEffect transition="in" filter="blinds(horizontal)">
                                      <p:cBhvr>
                                        <p:cTn id="31" dur="500"/>
                                        <p:tgtEl>
                                          <p:spTgt spid="1751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par>
                                <p:cTn id="43" presetID="3" presetClass="entr" presetSubtype="1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par>
                                <p:cTn id="46" presetID="3" presetClass="entr" presetSubtype="10" fill="hold" nodeType="withEffect">
                                  <p:stCondLst>
                                    <p:cond delay="0"/>
                                  </p:stCondLst>
                                  <p:childTnLst>
                                    <p:set>
                                      <p:cBhvr>
                                        <p:cTn id="47" dur="1" fill="hold">
                                          <p:stCondLst>
                                            <p:cond delay="0"/>
                                          </p:stCondLst>
                                        </p:cTn>
                                        <p:tgtEl>
                                          <p:spTgt spid="175129"/>
                                        </p:tgtEl>
                                        <p:attrNameLst>
                                          <p:attrName>style.visibility</p:attrName>
                                        </p:attrNameLst>
                                      </p:cBhvr>
                                      <p:to>
                                        <p:strVal val="visible"/>
                                      </p:to>
                                    </p:set>
                                    <p:animEffect transition="in" filter="blinds(horizontal)">
                                      <p:cBhvr>
                                        <p:cTn id="48" dur="500"/>
                                        <p:tgtEl>
                                          <p:spTgt spid="1751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linds(horizontal)">
                                      <p:cBhvr>
                                        <p:cTn id="59" dur="500"/>
                                        <p:tgtEl>
                                          <p:spTgt spid="33"/>
                                        </p:tgtEl>
                                      </p:cBhvr>
                                    </p:animEffect>
                                  </p:childTnLst>
                                </p:cTn>
                              </p:par>
                              <p:par>
                                <p:cTn id="60" presetID="3" presetClass="entr" presetSubtype="10" fill="hold" nodeType="withEffect">
                                  <p:stCondLst>
                                    <p:cond delay="0"/>
                                  </p:stCondLst>
                                  <p:childTnLst>
                                    <p:set>
                                      <p:cBhvr>
                                        <p:cTn id="61" dur="1" fill="hold">
                                          <p:stCondLst>
                                            <p:cond delay="0"/>
                                          </p:stCondLst>
                                        </p:cTn>
                                        <p:tgtEl>
                                          <p:spTgt spid="175130"/>
                                        </p:tgtEl>
                                        <p:attrNameLst>
                                          <p:attrName>style.visibility</p:attrName>
                                        </p:attrNameLst>
                                      </p:cBhvr>
                                      <p:to>
                                        <p:strVal val="visible"/>
                                      </p:to>
                                    </p:set>
                                    <p:animEffect transition="in" filter="blinds(horizontal)">
                                      <p:cBhvr>
                                        <p:cTn id="62" dur="500"/>
                                        <p:tgtEl>
                                          <p:spTgt spid="17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30" grpId="0" animBg="1"/>
      <p:bldP spid="175126" grpId="0" animBg="1"/>
      <p:bldP spid="175127" grpId="0" animBg="1"/>
      <p:bldP spid="175128" grpId="0"/>
      <p:bldP spid="175129" grpId="0"/>
      <p:bldP spid="1751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0" name="Group 6">
            <a:extLst>
              <a:ext uri="{FF2B5EF4-FFF2-40B4-BE49-F238E27FC236}">
                <a16:creationId xmlns:a16="http://schemas.microsoft.com/office/drawing/2014/main" id="{2D646763-3B88-D936-E7A3-7DC6B74EE11E}"/>
              </a:ext>
            </a:extLst>
          </p:cNvPr>
          <p:cNvGrpSpPr>
            <a:grpSpLocks/>
          </p:cNvGrpSpPr>
          <p:nvPr/>
        </p:nvGrpSpPr>
        <p:grpSpPr bwMode="auto">
          <a:xfrm>
            <a:off x="7032625" y="2538413"/>
            <a:ext cx="4424363" cy="4073525"/>
            <a:chOff x="5220072" y="1700808"/>
            <a:chExt cx="3198753" cy="4269366"/>
          </a:xfrm>
        </p:grpSpPr>
        <p:sp>
          <p:nvSpPr>
            <p:cNvPr id="8" name="Flowchart: Process 7">
              <a:extLst>
                <a:ext uri="{FF2B5EF4-FFF2-40B4-BE49-F238E27FC236}">
                  <a16:creationId xmlns:a16="http://schemas.microsoft.com/office/drawing/2014/main" id="{3741141A-603D-2711-8B81-BAD3B6CAE032}"/>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nvGrpSpPr>
            <p:cNvPr id="176134" name="Group 8">
              <a:extLst>
                <a:ext uri="{FF2B5EF4-FFF2-40B4-BE49-F238E27FC236}">
                  <a16:creationId xmlns:a16="http://schemas.microsoft.com/office/drawing/2014/main" id="{86DE36DC-EF06-6637-1D0C-12240F0D1B75}"/>
                </a:ext>
              </a:extLst>
            </p:cNvPr>
            <p:cNvGrpSpPr>
              <a:grpSpLocks/>
            </p:cNvGrpSpPr>
            <p:nvPr/>
          </p:nvGrpSpPr>
          <p:grpSpPr bwMode="auto">
            <a:xfrm>
              <a:off x="5710368" y="1700808"/>
              <a:ext cx="2528707" cy="4176464"/>
              <a:chOff x="5710368" y="1700808"/>
              <a:chExt cx="2528707" cy="4176464"/>
            </a:xfrm>
          </p:grpSpPr>
          <p:sp>
            <p:nvSpPr>
              <p:cNvPr id="11" name="Up Arrow 3">
                <a:extLst>
                  <a:ext uri="{FF2B5EF4-FFF2-40B4-BE49-F238E27FC236}">
                    <a16:creationId xmlns:a16="http://schemas.microsoft.com/office/drawing/2014/main" id="{44AB3631-4B12-5605-4395-AADB10BC071E}"/>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2" name="Flowchart: Data 6">
                <a:extLst>
                  <a:ext uri="{FF2B5EF4-FFF2-40B4-BE49-F238E27FC236}">
                    <a16:creationId xmlns:a16="http://schemas.microsoft.com/office/drawing/2014/main" id="{97D235B9-0FBF-8EE3-89D5-FFF0411C5875}"/>
                  </a:ext>
                </a:extLst>
              </p:cNvPr>
              <p:cNvSpPr/>
              <p:nvPr/>
            </p:nvSpPr>
            <p:spPr>
              <a:xfrm flipH="1">
                <a:off x="6591622" y="3499398"/>
                <a:ext cx="1030671" cy="1547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sp>
            <p:nvSpPr>
              <p:cNvPr id="13" name="Rectangle 12">
                <a:extLst>
                  <a:ext uri="{FF2B5EF4-FFF2-40B4-BE49-F238E27FC236}">
                    <a16:creationId xmlns:a16="http://schemas.microsoft.com/office/drawing/2014/main" id="{FDB661C2-E0DC-736F-B04F-C1FEF5AE6A3A}"/>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4" name="Flowchart: Data 6">
                <a:extLst>
                  <a:ext uri="{FF2B5EF4-FFF2-40B4-BE49-F238E27FC236}">
                    <a16:creationId xmlns:a16="http://schemas.microsoft.com/office/drawing/2014/main" id="{D4E87D5A-2F7C-8818-24FF-C032F3148844}"/>
                  </a:ext>
                </a:extLst>
              </p:cNvPr>
              <p:cNvSpPr/>
              <p:nvPr/>
            </p:nvSpPr>
            <p:spPr>
              <a:xfrm flipH="1">
                <a:off x="5915603" y="4572564"/>
                <a:ext cx="954920" cy="16471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15" name="Rectangle 14">
                <a:extLst>
                  <a:ext uri="{FF2B5EF4-FFF2-40B4-BE49-F238E27FC236}">
                    <a16:creationId xmlns:a16="http://schemas.microsoft.com/office/drawing/2014/main" id="{984427C2-7F18-26D3-838E-D0A868F7D0B9}"/>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grpSp>
        <p:pic>
          <p:nvPicPr>
            <p:cNvPr id="10" name="Picture 2" descr="E:\002-KIMS BUSINESS\007-04-1-FIVERR\01-PPT-TEMPLATE\COVER-PSD\05-cut-01.png">
              <a:extLst>
                <a:ext uri="{FF2B5EF4-FFF2-40B4-BE49-F238E27FC236}">
                  <a16:creationId xmlns:a16="http://schemas.microsoft.com/office/drawing/2014/main" id="{493925A4-8BBF-17C6-1B40-1422C0AD8F4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220072" y="5743765"/>
              <a:ext cx="1338808" cy="226409"/>
            </a:xfrm>
            <a:prstGeom prst="rect">
              <a:avLst/>
            </a:prstGeom>
            <a:noFill/>
          </p:spPr>
        </p:pic>
      </p:grpSp>
      <p:sp>
        <p:nvSpPr>
          <p:cNvPr id="176141" name="Rectangle 13">
            <a:extLst>
              <a:ext uri="{FF2B5EF4-FFF2-40B4-BE49-F238E27FC236}">
                <a16:creationId xmlns:a16="http://schemas.microsoft.com/office/drawing/2014/main" id="{FD09EA83-5639-06AF-666A-17BBF72424F9}"/>
              </a:ext>
            </a:extLst>
          </p:cNvPr>
          <p:cNvSpPr>
            <a:spLocks noChangeArrowheads="1"/>
          </p:cNvSpPr>
          <p:nvPr/>
        </p:nvSpPr>
        <p:spPr bwMode="auto">
          <a:xfrm>
            <a:off x="285750" y="209550"/>
            <a:ext cx="1094105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Câu 3: Em hãy đọc trường hợp sau và trả lời câu hỏi: </a:t>
            </a:r>
          </a:p>
        </p:txBody>
      </p:sp>
      <p:sp>
        <p:nvSpPr>
          <p:cNvPr id="176142" name="Rectangle 14">
            <a:extLst>
              <a:ext uri="{FF2B5EF4-FFF2-40B4-BE49-F238E27FC236}">
                <a16:creationId xmlns:a16="http://schemas.microsoft.com/office/drawing/2014/main" id="{477AA7E9-94B2-F994-F75B-4FD44C0592AF}"/>
              </a:ext>
            </a:extLst>
          </p:cNvPr>
          <p:cNvSpPr>
            <a:spLocks noChangeArrowheads="1"/>
          </p:cNvSpPr>
          <p:nvPr/>
        </p:nvSpPr>
        <p:spPr bwMode="auto">
          <a:xfrm>
            <a:off x="295275" y="876300"/>
            <a:ext cx="11590338" cy="15049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300"/>
              <a:t>Chủ nhật, T cùng bố mẹ tham gia nhóm từ thiện do Hội Chữ thập đỏ xã tổ chức, nấu những nồi cháo để tặng những bệnh nhân nghèo đang điều trị tại các bệnh viện đóng trên địa bàn. Mẹ nhắc em gái T (đang học lớp 7) cùng tham gia nhưng em từ chối vì muốn được nghỉ ngơi, vui chơi sau một tuần học tập. </a:t>
            </a:r>
          </a:p>
        </p:txBody>
      </p:sp>
      <p:sp>
        <p:nvSpPr>
          <p:cNvPr id="176143" name="Rectangle 15">
            <a:extLst>
              <a:ext uri="{FF2B5EF4-FFF2-40B4-BE49-F238E27FC236}">
                <a16:creationId xmlns:a16="http://schemas.microsoft.com/office/drawing/2014/main" id="{2A07078B-7CEE-CE45-0985-419E42E4CD4F}"/>
              </a:ext>
            </a:extLst>
          </p:cNvPr>
          <p:cNvSpPr>
            <a:spLocks noChangeArrowheads="1"/>
          </p:cNvSpPr>
          <p:nvPr/>
        </p:nvSpPr>
        <p:spPr bwMode="auto">
          <a:xfrm>
            <a:off x="460375" y="3232150"/>
            <a:ext cx="7959725" cy="19177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t>Nên tham gia cùng bố mẹ, anh trai và các cô chú/anh chị trong Hội Chữ thập đỏ vào mỗi ngày cuối tuần, hoặc khi rảnh để có thể chung tay chia sẻ với các bệnh nhân nghèo, giúp họ giữ vững tinh thần lạc quan, yên tâm chữa bệnh để sớm vượt qua biến cố về sức khoẻ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43"/>
                                        </p:tgtEl>
                                        <p:attrNameLst>
                                          <p:attrName>style.visibility</p:attrName>
                                        </p:attrNameLst>
                                      </p:cBhvr>
                                      <p:to>
                                        <p:strVal val="visible"/>
                                      </p:to>
                                    </p:set>
                                    <p:animEffect transition="in" filter="blinds(horizontal)">
                                      <p:cBhvr>
                                        <p:cTn id="7" dur="500"/>
                                        <p:tgtEl>
                                          <p:spTgt spid="176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3" name="Picture 27">
            <a:extLst>
              <a:ext uri="{FF2B5EF4-FFF2-40B4-BE49-F238E27FC236}">
                <a16:creationId xmlns:a16="http://schemas.microsoft.com/office/drawing/2014/main" id="{65A2ABDC-9D28-BE82-CE18-1BAC5ECA4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00038"/>
            <a:ext cx="11579225" cy="6370637"/>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AB6AF494-FDD0-2B84-6B9A-8D99360E0274}"/>
              </a:ext>
            </a:extLst>
          </p:cNvPr>
          <p:cNvSpPr>
            <a:spLocks noChangeArrowheads="1"/>
          </p:cNvSpPr>
          <p:nvPr/>
        </p:nvSpPr>
        <p:spPr bwMode="auto">
          <a:xfrm>
            <a:off x="1300956" y="223867"/>
            <a:ext cx="9590088"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700" b="1" dirty="0" err="1" smtClean="0">
                <a:solidFill>
                  <a:srgbClr val="0000FF"/>
                </a:solidFill>
              </a:rPr>
              <a:t>Tiết</a:t>
            </a:r>
            <a:r>
              <a:rPr lang="en-US" altLang="en-US" sz="3700" b="1" smtClean="0">
                <a:solidFill>
                  <a:srgbClr val="0000FF"/>
                </a:solidFill>
              </a:rPr>
              <a:t> </a:t>
            </a:r>
            <a:r>
              <a:rPr lang="en-US" altLang="en-US" sz="3700" b="1" smtClean="0">
                <a:solidFill>
                  <a:srgbClr val="0000FF"/>
                </a:solidFill>
              </a:rPr>
              <a:t>6,7. </a:t>
            </a:r>
            <a:r>
              <a:rPr lang="en-US" altLang="en-US" sz="3700" b="1" dirty="0" err="1" smtClean="0">
                <a:solidFill>
                  <a:srgbClr val="0000FF"/>
                </a:solidFill>
              </a:rPr>
              <a:t>Bài</a:t>
            </a:r>
            <a:r>
              <a:rPr lang="en-US" altLang="en-US" sz="3700" b="1" dirty="0" smtClean="0">
                <a:solidFill>
                  <a:srgbClr val="0000FF"/>
                </a:solidFill>
              </a:rPr>
              <a:t> 3. </a:t>
            </a:r>
            <a:r>
              <a:rPr lang="en-US" altLang="en-US" sz="3700" b="1" dirty="0">
                <a:solidFill>
                  <a:srgbClr val="0000FF"/>
                </a:solidFill>
              </a:rPr>
              <a:t>TÍCH CỰC THAM GIA CÁC </a:t>
            </a:r>
            <a:br>
              <a:rPr lang="en-US" altLang="en-US" sz="3700" b="1" dirty="0">
                <a:solidFill>
                  <a:srgbClr val="0000FF"/>
                </a:solidFill>
              </a:rPr>
            </a:br>
            <a:r>
              <a:rPr lang="en-US" altLang="en-US" sz="3700" b="1" dirty="0">
                <a:solidFill>
                  <a:srgbClr val="0000FF"/>
                </a:solidFill>
              </a:rPr>
              <a:t>HOẠT ĐỘNG CỘNG ĐỒNG </a:t>
            </a:r>
          </a:p>
          <a:p>
            <a:pPr algn="ctr"/>
            <a:r>
              <a:rPr lang="en-US" altLang="en-US" sz="3700" b="1" dirty="0" smtClean="0">
                <a:solidFill>
                  <a:srgbClr val="0000FF"/>
                </a:solidFill>
              </a:rPr>
              <a:t>(</a:t>
            </a:r>
            <a:r>
              <a:rPr lang="en-US" altLang="en-US" sz="3700" b="1" dirty="0" err="1" smtClean="0">
                <a:solidFill>
                  <a:srgbClr val="0000FF"/>
                </a:solidFill>
              </a:rPr>
              <a:t>Tiết</a:t>
            </a:r>
            <a:r>
              <a:rPr lang="en-US" altLang="en-US" sz="3700" b="1" dirty="0" smtClean="0">
                <a:solidFill>
                  <a:srgbClr val="0000FF"/>
                </a:solidFill>
              </a:rPr>
              <a:t> 1)</a:t>
            </a:r>
            <a:endParaRPr lang="en-US" altLang="en-US" sz="3700" b="1" dirty="0">
              <a:solidFill>
                <a:srgbClr val="0000FF"/>
              </a:solidFill>
            </a:endParaRPr>
          </a:p>
        </p:txBody>
      </p:sp>
      <p:pic>
        <p:nvPicPr>
          <p:cNvPr id="158723" name="Picture 3" descr="Chung sức vì cộng đồng - Báo Thái Bình điện tử">
            <a:extLst>
              <a:ext uri="{FF2B5EF4-FFF2-40B4-BE49-F238E27FC236}">
                <a16:creationId xmlns:a16="http://schemas.microsoft.com/office/drawing/2014/main" id="{6E545B66-EEFF-3FEC-F0F8-8198296AD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124075"/>
            <a:ext cx="5429250" cy="4059238"/>
          </a:xfrm>
          <a:prstGeom prst="rect">
            <a:avLst/>
          </a:prstGeom>
          <a:noFill/>
          <a:extLst>
            <a:ext uri="{909E8E84-426E-40DD-AFC4-6F175D3DCCD1}">
              <a14:hiddenFill xmlns:a14="http://schemas.microsoft.com/office/drawing/2010/main">
                <a:solidFill>
                  <a:srgbClr val="FFFFFF"/>
                </a:solidFill>
              </a14:hiddenFill>
            </a:ext>
          </a:extLst>
        </p:spPr>
      </p:pic>
      <p:pic>
        <p:nvPicPr>
          <p:cNvPr id="158724" name="Picture 4">
            <a:extLst>
              <a:ext uri="{FF2B5EF4-FFF2-40B4-BE49-F238E27FC236}">
                <a16:creationId xmlns:a16="http://schemas.microsoft.com/office/drawing/2014/main" id="{8D87CA14-9462-52A6-F281-6BAEAE4A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22488"/>
            <a:ext cx="6051550" cy="403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E40A496-CFF1-AA50-2AC4-A5043D967F09}"/>
              </a:ext>
            </a:extLst>
          </p:cNvPr>
          <p:cNvSpPr>
            <a:spLocks noChangeArrowheads="1"/>
          </p:cNvSpPr>
          <p:nvPr/>
        </p:nvSpPr>
        <p:spPr bwMode="auto">
          <a:xfrm>
            <a:off x="3929063" y="187325"/>
            <a:ext cx="7677150" cy="79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2300" b="1">
                <a:solidFill>
                  <a:srgbClr val="FF0000"/>
                </a:solidFill>
              </a:rPr>
              <a:t>1. Hoạt động cộng đồng và sự cần thiết phải tham gia hoạt động cộng đồng</a:t>
            </a:r>
          </a:p>
        </p:txBody>
      </p:sp>
      <p:sp>
        <p:nvSpPr>
          <p:cNvPr id="44" name="Right Triangle 2">
            <a:extLst>
              <a:ext uri="{FF2B5EF4-FFF2-40B4-BE49-F238E27FC236}">
                <a16:creationId xmlns:a16="http://schemas.microsoft.com/office/drawing/2014/main" id="{87647D6B-C305-4581-CEEC-632C4CA064E0}"/>
              </a:ext>
            </a:extLst>
          </p:cNvPr>
          <p:cNvSpPr>
            <a:spLocks/>
          </p:cNvSpPr>
          <p:nvPr/>
        </p:nvSpPr>
        <p:spPr bwMode="auto">
          <a:xfrm rot="10800000">
            <a:off x="0" y="862013"/>
            <a:ext cx="204788" cy="163512"/>
          </a:xfrm>
          <a:custGeom>
            <a:avLst/>
            <a:gdLst>
              <a:gd name="T0" fmla="*/ 101984 w 21600"/>
              <a:gd name="T1" fmla="*/ 81746 h 21600"/>
              <a:gd name="T2" fmla="*/ 101984 w 21600"/>
              <a:gd name="T3" fmla="*/ 81746 h 21600"/>
              <a:gd name="T4" fmla="*/ 101984 w 21600"/>
              <a:gd name="T5" fmla="*/ 81746 h 21600"/>
              <a:gd name="T6" fmla="*/ 101984 w 21600"/>
              <a:gd name="T7" fmla="*/ 8174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59" name="Arrow: Pentagon 67">
            <a:extLst>
              <a:ext uri="{FF2B5EF4-FFF2-40B4-BE49-F238E27FC236}">
                <a16:creationId xmlns:a16="http://schemas.microsoft.com/office/drawing/2014/main" id="{397FA93F-D1B9-8F4D-E7AF-2D1C5F5E2202}"/>
              </a:ext>
            </a:extLst>
          </p:cNvPr>
          <p:cNvSpPr>
            <a:spLocks/>
          </p:cNvSpPr>
          <p:nvPr/>
        </p:nvSpPr>
        <p:spPr bwMode="auto">
          <a:xfrm rot="2428">
            <a:off x="3175" y="0"/>
            <a:ext cx="3581400" cy="868363"/>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id="{CDCDE20F-DF47-06EB-82F9-27F4FAA2D8EE}"/>
              </a:ext>
            </a:extLst>
          </p:cNvPr>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vi-VN" altLang="en-US" sz="4000" b="1">
                <a:solidFill>
                  <a:srgbClr val="FFFFFF"/>
                </a:solidFill>
                <a:latin typeface="Arial" panose="020B0604020202020204" pitchFamily="34" charset="0"/>
                <a:ea typeface="Arial "/>
                <a:cs typeface="Arial Rounded MT Bold" panose="020F0704030504030204" pitchFamily="34" charset="0"/>
                <a:sym typeface="Arial Rounded MT Bold" panose="020F0704030504030204" pitchFamily="34" charset="0"/>
              </a:rPr>
              <a:t>KH</a:t>
            </a:r>
            <a:r>
              <a:rPr lang="vi-VN" altLang="en-US" sz="40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r>
              <a:rPr lang="vi-VN" altLang="en-US" sz="4000" b="1">
                <a:solidFill>
                  <a:srgbClr val="FFFFFF"/>
                </a:solidFill>
                <a:latin typeface="Arial" panose="020B0604020202020204" pitchFamily="34" charset="0"/>
                <a:ea typeface="Arial "/>
                <a:cs typeface="Arial Rounded MT Bold" panose="020F0704030504030204" pitchFamily="34" charset="0"/>
                <a:sym typeface="Arial Rounded MT Bold" panose="020F0704030504030204" pitchFamily="34" charset="0"/>
              </a:rPr>
              <a:t>M PH</a:t>
            </a:r>
            <a:r>
              <a:rPr lang="vi-VN" altLang="en-US" sz="40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endParaRPr lang="vi-VN" altLang="en-US" sz="4000" b="1">
              <a:solidFill>
                <a:srgbClr val="FFFFFF"/>
              </a:solidFill>
              <a:latin typeface="Arial" panose="020B0604020202020204" pitchFamily="34" charset="0"/>
              <a:ea typeface="Arial "/>
              <a:cs typeface="Arial Rounded MT Bold" panose="020F0704030504030204" pitchFamily="34" charset="0"/>
              <a:sym typeface="Arial Rounded MT Bold" panose="020F0704030504030204" pitchFamily="34" charset="0"/>
            </a:endParaRPr>
          </a:p>
        </p:txBody>
      </p:sp>
      <p:sp>
        <p:nvSpPr>
          <p:cNvPr id="102415" name="Rectangle 15">
            <a:extLst>
              <a:ext uri="{FF2B5EF4-FFF2-40B4-BE49-F238E27FC236}">
                <a16:creationId xmlns:a16="http://schemas.microsoft.com/office/drawing/2014/main" id="{39620059-DFDD-CB83-F00D-9A463676E30C}"/>
              </a:ext>
            </a:extLst>
          </p:cNvPr>
          <p:cNvSpPr>
            <a:spLocks noChangeArrowheads="1"/>
          </p:cNvSpPr>
          <p:nvPr/>
        </p:nvSpPr>
        <p:spPr bwMode="auto">
          <a:xfrm>
            <a:off x="411163" y="1096963"/>
            <a:ext cx="11272837" cy="553561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700"/>
              <a:t>Theo Văn kiện Đại hội đại biểu toàn quốc lần thứ XII (2022 - 2027) của Đoàn Thanh niên Cộng sản Hồ Chí Minh, Thanh niên tình nguyện là phong trào chủ lực của Đoàn các cấp, đã cổ vũ và phát huy tinh thần xung kích, tình nguyện của thanh niên với các hoạt động tiêu biểu như: tình nguyện chung tay xây dựng nông thôn mới; tham gia xây dựng đô thị văn minh; bảo vệ môi trường, ứng phó với biến đổi khí hậu; tham gia đảm bảo trật tự an toàn giao thông; đảm bảo an sinh xã hội...</a:t>
            </a:r>
          </a:p>
          <a:p>
            <a:r>
              <a:rPr lang="en-US" altLang="en-US" sz="1700"/>
              <a:t>Hoạt động tình nguyện chung tay xây dựng nông thôn mới được triển khai rộng khắp, trở thành phong trào thi đua sôi nổi, thu hút đông đảo thanh niên và người dân tham gia. Tập trung vào việc xây dựng kết cấu hạ tầng, đời sống văn hoá ở nông thôn, bài trừ các hủ tục lạc hậu, tổ chức các hoạt động văn hoá, văn nghệ, thể dục thể thao, xây dựng các sân chơi cho thiếu nhi, sửa chữa và làm đẹp các công trình, di tích lịch sử, văn hoá của địa phương, tham gia phát triển kinh tế ở nông thôn;... Trong nhiệm kì, Đoàn thanh niên cả nước đã tham gia thắp sáng hơn 5.800 km đường giao thông nông thôn, xây dựng hơn 4.100 tuyến đường nông thôn mới kiểu mẫu, làm mới hơn 7.100 km đường giao thông nông thôn và hơn 2.300 cầu nông thôn; xây dựng hơn 400 nhà văn hoá; tổ chức đồng loạt 29.433 “Ngày Chủ nhật xanh” với sự tham gia của gần 8,75 triệu lượt đoàn viên, thanh niên.</a:t>
            </a:r>
          </a:p>
          <a:p>
            <a:r>
              <a:rPr lang="en-US" altLang="en-US" sz="1700"/>
              <a:t>Hoạt động tình nguyện đảm bảo an sinh xã hội với các việc làm như: tham gia phát triển cộng đồng, hỗ trợ trẻ em có hoàn cảnh khó khăn, người già neo đơn, thanh niên yếu thế, dễ bị tổn thương thông qua các chương trình: Nhà nhân ái; Trường đẹp cho em; Nhà bán trú cho em; Hành trình nhân ái vì sức khoẻ cộng đồng; Mang âm nhạc đến bệnh viện; Cùng sống khoẻ; Tiếp sức người bệnh; Ngày Chủ nhật đỏ....</a:t>
            </a:r>
          </a:p>
          <a:p>
            <a:r>
              <a:rPr lang="en-US" altLang="en-US" sz="1700"/>
              <a:t>Thông qua những hoạt động cộng đồng này, phong trào đã cổ vũ, khơi dậy tinh thần tương thân tương ái, tính xung kích, tình nguyện của thanh niên Việt Nam; là môi trường để thanh niên cống hiến, trưởng thành và phát huy trách nhiệm của tuổi trẻ với cộng đồng và xã hội, củng cố niềm tin, rèn luyện ý chí, nghị lực và xây dựng quan điểm sống tích cực cho thanh niên.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15"/>
                                        </p:tgtEl>
                                        <p:attrNameLst>
                                          <p:attrName>style.visibility</p:attrName>
                                        </p:attrNameLst>
                                      </p:cBhvr>
                                      <p:to>
                                        <p:strVal val="visible"/>
                                      </p:to>
                                    </p:set>
                                    <p:animEffect transition="in" filter="blinds(horizontal)">
                                      <p:cBhvr>
                                        <p:cTn id="12" dur="500"/>
                                        <p:tgtEl>
                                          <p:spTgt spid="102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Rectangle 7">
            <a:extLst>
              <a:ext uri="{FF2B5EF4-FFF2-40B4-BE49-F238E27FC236}">
                <a16:creationId xmlns:a16="http://schemas.microsoft.com/office/drawing/2014/main" id="{F60C4590-7B7F-AFA7-C669-8ED3A56679B6}"/>
              </a:ext>
            </a:extLst>
          </p:cNvPr>
          <p:cNvSpPr>
            <a:spLocks noChangeArrowheads="1"/>
          </p:cNvSpPr>
          <p:nvPr/>
        </p:nvSpPr>
        <p:spPr bwMode="auto">
          <a:xfrm>
            <a:off x="1011238" y="236538"/>
            <a:ext cx="10185400"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2800">
                <a:solidFill>
                  <a:schemeClr val="bg1"/>
                </a:solidFill>
              </a:rPr>
              <a:t>Em hãy kể tên những hoạt động cộng đồng trong thông tin sau </a:t>
            </a:r>
          </a:p>
        </p:txBody>
      </p:sp>
      <p:pic>
        <p:nvPicPr>
          <p:cNvPr id="139272" name="Picture 8">
            <a:extLst>
              <a:ext uri="{FF2B5EF4-FFF2-40B4-BE49-F238E27FC236}">
                <a16:creationId xmlns:a16="http://schemas.microsoft.com/office/drawing/2014/main" id="{C7CAC46B-1E37-DA4E-AF0A-59B68CF3F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879475"/>
            <a:ext cx="5187950" cy="5737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9276" name="Picture 12">
            <a:extLst>
              <a:ext uri="{FF2B5EF4-FFF2-40B4-BE49-F238E27FC236}">
                <a16:creationId xmlns:a16="http://schemas.microsoft.com/office/drawing/2014/main" id="{AED2E05B-5E6A-4976-8FA3-331B7869A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889000"/>
            <a:ext cx="6365875" cy="3963988"/>
          </a:xfrm>
          <a:prstGeom prst="rect">
            <a:avLst/>
          </a:prstGeom>
          <a:noFill/>
          <a:extLst>
            <a:ext uri="{909E8E84-426E-40DD-AFC4-6F175D3DCCD1}">
              <a14:hiddenFill xmlns:a14="http://schemas.microsoft.com/office/drawing/2010/main">
                <a:solidFill>
                  <a:srgbClr val="FFFFFF"/>
                </a:solidFill>
              </a14:hiddenFill>
            </a:ext>
          </a:extLst>
        </p:spPr>
      </p:pic>
      <p:sp>
        <p:nvSpPr>
          <p:cNvPr id="139277" name="Rectangle 13">
            <a:extLst>
              <a:ext uri="{FF2B5EF4-FFF2-40B4-BE49-F238E27FC236}">
                <a16:creationId xmlns:a16="http://schemas.microsoft.com/office/drawing/2014/main" id="{DEFE225A-D1CB-056D-A2DC-4C8CDA66B914}"/>
              </a:ext>
            </a:extLst>
          </p:cNvPr>
          <p:cNvSpPr>
            <a:spLocks noChangeArrowheads="1"/>
          </p:cNvSpPr>
          <p:nvPr/>
        </p:nvSpPr>
        <p:spPr bwMode="auto">
          <a:xfrm>
            <a:off x="5888038" y="5264150"/>
            <a:ext cx="5999162" cy="1066800"/>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200"/>
              <a:t>Hoạt động tình nguyện xây dựng nông thôn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9271"/>
                                        </p:tgtEl>
                                        <p:attrNameLst>
                                          <p:attrName>style.visibility</p:attrName>
                                        </p:attrNameLst>
                                      </p:cBhvr>
                                      <p:to>
                                        <p:strVal val="visible"/>
                                      </p:to>
                                    </p:set>
                                    <p:animEffect transition="in" filter="blinds(horizontal)">
                                      <p:cBhvr>
                                        <p:cTn id="7" dur="500"/>
                                        <p:tgtEl>
                                          <p:spTgt spid="139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9272"/>
                                        </p:tgtEl>
                                        <p:attrNameLst>
                                          <p:attrName>style.visibility</p:attrName>
                                        </p:attrNameLst>
                                      </p:cBhvr>
                                      <p:to>
                                        <p:strVal val="visible"/>
                                      </p:to>
                                    </p:set>
                                    <p:animEffect transition="in" filter="blinds(horizontal)">
                                      <p:cBhvr>
                                        <p:cTn id="12" dur="500"/>
                                        <p:tgtEl>
                                          <p:spTgt spid="139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9276"/>
                                        </p:tgtEl>
                                        <p:attrNameLst>
                                          <p:attrName>style.visibility</p:attrName>
                                        </p:attrNameLst>
                                      </p:cBhvr>
                                      <p:to>
                                        <p:strVal val="visible"/>
                                      </p:to>
                                    </p:set>
                                    <p:animEffect transition="in" filter="blinds(horizontal)">
                                      <p:cBhvr>
                                        <p:cTn id="17" dur="500"/>
                                        <p:tgtEl>
                                          <p:spTgt spid="139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9277"/>
                                        </p:tgtEl>
                                        <p:attrNameLst>
                                          <p:attrName>style.visibility</p:attrName>
                                        </p:attrNameLst>
                                      </p:cBhvr>
                                      <p:to>
                                        <p:strVal val="visible"/>
                                      </p:to>
                                    </p:set>
                                    <p:animEffect transition="in" filter="blinds(horizontal)">
                                      <p:cBhvr>
                                        <p:cTn id="22" dur="500"/>
                                        <p:tgtEl>
                                          <p:spTgt spid="139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nimBg="1"/>
      <p:bldP spid="1392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32DD76C-1D70-AE47-0A02-AC55A186CFAC}"/>
              </a:ext>
            </a:extLst>
          </p:cNvPr>
          <p:cNvSpPr/>
          <p:nvPr/>
        </p:nvSpPr>
        <p:spPr>
          <a:xfrm>
            <a:off x="7256463" y="4981575"/>
            <a:ext cx="693737" cy="693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1" name="Oval 30">
            <a:extLst>
              <a:ext uri="{FF2B5EF4-FFF2-40B4-BE49-F238E27FC236}">
                <a16:creationId xmlns:a16="http://schemas.microsoft.com/office/drawing/2014/main" id="{D492C24C-8EB8-7194-D3CA-9FFBA61CD15B}"/>
              </a:ext>
            </a:extLst>
          </p:cNvPr>
          <p:cNvSpPr/>
          <p:nvPr/>
        </p:nvSpPr>
        <p:spPr>
          <a:xfrm>
            <a:off x="4422775" y="4981575"/>
            <a:ext cx="692150" cy="6937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2" name="Oval 31">
            <a:extLst>
              <a:ext uri="{FF2B5EF4-FFF2-40B4-BE49-F238E27FC236}">
                <a16:creationId xmlns:a16="http://schemas.microsoft.com/office/drawing/2014/main" id="{2388147F-8CF1-3DE8-F2C1-59AAE3A3E1BE}"/>
              </a:ext>
            </a:extLst>
          </p:cNvPr>
          <p:cNvSpPr/>
          <p:nvPr/>
        </p:nvSpPr>
        <p:spPr>
          <a:xfrm>
            <a:off x="3702050" y="3332163"/>
            <a:ext cx="693738" cy="6937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3" name="Oval 32">
            <a:extLst>
              <a:ext uri="{FF2B5EF4-FFF2-40B4-BE49-F238E27FC236}">
                <a16:creationId xmlns:a16="http://schemas.microsoft.com/office/drawing/2014/main" id="{BCC3B21F-EC7B-735A-CA66-77DF530EF486}"/>
              </a:ext>
            </a:extLst>
          </p:cNvPr>
          <p:cNvSpPr/>
          <p:nvPr/>
        </p:nvSpPr>
        <p:spPr>
          <a:xfrm>
            <a:off x="4422775" y="1685925"/>
            <a:ext cx="692150" cy="6921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4" name="Oval 33">
            <a:extLst>
              <a:ext uri="{FF2B5EF4-FFF2-40B4-BE49-F238E27FC236}">
                <a16:creationId xmlns:a16="http://schemas.microsoft.com/office/drawing/2014/main" id="{9A989D60-965E-91BC-DBDD-8276D192FF75}"/>
              </a:ext>
            </a:extLst>
          </p:cNvPr>
          <p:cNvSpPr/>
          <p:nvPr/>
        </p:nvSpPr>
        <p:spPr>
          <a:xfrm>
            <a:off x="7256463" y="1685925"/>
            <a:ext cx="693737" cy="6921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5" name="Oval 34">
            <a:extLst>
              <a:ext uri="{FF2B5EF4-FFF2-40B4-BE49-F238E27FC236}">
                <a16:creationId xmlns:a16="http://schemas.microsoft.com/office/drawing/2014/main" id="{493640A2-2C11-4491-72A9-DFFA11261835}"/>
              </a:ext>
            </a:extLst>
          </p:cNvPr>
          <p:cNvSpPr/>
          <p:nvPr/>
        </p:nvSpPr>
        <p:spPr>
          <a:xfrm>
            <a:off x="7761288" y="3313113"/>
            <a:ext cx="693737" cy="6921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1200"/>
          </a:p>
        </p:txBody>
      </p:sp>
      <p:sp>
        <p:nvSpPr>
          <p:cNvPr id="37" name="Block Arc 14">
            <a:extLst>
              <a:ext uri="{FF2B5EF4-FFF2-40B4-BE49-F238E27FC236}">
                <a16:creationId xmlns:a16="http://schemas.microsoft.com/office/drawing/2014/main" id="{5232047A-DB7A-3C8F-24A4-69D61577C029}"/>
              </a:ext>
            </a:extLst>
          </p:cNvPr>
          <p:cNvSpPr/>
          <p:nvPr/>
        </p:nvSpPr>
        <p:spPr>
          <a:xfrm rot="16200000">
            <a:off x="5414168" y="2971007"/>
            <a:ext cx="1255713" cy="125730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solidFill>
                <a:schemeClr val="tx1"/>
              </a:solidFill>
            </a:endParaRPr>
          </a:p>
        </p:txBody>
      </p:sp>
      <p:sp>
        <p:nvSpPr>
          <p:cNvPr id="38" name="Rounded Rectangle 5">
            <a:extLst>
              <a:ext uri="{FF2B5EF4-FFF2-40B4-BE49-F238E27FC236}">
                <a16:creationId xmlns:a16="http://schemas.microsoft.com/office/drawing/2014/main" id="{EF4A0214-BDE8-A558-AC0E-72428D47E211}"/>
              </a:ext>
            </a:extLst>
          </p:cNvPr>
          <p:cNvSpPr/>
          <p:nvPr/>
        </p:nvSpPr>
        <p:spPr>
          <a:xfrm flipH="1">
            <a:off x="3865563" y="3548063"/>
            <a:ext cx="352425" cy="29051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p>
        </p:txBody>
      </p:sp>
      <p:sp>
        <p:nvSpPr>
          <p:cNvPr id="39" name="Teardrop 1">
            <a:extLst>
              <a:ext uri="{FF2B5EF4-FFF2-40B4-BE49-F238E27FC236}">
                <a16:creationId xmlns:a16="http://schemas.microsoft.com/office/drawing/2014/main" id="{F9F51309-0992-FD7F-B3E7-E66E99ECA441}"/>
              </a:ext>
            </a:extLst>
          </p:cNvPr>
          <p:cNvSpPr/>
          <p:nvPr/>
        </p:nvSpPr>
        <p:spPr>
          <a:xfrm rot="18805991">
            <a:off x="4595019" y="1858169"/>
            <a:ext cx="339725" cy="33496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solidFill>
                <a:schemeClr val="tx1"/>
              </a:solidFill>
            </a:endParaRPr>
          </a:p>
        </p:txBody>
      </p:sp>
      <p:sp>
        <p:nvSpPr>
          <p:cNvPr id="40" name="Rounded Rectangle 25">
            <a:extLst>
              <a:ext uri="{FF2B5EF4-FFF2-40B4-BE49-F238E27FC236}">
                <a16:creationId xmlns:a16="http://schemas.microsoft.com/office/drawing/2014/main" id="{53BA892A-9F39-C4A6-0D64-7D9769B7D18D}"/>
              </a:ext>
            </a:extLst>
          </p:cNvPr>
          <p:cNvSpPr/>
          <p:nvPr/>
        </p:nvSpPr>
        <p:spPr>
          <a:xfrm>
            <a:off x="7418388" y="1895475"/>
            <a:ext cx="371475" cy="27146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p>
        </p:txBody>
      </p:sp>
      <p:sp>
        <p:nvSpPr>
          <p:cNvPr id="41" name="Donut 39">
            <a:extLst>
              <a:ext uri="{FF2B5EF4-FFF2-40B4-BE49-F238E27FC236}">
                <a16:creationId xmlns:a16="http://schemas.microsoft.com/office/drawing/2014/main" id="{784CC2D4-230F-BE78-D1F7-9C7045C065FB}"/>
              </a:ext>
            </a:extLst>
          </p:cNvPr>
          <p:cNvSpPr/>
          <p:nvPr/>
        </p:nvSpPr>
        <p:spPr>
          <a:xfrm>
            <a:off x="7945438" y="3471863"/>
            <a:ext cx="366712" cy="36671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solidFill>
                <a:schemeClr val="tx1"/>
              </a:solidFill>
            </a:endParaRPr>
          </a:p>
        </p:txBody>
      </p:sp>
      <p:sp>
        <p:nvSpPr>
          <p:cNvPr id="42" name="Rectangle 36">
            <a:extLst>
              <a:ext uri="{FF2B5EF4-FFF2-40B4-BE49-F238E27FC236}">
                <a16:creationId xmlns:a16="http://schemas.microsoft.com/office/drawing/2014/main" id="{3F9E0FC2-F7C4-AD50-AD0E-737729BC0BA1}"/>
              </a:ext>
            </a:extLst>
          </p:cNvPr>
          <p:cNvSpPr/>
          <p:nvPr/>
        </p:nvSpPr>
        <p:spPr>
          <a:xfrm>
            <a:off x="4605338" y="5183188"/>
            <a:ext cx="349250" cy="29368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p>
        </p:txBody>
      </p:sp>
      <p:sp>
        <p:nvSpPr>
          <p:cNvPr id="43" name="Chord 15">
            <a:extLst>
              <a:ext uri="{FF2B5EF4-FFF2-40B4-BE49-F238E27FC236}">
                <a16:creationId xmlns:a16="http://schemas.microsoft.com/office/drawing/2014/main" id="{17FE24EE-11C7-5E1F-2AB8-389669B5F962}"/>
              </a:ext>
            </a:extLst>
          </p:cNvPr>
          <p:cNvSpPr/>
          <p:nvPr/>
        </p:nvSpPr>
        <p:spPr>
          <a:xfrm>
            <a:off x="7518400" y="5149850"/>
            <a:ext cx="179388" cy="390525"/>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1200" dirty="0"/>
          </a:p>
        </p:txBody>
      </p:sp>
      <p:sp>
        <p:nvSpPr>
          <p:cNvPr id="141349" name="Rectangle 37">
            <a:extLst>
              <a:ext uri="{FF2B5EF4-FFF2-40B4-BE49-F238E27FC236}">
                <a16:creationId xmlns:a16="http://schemas.microsoft.com/office/drawing/2014/main" id="{31076291-6C1A-FD18-ADCA-1A856EEC77A0}"/>
              </a:ext>
            </a:extLst>
          </p:cNvPr>
          <p:cNvSpPr>
            <a:spLocks noChangeArrowheads="1"/>
          </p:cNvSpPr>
          <p:nvPr/>
        </p:nvSpPr>
        <p:spPr bwMode="auto">
          <a:xfrm>
            <a:off x="1633538" y="223838"/>
            <a:ext cx="9802812" cy="579437"/>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200"/>
              <a:t>Các hoạt động tình nguyện xây dựng nông thôn như:</a:t>
            </a:r>
          </a:p>
        </p:txBody>
      </p:sp>
      <p:pic>
        <p:nvPicPr>
          <p:cNvPr id="141350" name="Picture 38">
            <a:extLst>
              <a:ext uri="{FF2B5EF4-FFF2-40B4-BE49-F238E27FC236}">
                <a16:creationId xmlns:a16="http://schemas.microsoft.com/office/drawing/2014/main" id="{1F7C101E-4DE2-B0C4-1B6E-FDD0A9C8C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2676525"/>
            <a:ext cx="2970213" cy="1849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1351" name="Rectangle 39">
            <a:extLst>
              <a:ext uri="{FF2B5EF4-FFF2-40B4-BE49-F238E27FC236}">
                <a16:creationId xmlns:a16="http://schemas.microsoft.com/office/drawing/2014/main" id="{45CCE14F-3517-4685-A372-3486D797D365}"/>
              </a:ext>
            </a:extLst>
          </p:cNvPr>
          <p:cNvSpPr>
            <a:spLocks noChangeArrowheads="1"/>
          </p:cNvSpPr>
          <p:nvPr/>
        </p:nvSpPr>
        <p:spPr bwMode="auto">
          <a:xfrm>
            <a:off x="1135063" y="1268413"/>
            <a:ext cx="26193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300">
                <a:solidFill>
                  <a:srgbClr val="FF0000"/>
                </a:solidFill>
              </a:rPr>
              <a:t>Xây dựng kết cấu hạ tầng </a:t>
            </a:r>
          </a:p>
        </p:txBody>
      </p:sp>
      <p:sp>
        <p:nvSpPr>
          <p:cNvPr id="141352" name="Rectangle 40">
            <a:extLst>
              <a:ext uri="{FF2B5EF4-FFF2-40B4-BE49-F238E27FC236}">
                <a16:creationId xmlns:a16="http://schemas.microsoft.com/office/drawing/2014/main" id="{E077C4DE-3FFD-D272-897B-8F0229460726}"/>
              </a:ext>
            </a:extLst>
          </p:cNvPr>
          <p:cNvSpPr>
            <a:spLocks noChangeArrowheads="1"/>
          </p:cNvSpPr>
          <p:nvPr/>
        </p:nvSpPr>
        <p:spPr bwMode="auto">
          <a:xfrm>
            <a:off x="8362950" y="1062038"/>
            <a:ext cx="333375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t>Xây dựng đời sống văn hoá, bài trừ các hủ tục lạc hậu ở nông thôn </a:t>
            </a:r>
          </a:p>
        </p:txBody>
      </p:sp>
      <p:sp>
        <p:nvSpPr>
          <p:cNvPr id="141353" name="Rectangle 41">
            <a:extLst>
              <a:ext uri="{FF2B5EF4-FFF2-40B4-BE49-F238E27FC236}">
                <a16:creationId xmlns:a16="http://schemas.microsoft.com/office/drawing/2014/main" id="{AF69C00F-9598-02B4-07EC-7FCE86E30B4E}"/>
              </a:ext>
            </a:extLst>
          </p:cNvPr>
          <p:cNvSpPr>
            <a:spLocks noChangeArrowheads="1"/>
          </p:cNvSpPr>
          <p:nvPr/>
        </p:nvSpPr>
        <p:spPr bwMode="auto">
          <a:xfrm>
            <a:off x="223838" y="2900363"/>
            <a:ext cx="339725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solidFill>
                  <a:srgbClr val="0000FF"/>
                </a:solidFill>
              </a:rPr>
              <a:t>Tổ chức các hoạt động văn hoá, văn nghệ, thể dục thể thao, xây dựng các sân chơi cho thiếu nhi </a:t>
            </a:r>
          </a:p>
        </p:txBody>
      </p:sp>
      <p:sp>
        <p:nvSpPr>
          <p:cNvPr id="141354" name="Rectangle 42">
            <a:extLst>
              <a:ext uri="{FF2B5EF4-FFF2-40B4-BE49-F238E27FC236}">
                <a16:creationId xmlns:a16="http://schemas.microsoft.com/office/drawing/2014/main" id="{5724E418-9502-1890-0F5F-B1C707F12943}"/>
              </a:ext>
            </a:extLst>
          </p:cNvPr>
          <p:cNvSpPr>
            <a:spLocks noChangeArrowheads="1"/>
          </p:cNvSpPr>
          <p:nvPr/>
        </p:nvSpPr>
        <p:spPr bwMode="auto">
          <a:xfrm>
            <a:off x="8805863" y="2901950"/>
            <a:ext cx="29114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300">
                <a:solidFill>
                  <a:srgbClr val="0000FF"/>
                </a:solidFill>
              </a:rPr>
              <a:t>Sửa chữa và làm đẹp các công trình, di tích lịch sử, văn hoá của địa phương </a:t>
            </a:r>
          </a:p>
        </p:txBody>
      </p:sp>
      <p:sp>
        <p:nvSpPr>
          <p:cNvPr id="141355" name="Rectangle 43">
            <a:extLst>
              <a:ext uri="{FF2B5EF4-FFF2-40B4-BE49-F238E27FC236}">
                <a16:creationId xmlns:a16="http://schemas.microsoft.com/office/drawing/2014/main" id="{A0DDB5AA-2CB0-0D0A-2449-2042DFDEF5EC}"/>
              </a:ext>
            </a:extLst>
          </p:cNvPr>
          <p:cNvSpPr>
            <a:spLocks noChangeArrowheads="1"/>
          </p:cNvSpPr>
          <p:nvPr/>
        </p:nvSpPr>
        <p:spPr bwMode="auto">
          <a:xfrm>
            <a:off x="3262313" y="6096000"/>
            <a:ext cx="59023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2300">
                <a:solidFill>
                  <a:srgbClr val="FF0000"/>
                </a:solidFill>
              </a:rPr>
              <a:t>T</a:t>
            </a:r>
            <a:r>
              <a:rPr lang="vi-VN" altLang="en-US" sz="2300">
                <a:solidFill>
                  <a:srgbClr val="FF0000"/>
                </a:solidFill>
              </a:rPr>
              <a:t>ham gia phát triển kinh tế ở nông thôn.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1350"/>
                                        </p:tgtEl>
                                        <p:attrNameLst>
                                          <p:attrName>style.visibility</p:attrName>
                                        </p:attrNameLst>
                                      </p:cBhvr>
                                      <p:to>
                                        <p:strVal val="visible"/>
                                      </p:to>
                                    </p:set>
                                    <p:animEffect transition="in" filter="blinds(horizontal)">
                                      <p:cBhvr>
                                        <p:cTn id="7" dur="500"/>
                                        <p:tgtEl>
                                          <p:spTgt spid="141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par>
                                <p:cTn id="13" presetID="3" presetClass="entr" presetSubtype="1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par>
                                <p:cTn id="16" presetID="3" presetClass="entr" presetSubtype="10" fill="hold" nodeType="withEffect">
                                  <p:stCondLst>
                                    <p:cond delay="0"/>
                                  </p:stCondLst>
                                  <p:childTnLst>
                                    <p:set>
                                      <p:cBhvr>
                                        <p:cTn id="17" dur="1" fill="hold">
                                          <p:stCondLst>
                                            <p:cond delay="0"/>
                                          </p:stCondLst>
                                        </p:cTn>
                                        <p:tgtEl>
                                          <p:spTgt spid="141351"/>
                                        </p:tgtEl>
                                        <p:attrNameLst>
                                          <p:attrName>style.visibility</p:attrName>
                                        </p:attrNameLst>
                                      </p:cBhvr>
                                      <p:to>
                                        <p:strVal val="visible"/>
                                      </p:to>
                                    </p:set>
                                    <p:animEffect transition="in" filter="blinds(horizontal)">
                                      <p:cBhvr>
                                        <p:cTn id="18" dur="500"/>
                                        <p:tgtEl>
                                          <p:spTgt spid="1413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par>
                                <p:cTn id="27" presetID="3" presetClass="entr" presetSubtype="10" fill="hold" nodeType="withEffect">
                                  <p:stCondLst>
                                    <p:cond delay="0"/>
                                  </p:stCondLst>
                                  <p:childTnLst>
                                    <p:set>
                                      <p:cBhvr>
                                        <p:cTn id="28" dur="1" fill="hold">
                                          <p:stCondLst>
                                            <p:cond delay="0"/>
                                          </p:stCondLst>
                                        </p:cTn>
                                        <p:tgtEl>
                                          <p:spTgt spid="141353"/>
                                        </p:tgtEl>
                                        <p:attrNameLst>
                                          <p:attrName>style.visibility</p:attrName>
                                        </p:attrNameLst>
                                      </p:cBhvr>
                                      <p:to>
                                        <p:strVal val="visible"/>
                                      </p:to>
                                    </p:set>
                                    <p:animEffect transition="in" filter="blinds(horizontal)">
                                      <p:cBhvr>
                                        <p:cTn id="29" dur="500"/>
                                        <p:tgtEl>
                                          <p:spTgt spid="1413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par>
                                <p:cTn id="35" presetID="3" presetClass="entr" presetSubtype="1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par>
                                <p:cTn id="38" presetID="3" presetClass="entr" presetSubtype="10" fill="hold" nodeType="withEffect">
                                  <p:stCondLst>
                                    <p:cond delay="0"/>
                                  </p:stCondLst>
                                  <p:childTnLst>
                                    <p:set>
                                      <p:cBhvr>
                                        <p:cTn id="39" dur="1" fill="hold">
                                          <p:stCondLst>
                                            <p:cond delay="0"/>
                                          </p:stCondLst>
                                        </p:cTn>
                                        <p:tgtEl>
                                          <p:spTgt spid="141352"/>
                                        </p:tgtEl>
                                        <p:attrNameLst>
                                          <p:attrName>style.visibility</p:attrName>
                                        </p:attrNameLst>
                                      </p:cBhvr>
                                      <p:to>
                                        <p:strVal val="visible"/>
                                      </p:to>
                                    </p:set>
                                    <p:animEffect transition="in" filter="blinds(horizontal)">
                                      <p:cBhvr>
                                        <p:cTn id="40" dur="500"/>
                                        <p:tgtEl>
                                          <p:spTgt spid="14135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141354"/>
                                        </p:tgtEl>
                                        <p:attrNameLst>
                                          <p:attrName>style.visibility</p:attrName>
                                        </p:attrNameLst>
                                      </p:cBhvr>
                                      <p:to>
                                        <p:strVal val="visible"/>
                                      </p:to>
                                    </p:set>
                                    <p:animEffect transition="in" filter="blinds(horizontal)">
                                      <p:cBhvr>
                                        <p:cTn id="51" dur="500"/>
                                        <p:tgtEl>
                                          <p:spTgt spid="1413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linds(horizontal)">
                                      <p:cBhvr>
                                        <p:cTn id="62" dur="500"/>
                                        <p:tgtEl>
                                          <p:spTgt spid="42"/>
                                        </p:tgtEl>
                                      </p:cBhvr>
                                    </p:animEffect>
                                  </p:childTnLst>
                                </p:cTn>
                              </p:par>
                              <p:par>
                                <p:cTn id="63" presetID="3" presetClass="entr" presetSubtype="1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par>
                                <p:cTn id="66" presetID="3" presetClass="entr" presetSubtype="10" fill="hold" nodeType="withEffect">
                                  <p:stCondLst>
                                    <p:cond delay="0"/>
                                  </p:stCondLst>
                                  <p:childTnLst>
                                    <p:set>
                                      <p:cBhvr>
                                        <p:cTn id="67" dur="1" fill="hold">
                                          <p:stCondLst>
                                            <p:cond delay="0"/>
                                          </p:stCondLst>
                                        </p:cTn>
                                        <p:tgtEl>
                                          <p:spTgt spid="141355"/>
                                        </p:tgtEl>
                                        <p:attrNameLst>
                                          <p:attrName>style.visibility</p:attrName>
                                        </p:attrNameLst>
                                      </p:cBhvr>
                                      <p:to>
                                        <p:strVal val="visible"/>
                                      </p:to>
                                    </p:set>
                                    <p:animEffect transition="in" filter="blinds(horizontal)">
                                      <p:cBhvr>
                                        <p:cTn id="68" dur="500"/>
                                        <p:tgtEl>
                                          <p:spTgt spid="14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141351" grpId="0"/>
      <p:bldP spid="141352" grpId="0"/>
      <p:bldP spid="141353" grpId="0"/>
      <p:bldP spid="141354" grpId="0"/>
      <p:bldP spid="1413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28578444-6962-1D88-5592-6533A66A3E74}"/>
              </a:ext>
            </a:extLst>
          </p:cNvPr>
          <p:cNvSpPr>
            <a:spLocks noChangeArrowheads="1"/>
          </p:cNvSpPr>
          <p:nvPr/>
        </p:nvSpPr>
        <p:spPr bwMode="auto">
          <a:xfrm>
            <a:off x="1011238" y="236538"/>
            <a:ext cx="10185400"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2800">
                <a:solidFill>
                  <a:schemeClr val="bg1"/>
                </a:solidFill>
              </a:rPr>
              <a:t>Em hãy kể tên những hoạt động cộng đồng trong thông tin sau </a:t>
            </a:r>
          </a:p>
        </p:txBody>
      </p:sp>
      <p:pic>
        <p:nvPicPr>
          <p:cNvPr id="142339" name="Picture 3">
            <a:extLst>
              <a:ext uri="{FF2B5EF4-FFF2-40B4-BE49-F238E27FC236}">
                <a16:creationId xmlns:a16="http://schemas.microsoft.com/office/drawing/2014/main" id="{DFC601CC-2329-8981-4DDD-E8C5F9563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879475"/>
            <a:ext cx="5187950" cy="5737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2341" name="Rectangle 5">
            <a:extLst>
              <a:ext uri="{FF2B5EF4-FFF2-40B4-BE49-F238E27FC236}">
                <a16:creationId xmlns:a16="http://schemas.microsoft.com/office/drawing/2014/main" id="{211FA6FF-0107-8A05-9EF4-725A7F454EA7}"/>
              </a:ext>
            </a:extLst>
          </p:cNvPr>
          <p:cNvSpPr>
            <a:spLocks noChangeArrowheads="1"/>
          </p:cNvSpPr>
          <p:nvPr/>
        </p:nvSpPr>
        <p:spPr bwMode="auto">
          <a:xfrm>
            <a:off x="5888038" y="5310188"/>
            <a:ext cx="5999162" cy="974725"/>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900"/>
              <a:t>Hoạt động tình nguyện đảm bảo an sinh xã hội </a:t>
            </a:r>
          </a:p>
        </p:txBody>
      </p:sp>
      <p:pic>
        <p:nvPicPr>
          <p:cNvPr id="142343" name="Picture 7" descr="Thực hiện an sinh xã hội là trọng trách của hệ thống chính trị và toàn xã  hội - Tạp chí Tuyên giáo">
            <a:extLst>
              <a:ext uri="{FF2B5EF4-FFF2-40B4-BE49-F238E27FC236}">
                <a16:creationId xmlns:a16="http://schemas.microsoft.com/office/drawing/2014/main" id="{776438AF-CE88-8F08-2316-7BE09E8E1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933450"/>
            <a:ext cx="6053137" cy="4014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linds(horizontal)">
                                      <p:cBhvr>
                                        <p:cTn id="7" dur="500"/>
                                        <p:tgtEl>
                                          <p:spTgt spid="142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blinds(horizontal)">
                                      <p:cBhvr>
                                        <p:cTn id="12" dur="500"/>
                                        <p:tgtEl>
                                          <p:spTgt spid="142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2343"/>
                                        </p:tgtEl>
                                        <p:attrNameLst>
                                          <p:attrName>style.visibility</p:attrName>
                                        </p:attrNameLst>
                                      </p:cBhvr>
                                      <p:to>
                                        <p:strVal val="visible"/>
                                      </p:to>
                                    </p:set>
                                    <p:animEffect transition="in" filter="blinds(horizontal)">
                                      <p:cBhvr>
                                        <p:cTn id="17" dur="500"/>
                                        <p:tgtEl>
                                          <p:spTgt spid="142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2341"/>
                                        </p:tgtEl>
                                        <p:attrNameLst>
                                          <p:attrName>style.visibility</p:attrName>
                                        </p:attrNameLst>
                                      </p:cBhvr>
                                      <p:to>
                                        <p:strVal val="visible"/>
                                      </p:to>
                                    </p:set>
                                    <p:animEffect transition="in" filter="blinds(horizontal)">
                                      <p:cBhvr>
                                        <p:cTn id="22" dur="5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6" name="Group 43">
            <a:extLst>
              <a:ext uri="{FF2B5EF4-FFF2-40B4-BE49-F238E27FC236}">
                <a16:creationId xmlns:a16="http://schemas.microsoft.com/office/drawing/2014/main" id="{F95D532F-585F-35ED-D249-8C70BB451F60}"/>
              </a:ext>
            </a:extLst>
          </p:cNvPr>
          <p:cNvGrpSpPr>
            <a:grpSpLocks/>
          </p:cNvGrpSpPr>
          <p:nvPr/>
        </p:nvGrpSpPr>
        <p:grpSpPr bwMode="auto">
          <a:xfrm>
            <a:off x="4513263" y="2341563"/>
            <a:ext cx="3163887" cy="3171825"/>
            <a:chOff x="4512703" y="2342125"/>
            <a:chExt cx="3163784" cy="3171693"/>
          </a:xfrm>
        </p:grpSpPr>
        <p:sp>
          <p:nvSpPr>
            <p:cNvPr id="4" name="Oval 3">
              <a:extLst>
                <a:ext uri="{FF2B5EF4-FFF2-40B4-BE49-F238E27FC236}">
                  <a16:creationId xmlns:a16="http://schemas.microsoft.com/office/drawing/2014/main" id="{BAEABF66-837D-D840-E88D-F0C98A8B41CB}"/>
                </a:ext>
              </a:extLst>
            </p:cNvPr>
            <p:cNvSpPr/>
            <p:nvPr/>
          </p:nvSpPr>
          <p:spPr>
            <a:xfrm>
              <a:off x="4512703" y="2342125"/>
              <a:ext cx="3163784" cy="3163755"/>
            </a:xfrm>
            <a:prstGeom prst="ellipse">
              <a:avLst/>
            </a:prstGeom>
            <a:noFill/>
            <a:ln w="158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40" name="Isosceles Triangle 39">
              <a:extLst>
                <a:ext uri="{FF2B5EF4-FFF2-40B4-BE49-F238E27FC236}">
                  <a16:creationId xmlns:a16="http://schemas.microsoft.com/office/drawing/2014/main" id="{075F4282-F09A-18C9-BC0B-4F7BDF56AA2B}"/>
                </a:ext>
              </a:extLst>
            </p:cNvPr>
            <p:cNvSpPr/>
            <p:nvPr/>
          </p:nvSpPr>
          <p:spPr>
            <a:xfrm rot="3735809">
              <a:off x="5381039" y="2372285"/>
              <a:ext cx="214303" cy="18573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41" name="Isosceles Triangle 40">
              <a:extLst>
                <a:ext uri="{FF2B5EF4-FFF2-40B4-BE49-F238E27FC236}">
                  <a16:creationId xmlns:a16="http://schemas.microsoft.com/office/drawing/2014/main" id="{85688B25-C293-2427-CDEF-2DC2EA3955AB}"/>
                </a:ext>
              </a:extLst>
            </p:cNvPr>
            <p:cNvSpPr/>
            <p:nvPr/>
          </p:nvSpPr>
          <p:spPr>
            <a:xfrm rot="9640335">
              <a:off x="7438370" y="3237438"/>
              <a:ext cx="214306" cy="18414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42" name="Isosceles Triangle 41">
              <a:extLst>
                <a:ext uri="{FF2B5EF4-FFF2-40B4-BE49-F238E27FC236}">
                  <a16:creationId xmlns:a16="http://schemas.microsoft.com/office/drawing/2014/main" id="{02337843-BC08-840A-323D-402562B430D4}"/>
                </a:ext>
              </a:extLst>
            </p:cNvPr>
            <p:cNvSpPr/>
            <p:nvPr/>
          </p:nvSpPr>
          <p:spPr>
            <a:xfrm rot="14802930">
              <a:off x="6572417" y="5314594"/>
              <a:ext cx="214304" cy="18414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43" name="Isosceles Triangle 42">
              <a:extLst>
                <a:ext uri="{FF2B5EF4-FFF2-40B4-BE49-F238E27FC236}">
                  <a16:creationId xmlns:a16="http://schemas.microsoft.com/office/drawing/2014/main" id="{7F34289C-7A43-D2C9-8F0E-AF2FE744E680}"/>
                </a:ext>
              </a:extLst>
            </p:cNvPr>
            <p:cNvSpPr/>
            <p:nvPr/>
          </p:nvSpPr>
          <p:spPr>
            <a:xfrm rot="20277048">
              <a:off x="4517465" y="4439125"/>
              <a:ext cx="214306" cy="18414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grpSp>
      <p:sp>
        <p:nvSpPr>
          <p:cNvPr id="5" name="Oval 4">
            <a:extLst>
              <a:ext uri="{FF2B5EF4-FFF2-40B4-BE49-F238E27FC236}">
                <a16:creationId xmlns:a16="http://schemas.microsoft.com/office/drawing/2014/main" id="{FC0F73D2-734B-8117-0258-E5F05F108EE5}"/>
              </a:ext>
            </a:extLst>
          </p:cNvPr>
          <p:cNvSpPr/>
          <p:nvPr/>
        </p:nvSpPr>
        <p:spPr>
          <a:xfrm>
            <a:off x="5586413" y="1900238"/>
            <a:ext cx="1016000" cy="101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sp>
        <p:nvSpPr>
          <p:cNvPr id="6" name="Oval 5">
            <a:extLst>
              <a:ext uri="{FF2B5EF4-FFF2-40B4-BE49-F238E27FC236}">
                <a16:creationId xmlns:a16="http://schemas.microsoft.com/office/drawing/2014/main" id="{E07735DE-DA3E-3EDA-4FCF-260D17446989}"/>
              </a:ext>
            </a:extLst>
          </p:cNvPr>
          <p:cNvSpPr/>
          <p:nvPr/>
        </p:nvSpPr>
        <p:spPr>
          <a:xfrm>
            <a:off x="7081838" y="3416300"/>
            <a:ext cx="1016000" cy="10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p>
        </p:txBody>
      </p:sp>
      <p:sp>
        <p:nvSpPr>
          <p:cNvPr id="7" name="Oval 6">
            <a:extLst>
              <a:ext uri="{FF2B5EF4-FFF2-40B4-BE49-F238E27FC236}">
                <a16:creationId xmlns:a16="http://schemas.microsoft.com/office/drawing/2014/main" id="{7684B6F3-3B53-59F5-69D4-C30187037DDD}"/>
              </a:ext>
            </a:extLst>
          </p:cNvPr>
          <p:cNvSpPr/>
          <p:nvPr/>
        </p:nvSpPr>
        <p:spPr>
          <a:xfrm>
            <a:off x="4094163" y="3416300"/>
            <a:ext cx="1016000" cy="101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sp>
        <p:nvSpPr>
          <p:cNvPr id="8" name="Oval 7">
            <a:extLst>
              <a:ext uri="{FF2B5EF4-FFF2-40B4-BE49-F238E27FC236}">
                <a16:creationId xmlns:a16="http://schemas.microsoft.com/office/drawing/2014/main" id="{3F4534C1-DA81-5A33-F914-3BBEE0EF9680}"/>
              </a:ext>
            </a:extLst>
          </p:cNvPr>
          <p:cNvSpPr/>
          <p:nvPr/>
        </p:nvSpPr>
        <p:spPr>
          <a:xfrm>
            <a:off x="5586413" y="4932363"/>
            <a:ext cx="1016000" cy="10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dirty="0"/>
          </a:p>
        </p:txBody>
      </p:sp>
      <p:sp>
        <p:nvSpPr>
          <p:cNvPr id="22" name="Rectangle 36">
            <a:extLst>
              <a:ext uri="{FF2B5EF4-FFF2-40B4-BE49-F238E27FC236}">
                <a16:creationId xmlns:a16="http://schemas.microsoft.com/office/drawing/2014/main" id="{B45EA0F8-27AF-8D07-4B63-47830CC7312C}"/>
              </a:ext>
            </a:extLst>
          </p:cNvPr>
          <p:cNvSpPr/>
          <p:nvPr/>
        </p:nvSpPr>
        <p:spPr>
          <a:xfrm>
            <a:off x="5900738" y="2243138"/>
            <a:ext cx="390525" cy="325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3" name="Chord 15">
            <a:extLst>
              <a:ext uri="{FF2B5EF4-FFF2-40B4-BE49-F238E27FC236}">
                <a16:creationId xmlns:a16="http://schemas.microsoft.com/office/drawing/2014/main" id="{7BC5D2DC-478D-0815-4115-C63E5DE66876}"/>
              </a:ext>
            </a:extLst>
          </p:cNvPr>
          <p:cNvSpPr/>
          <p:nvPr/>
        </p:nvSpPr>
        <p:spPr>
          <a:xfrm>
            <a:off x="4483100" y="3729038"/>
            <a:ext cx="200025" cy="43338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4" name="Rectangle 16">
            <a:extLst>
              <a:ext uri="{FF2B5EF4-FFF2-40B4-BE49-F238E27FC236}">
                <a16:creationId xmlns:a16="http://schemas.microsoft.com/office/drawing/2014/main" id="{9E43D365-BD17-D863-CFB1-C5C9061A9BBC}"/>
              </a:ext>
            </a:extLst>
          </p:cNvPr>
          <p:cNvSpPr/>
          <p:nvPr/>
        </p:nvSpPr>
        <p:spPr>
          <a:xfrm>
            <a:off x="5895975" y="5349875"/>
            <a:ext cx="395288" cy="25876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6" name="Trapezoid 18">
            <a:extLst>
              <a:ext uri="{FF2B5EF4-FFF2-40B4-BE49-F238E27FC236}">
                <a16:creationId xmlns:a16="http://schemas.microsoft.com/office/drawing/2014/main" id="{B64AF71C-7609-725D-0462-53D0BE8A4487}"/>
              </a:ext>
            </a:extLst>
          </p:cNvPr>
          <p:cNvSpPr/>
          <p:nvPr/>
        </p:nvSpPr>
        <p:spPr>
          <a:xfrm rot="10800000">
            <a:off x="5462588" y="3536950"/>
            <a:ext cx="1281112" cy="70961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2700">
              <a:solidFill>
                <a:schemeClr val="tx1">
                  <a:lumMod val="75000"/>
                  <a:lumOff val="25000"/>
                </a:schemeClr>
              </a:solidFill>
            </a:endParaRPr>
          </a:p>
        </p:txBody>
      </p:sp>
      <p:cxnSp>
        <p:nvCxnSpPr>
          <p:cNvPr id="27" name="Straight Arrow Connector 26">
            <a:extLst>
              <a:ext uri="{FF2B5EF4-FFF2-40B4-BE49-F238E27FC236}">
                <a16:creationId xmlns:a16="http://schemas.microsoft.com/office/drawing/2014/main" id="{07D03950-30AB-094D-4F9C-9A1E2F730C82}"/>
              </a:ext>
            </a:extLst>
          </p:cNvPr>
          <p:cNvCxnSpPr>
            <a:cxnSpLocks/>
          </p:cNvCxnSpPr>
          <p:nvPr/>
        </p:nvCxnSpPr>
        <p:spPr>
          <a:xfrm flipV="1">
            <a:off x="6127750" y="3021013"/>
            <a:ext cx="0" cy="384175"/>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F0C1C5-E39A-9169-74E1-820C3EB8920E}"/>
              </a:ext>
            </a:extLst>
          </p:cNvPr>
          <p:cNvCxnSpPr>
            <a:cxnSpLocks/>
          </p:cNvCxnSpPr>
          <p:nvPr/>
        </p:nvCxnSpPr>
        <p:spPr>
          <a:xfrm>
            <a:off x="6103938" y="4432300"/>
            <a:ext cx="0" cy="38735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DC716DC-9C96-C828-27DC-B91A0FCC9F1E}"/>
              </a:ext>
            </a:extLst>
          </p:cNvPr>
          <p:cNvCxnSpPr>
            <a:cxnSpLocks/>
          </p:cNvCxnSpPr>
          <p:nvPr/>
        </p:nvCxnSpPr>
        <p:spPr>
          <a:xfrm flipH="1">
            <a:off x="5173663" y="3924300"/>
            <a:ext cx="412750"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F0584F6-39C8-2AC7-15FF-BE99F4609886}"/>
              </a:ext>
            </a:extLst>
          </p:cNvPr>
          <p:cNvCxnSpPr>
            <a:cxnSpLocks/>
          </p:cNvCxnSpPr>
          <p:nvPr/>
        </p:nvCxnSpPr>
        <p:spPr>
          <a:xfrm>
            <a:off x="6602413" y="3924300"/>
            <a:ext cx="434975" cy="0"/>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7">
            <a:extLst>
              <a:ext uri="{FF2B5EF4-FFF2-40B4-BE49-F238E27FC236}">
                <a16:creationId xmlns:a16="http://schemas.microsoft.com/office/drawing/2014/main" id="{7C0EB551-CA43-04FB-099F-A9EB6934BEDA}"/>
              </a:ext>
            </a:extLst>
          </p:cNvPr>
          <p:cNvSpPr/>
          <p:nvPr/>
        </p:nvSpPr>
        <p:spPr>
          <a:xfrm rot="2974883">
            <a:off x="7511256" y="3740945"/>
            <a:ext cx="193675" cy="43021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grpSp>
        <p:nvGrpSpPr>
          <p:cNvPr id="144418" name="Group 48">
            <a:extLst>
              <a:ext uri="{FF2B5EF4-FFF2-40B4-BE49-F238E27FC236}">
                <a16:creationId xmlns:a16="http://schemas.microsoft.com/office/drawing/2014/main" id="{5AE7B5A0-8FD0-C8C0-D78C-2C6F7024C115}"/>
              </a:ext>
            </a:extLst>
          </p:cNvPr>
          <p:cNvGrpSpPr>
            <a:grpSpLocks/>
          </p:cNvGrpSpPr>
          <p:nvPr/>
        </p:nvGrpSpPr>
        <p:grpSpPr bwMode="auto">
          <a:xfrm>
            <a:off x="5718175" y="3721100"/>
            <a:ext cx="792163" cy="323850"/>
            <a:chOff x="6484672" y="2318645"/>
            <a:chExt cx="2188230" cy="891140"/>
          </a:xfrm>
        </p:grpSpPr>
        <p:sp>
          <p:nvSpPr>
            <p:cNvPr id="50" name="Oval 21">
              <a:extLst>
                <a:ext uri="{FF2B5EF4-FFF2-40B4-BE49-F238E27FC236}">
                  <a16:creationId xmlns:a16="http://schemas.microsoft.com/office/drawing/2014/main" id="{7991194D-59AB-DD56-D825-EA194F0EF6B6}"/>
                </a:ext>
              </a:extLst>
            </p:cNvPr>
            <p:cNvSpPr>
              <a:spLocks noChangeAspect="1"/>
            </p:cNvSpPr>
            <p:nvPr/>
          </p:nvSpPr>
          <p:spPr>
            <a:xfrm>
              <a:off x="7787086" y="2318645"/>
              <a:ext cx="885816" cy="89114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51" name="Freeform: Shape 50">
              <a:extLst>
                <a:ext uri="{FF2B5EF4-FFF2-40B4-BE49-F238E27FC236}">
                  <a16:creationId xmlns:a16="http://schemas.microsoft.com/office/drawing/2014/main" id="{BE558818-4FF8-95E6-56EC-B657902E3439}"/>
                </a:ext>
              </a:extLst>
            </p:cNvPr>
            <p:cNvSpPr/>
            <p:nvPr/>
          </p:nvSpPr>
          <p:spPr>
            <a:xfrm>
              <a:off x="6484672" y="2318645"/>
              <a:ext cx="600778" cy="856193"/>
            </a:xfrm>
            <a:custGeom>
              <a:avLst/>
              <a:gdLst/>
              <a:ahLst/>
              <a:cxnLst/>
              <a:rect l="l" t="t" r="r" b="b"/>
              <a:pathLst>
                <a:path w="599480" h="854274">
                  <a:moveTo>
                    <a:pt x="308967" y="0"/>
                  </a:moveTo>
                  <a:cubicBezTo>
                    <a:pt x="396676" y="0"/>
                    <a:pt x="482600" y="22027"/>
                    <a:pt x="566737" y="66080"/>
                  </a:cubicBezTo>
                  <a:lnTo>
                    <a:pt x="482203" y="230386"/>
                  </a:lnTo>
                  <a:cubicBezTo>
                    <a:pt x="436048" y="194271"/>
                    <a:pt x="389492" y="176213"/>
                    <a:pt x="342537" y="176213"/>
                  </a:cubicBezTo>
                  <a:cubicBezTo>
                    <a:pt x="319859" y="176213"/>
                    <a:pt x="299566" y="181989"/>
                    <a:pt x="281657" y="193542"/>
                  </a:cubicBezTo>
                  <a:cubicBezTo>
                    <a:pt x="261367" y="206688"/>
                    <a:pt x="251222" y="224216"/>
                    <a:pt x="251222" y="246125"/>
                  </a:cubicBezTo>
                  <a:cubicBezTo>
                    <a:pt x="251222" y="267630"/>
                    <a:pt x="264539" y="286150"/>
                    <a:pt x="291173" y="301684"/>
                  </a:cubicBezTo>
                  <a:cubicBezTo>
                    <a:pt x="303104" y="308859"/>
                    <a:pt x="338885" y="321209"/>
                    <a:pt x="398515" y="338733"/>
                  </a:cubicBezTo>
                  <a:cubicBezTo>
                    <a:pt x="473258" y="360586"/>
                    <a:pt x="526529" y="391579"/>
                    <a:pt x="558329" y="431713"/>
                  </a:cubicBezTo>
                  <a:cubicBezTo>
                    <a:pt x="585763" y="465882"/>
                    <a:pt x="599480" y="509786"/>
                    <a:pt x="599480" y="563426"/>
                  </a:cubicBezTo>
                  <a:cubicBezTo>
                    <a:pt x="599480" y="700900"/>
                    <a:pt x="539155" y="790498"/>
                    <a:pt x="418504" y="832219"/>
                  </a:cubicBezTo>
                  <a:cubicBezTo>
                    <a:pt x="376436" y="846922"/>
                    <a:pt x="331192" y="854274"/>
                    <a:pt x="282773" y="854274"/>
                  </a:cubicBezTo>
                  <a:cubicBezTo>
                    <a:pt x="181173" y="854274"/>
                    <a:pt x="86915" y="823516"/>
                    <a:pt x="0" y="762000"/>
                  </a:cubicBezTo>
                  <a:lnTo>
                    <a:pt x="90487" y="591741"/>
                  </a:lnTo>
                  <a:cubicBezTo>
                    <a:pt x="154118" y="649288"/>
                    <a:pt x="216356" y="678061"/>
                    <a:pt x="277201" y="678061"/>
                  </a:cubicBezTo>
                  <a:cubicBezTo>
                    <a:pt x="304642" y="678061"/>
                    <a:pt x="327908" y="671646"/>
                    <a:pt x="347002" y="658816"/>
                  </a:cubicBezTo>
                  <a:cubicBezTo>
                    <a:pt x="369270" y="644386"/>
                    <a:pt x="380404" y="623941"/>
                    <a:pt x="380404" y="597480"/>
                  </a:cubicBezTo>
                  <a:cubicBezTo>
                    <a:pt x="380404" y="573426"/>
                    <a:pt x="368080" y="553380"/>
                    <a:pt x="343430" y="537344"/>
                  </a:cubicBezTo>
                  <a:cubicBezTo>
                    <a:pt x="325143" y="525314"/>
                    <a:pt x="294332" y="513085"/>
                    <a:pt x="250998" y="500658"/>
                  </a:cubicBezTo>
                  <a:cubicBezTo>
                    <a:pt x="198524" y="485199"/>
                    <a:pt x="165528" y="474495"/>
                    <a:pt x="152009" y="468548"/>
                  </a:cubicBezTo>
                  <a:cubicBezTo>
                    <a:pt x="130541" y="459433"/>
                    <a:pt x="112253" y="448729"/>
                    <a:pt x="97147" y="436439"/>
                  </a:cubicBezTo>
                  <a:cubicBezTo>
                    <a:pt x="53814" y="400763"/>
                    <a:pt x="32147" y="346854"/>
                    <a:pt x="32147" y="274709"/>
                  </a:cubicBezTo>
                  <a:cubicBezTo>
                    <a:pt x="32147" y="199390"/>
                    <a:pt x="54570" y="136956"/>
                    <a:pt x="99417" y="87409"/>
                  </a:cubicBezTo>
                  <a:cubicBezTo>
                    <a:pt x="151805" y="29136"/>
                    <a:pt x="221654" y="0"/>
                    <a:pt x="30896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52" name="Freeform: Shape 51">
              <a:extLst>
                <a:ext uri="{FF2B5EF4-FFF2-40B4-BE49-F238E27FC236}">
                  <a16:creationId xmlns:a16="http://schemas.microsoft.com/office/drawing/2014/main" id="{0EF282BE-A140-F9A3-1659-D1A1DA92677D}"/>
                </a:ext>
              </a:extLst>
            </p:cNvPr>
            <p:cNvSpPr/>
            <p:nvPr/>
          </p:nvSpPr>
          <p:spPr>
            <a:xfrm>
              <a:off x="7230161" y="2340488"/>
              <a:ext cx="464834" cy="812510"/>
            </a:xfrm>
            <a:custGeom>
              <a:avLst/>
              <a:gdLst/>
              <a:ahLst/>
              <a:cxnLst/>
              <a:rect l="l" t="t" r="r" b="b"/>
              <a:pathLst>
                <a:path w="462558" h="812601">
                  <a:moveTo>
                    <a:pt x="0" y="0"/>
                  </a:moveTo>
                  <a:lnTo>
                    <a:pt x="462558" y="0"/>
                  </a:lnTo>
                  <a:lnTo>
                    <a:pt x="462558" y="176212"/>
                  </a:lnTo>
                  <a:lnTo>
                    <a:pt x="211336" y="176212"/>
                  </a:lnTo>
                  <a:lnTo>
                    <a:pt x="211336" y="314920"/>
                  </a:lnTo>
                  <a:lnTo>
                    <a:pt x="448866" y="314920"/>
                  </a:lnTo>
                  <a:lnTo>
                    <a:pt x="448866" y="491132"/>
                  </a:lnTo>
                  <a:lnTo>
                    <a:pt x="211336" y="491132"/>
                  </a:lnTo>
                  <a:lnTo>
                    <a:pt x="211336" y="636389"/>
                  </a:lnTo>
                  <a:lnTo>
                    <a:pt x="462558" y="636389"/>
                  </a:lnTo>
                  <a:lnTo>
                    <a:pt x="462558" y="812601"/>
                  </a:lnTo>
                  <a:lnTo>
                    <a:pt x="0" y="8126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grpSp>
      <p:sp>
        <p:nvSpPr>
          <p:cNvPr id="144422" name="Rectangle 38">
            <a:extLst>
              <a:ext uri="{FF2B5EF4-FFF2-40B4-BE49-F238E27FC236}">
                <a16:creationId xmlns:a16="http://schemas.microsoft.com/office/drawing/2014/main" id="{8CC16B83-C8E3-6A55-0482-29E57593E51A}"/>
              </a:ext>
            </a:extLst>
          </p:cNvPr>
          <p:cNvSpPr>
            <a:spLocks noChangeArrowheads="1"/>
          </p:cNvSpPr>
          <p:nvPr/>
        </p:nvSpPr>
        <p:spPr bwMode="auto">
          <a:xfrm>
            <a:off x="1011238" y="206375"/>
            <a:ext cx="10521950" cy="5794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200">
                <a:solidFill>
                  <a:schemeClr val="bg1"/>
                </a:solidFill>
              </a:rPr>
              <a:t>Các hoạt động tình nguyện đảm bảo an sinh xã hội như</a:t>
            </a:r>
          </a:p>
        </p:txBody>
      </p:sp>
      <p:sp>
        <p:nvSpPr>
          <p:cNvPr id="144423" name="Rectangle 39">
            <a:extLst>
              <a:ext uri="{FF2B5EF4-FFF2-40B4-BE49-F238E27FC236}">
                <a16:creationId xmlns:a16="http://schemas.microsoft.com/office/drawing/2014/main" id="{1A341E76-90F3-226E-2573-FB58AC87D0AD}"/>
              </a:ext>
            </a:extLst>
          </p:cNvPr>
          <p:cNvSpPr>
            <a:spLocks noChangeArrowheads="1"/>
          </p:cNvSpPr>
          <p:nvPr/>
        </p:nvSpPr>
        <p:spPr bwMode="auto">
          <a:xfrm>
            <a:off x="6894513" y="1162050"/>
            <a:ext cx="4605337" cy="119697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t>Tham gia phát triển cộng đồng, hỗ trợ trẻ em có hoàn cảnh khó khăn </a:t>
            </a:r>
          </a:p>
        </p:txBody>
      </p:sp>
      <p:sp>
        <p:nvSpPr>
          <p:cNvPr id="144424" name="Rectangle 40">
            <a:extLst>
              <a:ext uri="{FF2B5EF4-FFF2-40B4-BE49-F238E27FC236}">
                <a16:creationId xmlns:a16="http://schemas.microsoft.com/office/drawing/2014/main" id="{7B19AD52-8233-6BD2-22A7-282F75899289}"/>
              </a:ext>
            </a:extLst>
          </p:cNvPr>
          <p:cNvSpPr>
            <a:spLocks noChangeArrowheads="1"/>
          </p:cNvSpPr>
          <p:nvPr/>
        </p:nvSpPr>
        <p:spPr bwMode="auto">
          <a:xfrm>
            <a:off x="7874000" y="4587875"/>
            <a:ext cx="3684588" cy="119697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t>Hỗ trợ người già neo đơn, thanh niên yếu thế, dễ bị tổn thương </a:t>
            </a:r>
          </a:p>
        </p:txBody>
      </p:sp>
      <p:sp>
        <p:nvSpPr>
          <p:cNvPr id="144425" name="Rectangle 41">
            <a:extLst>
              <a:ext uri="{FF2B5EF4-FFF2-40B4-BE49-F238E27FC236}">
                <a16:creationId xmlns:a16="http://schemas.microsoft.com/office/drawing/2014/main" id="{AF17846D-9DB2-F16D-D08E-F316331AD947}"/>
              </a:ext>
            </a:extLst>
          </p:cNvPr>
          <p:cNvSpPr>
            <a:spLocks noChangeArrowheads="1"/>
          </p:cNvSpPr>
          <p:nvPr/>
        </p:nvSpPr>
        <p:spPr bwMode="auto">
          <a:xfrm>
            <a:off x="352425" y="4243388"/>
            <a:ext cx="3663950" cy="229235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a:t>Thực hiện các chương trình: Nhà nhân ái; Trường đẹp cho em; Nhà bán trú cho em; Hành trình nhân ái vì sức khoẻ cộng đồng; </a:t>
            </a:r>
          </a:p>
        </p:txBody>
      </p:sp>
      <p:sp>
        <p:nvSpPr>
          <p:cNvPr id="144426" name="Rectangle 42">
            <a:extLst>
              <a:ext uri="{FF2B5EF4-FFF2-40B4-BE49-F238E27FC236}">
                <a16:creationId xmlns:a16="http://schemas.microsoft.com/office/drawing/2014/main" id="{B9612DE7-E867-0D8D-1E9A-B1E0A63CF644}"/>
              </a:ext>
            </a:extLst>
          </p:cNvPr>
          <p:cNvSpPr>
            <a:spLocks noChangeArrowheads="1"/>
          </p:cNvSpPr>
          <p:nvPr/>
        </p:nvSpPr>
        <p:spPr bwMode="auto">
          <a:xfrm>
            <a:off x="307975" y="1217613"/>
            <a:ext cx="4305300" cy="1927225"/>
          </a:xfrm>
          <a:prstGeom prst="rect">
            <a:avLst/>
          </a:prstGeom>
          <a:noFill/>
          <a:ln w="952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400"/>
              <a:t>Thực hiện</a:t>
            </a:r>
            <a:r>
              <a:rPr lang="vi-VN" altLang="en-US" sz="2400"/>
              <a:t> các chương trình: Mang âm nhạc đến bệnh viện; Cùng sống khoẻ; Tiếp sức người bệnh; Ngày Chủ nhật đỏ;...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linds(horizontal)">
                                      <p:cBhvr>
                                        <p:cTn id="7" dur="500"/>
                                        <p:tgtEl>
                                          <p:spTgt spid="14438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par>
                                <p:cTn id="38" presetID="3" presetClass="entr" presetSubtype="1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par>
                                <p:cTn id="47" presetID="3" presetClass="entr" presetSubtype="10" fill="hold" nodeType="withEffect">
                                  <p:stCondLst>
                                    <p:cond delay="0"/>
                                  </p:stCondLst>
                                  <p:childTnLst>
                                    <p:set>
                                      <p:cBhvr>
                                        <p:cTn id="48" dur="1" fill="hold">
                                          <p:stCondLst>
                                            <p:cond delay="0"/>
                                          </p:stCondLst>
                                        </p:cTn>
                                        <p:tgtEl>
                                          <p:spTgt spid="144418"/>
                                        </p:tgtEl>
                                        <p:attrNameLst>
                                          <p:attrName>style.visibility</p:attrName>
                                        </p:attrNameLst>
                                      </p:cBhvr>
                                      <p:to>
                                        <p:strVal val="visible"/>
                                      </p:to>
                                    </p:set>
                                    <p:animEffect transition="in" filter="blinds(horizontal)">
                                      <p:cBhvr>
                                        <p:cTn id="49" dur="500"/>
                                        <p:tgtEl>
                                          <p:spTgt spid="1444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44423"/>
                                        </p:tgtEl>
                                        <p:attrNameLst>
                                          <p:attrName>style.visibility</p:attrName>
                                        </p:attrNameLst>
                                      </p:cBhvr>
                                      <p:to>
                                        <p:strVal val="visible"/>
                                      </p:to>
                                    </p:set>
                                    <p:animEffect transition="in" filter="blinds(horizontal)">
                                      <p:cBhvr>
                                        <p:cTn id="54" dur="500"/>
                                        <p:tgtEl>
                                          <p:spTgt spid="14442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44424"/>
                                        </p:tgtEl>
                                        <p:attrNameLst>
                                          <p:attrName>style.visibility</p:attrName>
                                        </p:attrNameLst>
                                      </p:cBhvr>
                                      <p:to>
                                        <p:strVal val="visible"/>
                                      </p:to>
                                    </p:set>
                                    <p:animEffect transition="in" filter="blinds(horizontal)">
                                      <p:cBhvr>
                                        <p:cTn id="59" dur="500"/>
                                        <p:tgtEl>
                                          <p:spTgt spid="14442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44425"/>
                                        </p:tgtEl>
                                        <p:attrNameLst>
                                          <p:attrName>style.visibility</p:attrName>
                                        </p:attrNameLst>
                                      </p:cBhvr>
                                      <p:to>
                                        <p:strVal val="visible"/>
                                      </p:to>
                                    </p:set>
                                    <p:animEffect transition="in" filter="blinds(horizontal)">
                                      <p:cBhvr>
                                        <p:cTn id="64" dur="500"/>
                                        <p:tgtEl>
                                          <p:spTgt spid="14442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44426"/>
                                        </p:tgtEl>
                                        <p:attrNameLst>
                                          <p:attrName>style.visibility</p:attrName>
                                        </p:attrNameLst>
                                      </p:cBhvr>
                                      <p:to>
                                        <p:strVal val="visible"/>
                                      </p:to>
                                    </p:set>
                                    <p:animEffect transition="in" filter="blinds(horizontal)">
                                      <p:cBhvr>
                                        <p:cTn id="69" dur="500"/>
                                        <p:tgtEl>
                                          <p:spTgt spid="144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4423" grpId="0" animBg="1"/>
      <p:bldP spid="144424" grpId="0" animBg="1"/>
      <p:bldP spid="144425" grpId="0" animBg="1"/>
      <p:bldP spid="1444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BB0DD270-9415-16AE-6C02-846DC6E0341B}"/>
              </a:ext>
            </a:extLst>
          </p:cNvPr>
          <p:cNvSpPr>
            <a:spLocks noChangeArrowheads="1"/>
          </p:cNvSpPr>
          <p:nvPr/>
        </p:nvSpPr>
        <p:spPr bwMode="auto">
          <a:xfrm>
            <a:off x="1011238" y="274638"/>
            <a:ext cx="10388600" cy="4429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vi-VN" altLang="ko-KR" sz="2300">
                <a:solidFill>
                  <a:schemeClr val="bg1"/>
                </a:solidFill>
              </a:rPr>
              <a:t>Em hãy nêu mục đích, đối tượng tham gia và ý nghĩa của những hoạt động đó.</a:t>
            </a:r>
            <a:endParaRPr lang="en-US" altLang="en-US" sz="2300">
              <a:solidFill>
                <a:schemeClr val="bg1"/>
              </a:solidFill>
            </a:endParaRPr>
          </a:p>
        </p:txBody>
      </p:sp>
      <p:graphicFrame>
        <p:nvGraphicFramePr>
          <p:cNvPr id="145492" name="Group 84">
            <a:extLst>
              <a:ext uri="{FF2B5EF4-FFF2-40B4-BE49-F238E27FC236}">
                <a16:creationId xmlns:a16="http://schemas.microsoft.com/office/drawing/2014/main" id="{6463BA0C-63CE-9356-AA26-B4651D384773}"/>
              </a:ext>
            </a:extLst>
          </p:cNvPr>
          <p:cNvGraphicFramePr>
            <a:graphicFrameLocks noGrp="1"/>
          </p:cNvGraphicFramePr>
          <p:nvPr/>
        </p:nvGraphicFramePr>
        <p:xfrm>
          <a:off x="317500" y="963613"/>
          <a:ext cx="11598275" cy="5487988"/>
        </p:xfrm>
        <a:graphic>
          <a:graphicData uri="http://schemas.openxmlformats.org/drawingml/2006/table">
            <a:tbl>
              <a:tblPr/>
              <a:tblGrid>
                <a:gridCol w="1889125">
                  <a:extLst>
                    <a:ext uri="{9D8B030D-6E8A-4147-A177-3AD203B41FA5}">
                      <a16:colId xmlns:a16="http://schemas.microsoft.com/office/drawing/2014/main" val="2175418515"/>
                    </a:ext>
                  </a:extLst>
                </a:gridCol>
                <a:gridCol w="2611438">
                  <a:extLst>
                    <a:ext uri="{9D8B030D-6E8A-4147-A177-3AD203B41FA5}">
                      <a16:colId xmlns:a16="http://schemas.microsoft.com/office/drawing/2014/main" val="2539674009"/>
                    </a:ext>
                  </a:extLst>
                </a:gridCol>
                <a:gridCol w="2178050">
                  <a:extLst>
                    <a:ext uri="{9D8B030D-6E8A-4147-A177-3AD203B41FA5}">
                      <a16:colId xmlns:a16="http://schemas.microsoft.com/office/drawing/2014/main" val="3497372596"/>
                    </a:ext>
                  </a:extLst>
                </a:gridCol>
                <a:gridCol w="4919662">
                  <a:extLst>
                    <a:ext uri="{9D8B030D-6E8A-4147-A177-3AD203B41FA5}">
                      <a16:colId xmlns:a16="http://schemas.microsoft.com/office/drawing/2014/main" val="2706065877"/>
                    </a:ext>
                  </a:extLst>
                </a:gridCol>
              </a:tblGrid>
              <a:tr h="46355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Hoạt động</a:t>
                      </a:r>
                      <a:r>
                        <a:rPr kumimoji="0" lang="en-US" altLang="en-US"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400" b="0" i="0" u="none" strike="noStrike" cap="none" normalizeH="0" baseline="0">
                        <a:ln>
                          <a:noFill/>
                        </a:ln>
                        <a:solidFill>
                          <a:schemeClr val="tx1"/>
                        </a:solidFill>
                        <a:effectLst/>
                        <a:latin typeface="Arial "/>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Mục đ</a:t>
                      </a:r>
                      <a:r>
                        <a:rPr kumimoji="0" lang="en-US" altLang="en-US" sz="2400" b="0"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400" b="0"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Đối tượng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472824102"/>
                  </a:ext>
                </a:extLst>
              </a:tr>
              <a:tr h="502443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600" b="0" i="0" u="none" strike="noStrike" cap="none" normalizeH="0" baseline="0">
                        <a:ln>
                          <a:noFill/>
                        </a:ln>
                        <a:solidFill>
                          <a:schemeClr val="tx1"/>
                        </a:solidFill>
                        <a:effectLst/>
                        <a:latin typeface="Arial Unicode MS" pitchFamily="34" charset="-128"/>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819781693"/>
                  </a:ext>
                </a:extLst>
              </a:tr>
            </a:tbl>
          </a:graphicData>
        </a:graphic>
      </p:graphicFrame>
      <p:sp>
        <p:nvSpPr>
          <p:cNvPr id="145469" name="Rectangle 61">
            <a:extLst>
              <a:ext uri="{FF2B5EF4-FFF2-40B4-BE49-F238E27FC236}">
                <a16:creationId xmlns:a16="http://schemas.microsoft.com/office/drawing/2014/main" id="{60489736-5995-8D65-DAFC-2246C1500CD5}"/>
              </a:ext>
            </a:extLst>
          </p:cNvPr>
          <p:cNvSpPr>
            <a:spLocks noChangeArrowheads="1"/>
          </p:cNvSpPr>
          <p:nvPr/>
        </p:nvSpPr>
        <p:spPr bwMode="auto">
          <a:xfrm>
            <a:off x="592138" y="1887538"/>
            <a:ext cx="1403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t>Hoạt động tình nguyện xây dựng nông thôn mới</a:t>
            </a:r>
          </a:p>
        </p:txBody>
      </p:sp>
      <p:sp>
        <p:nvSpPr>
          <p:cNvPr id="145473" name="Rectangle 65">
            <a:extLst>
              <a:ext uri="{FF2B5EF4-FFF2-40B4-BE49-F238E27FC236}">
                <a16:creationId xmlns:a16="http://schemas.microsoft.com/office/drawing/2014/main" id="{B613CD07-0C89-CE92-D3B8-84D7AC6DC425}"/>
              </a:ext>
            </a:extLst>
          </p:cNvPr>
          <p:cNvSpPr>
            <a:spLocks noChangeArrowheads="1"/>
          </p:cNvSpPr>
          <p:nvPr/>
        </p:nvSpPr>
        <p:spPr bwMode="auto">
          <a:xfrm>
            <a:off x="2406650" y="1668463"/>
            <a:ext cx="2168525" cy="444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200">
                <a:solidFill>
                  <a:srgbClr val="FF0000"/>
                </a:solidFill>
                <a:latin typeface="Arial "/>
                <a:ea typeface="Gulim" panose="020B0600000101010101" pitchFamily="34" charset="-127"/>
              </a:rPr>
              <a:t>Nhằm tạo kh</a:t>
            </a:r>
            <a:r>
              <a:rPr lang="en-US" altLang="ko-KR" sz="2200">
                <a:solidFill>
                  <a:srgbClr val="FF0000"/>
                </a:solidFill>
                <a:ea typeface="Gulim" panose="020B0600000101010101" pitchFamily="34" charset="-127"/>
              </a:rPr>
              <a:t>í</a:t>
            </a:r>
            <a:r>
              <a:rPr lang="en-US" altLang="ko-KR" sz="2200">
                <a:solidFill>
                  <a:srgbClr val="FF0000"/>
                </a:solidFill>
                <a:latin typeface="Arial "/>
                <a:ea typeface="Gulim" panose="020B0600000101010101" pitchFamily="34" charset="-127"/>
              </a:rPr>
              <a:t> thế thi đua sôi nổi, g</a:t>
            </a:r>
            <a:r>
              <a:rPr lang="en-US" altLang="ko-KR" sz="2200">
                <a:solidFill>
                  <a:srgbClr val="FF0000"/>
                </a:solidFill>
                <a:ea typeface="Gulim" panose="020B0600000101010101" pitchFamily="34" charset="-127"/>
              </a:rPr>
              <a:t>ó</a:t>
            </a:r>
            <a:r>
              <a:rPr lang="en-US" altLang="ko-KR" sz="2200">
                <a:solidFill>
                  <a:srgbClr val="FF0000"/>
                </a:solidFill>
                <a:latin typeface="Arial "/>
                <a:ea typeface="Gulim" panose="020B0600000101010101" pitchFamily="34" charset="-127"/>
              </a:rPr>
              <a:t>p phần cải thiện đời sống, thay đổi diện mạo nông thôn v</a:t>
            </a:r>
            <a:r>
              <a:rPr lang="en-US" altLang="ko-KR" sz="2200">
                <a:solidFill>
                  <a:srgbClr val="FF0000"/>
                </a:solidFill>
                <a:ea typeface="Gulim" panose="020B0600000101010101" pitchFamily="34" charset="-127"/>
              </a:rPr>
              <a:t>à</a:t>
            </a:r>
            <a:r>
              <a:rPr lang="en-US" altLang="ko-KR" sz="2200">
                <a:solidFill>
                  <a:srgbClr val="FF0000"/>
                </a:solidFill>
                <a:latin typeface="Arial "/>
                <a:ea typeface="Gulim" panose="020B0600000101010101" pitchFamily="34" charset="-127"/>
              </a:rPr>
              <a:t> đạt c</a:t>
            </a:r>
            <a:r>
              <a:rPr lang="en-US" altLang="ko-KR" sz="2200">
                <a:solidFill>
                  <a:srgbClr val="FF0000"/>
                </a:solidFill>
                <a:ea typeface="Gulim" panose="020B0600000101010101" pitchFamily="34" charset="-127"/>
              </a:rPr>
              <a:t>á</a:t>
            </a:r>
            <a:r>
              <a:rPr lang="en-US" altLang="ko-KR" sz="2200">
                <a:solidFill>
                  <a:srgbClr val="FF0000"/>
                </a:solidFill>
                <a:latin typeface="Arial "/>
                <a:ea typeface="Gulim" panose="020B0600000101010101" pitchFamily="34" charset="-127"/>
              </a:rPr>
              <a:t>c mục tiêu Chương tr</a:t>
            </a:r>
            <a:r>
              <a:rPr lang="en-US" altLang="ko-KR" sz="2200">
                <a:solidFill>
                  <a:srgbClr val="FF0000"/>
                </a:solidFill>
                <a:ea typeface="Gulim" panose="020B0600000101010101" pitchFamily="34" charset="-127"/>
              </a:rPr>
              <a:t>ì</a:t>
            </a:r>
            <a:r>
              <a:rPr lang="en-US" altLang="ko-KR" sz="2200">
                <a:solidFill>
                  <a:srgbClr val="FF0000"/>
                </a:solidFill>
                <a:latin typeface="Arial "/>
                <a:ea typeface="Gulim" panose="020B0600000101010101" pitchFamily="34" charset="-127"/>
              </a:rPr>
              <a:t>nh mục tiêu Quốc gia xây dựng nông thôn mới đã đề ra.</a:t>
            </a:r>
          </a:p>
        </p:txBody>
      </p:sp>
      <p:sp>
        <p:nvSpPr>
          <p:cNvPr id="145475" name="Rectangle 67">
            <a:extLst>
              <a:ext uri="{FF2B5EF4-FFF2-40B4-BE49-F238E27FC236}">
                <a16:creationId xmlns:a16="http://schemas.microsoft.com/office/drawing/2014/main" id="{5824FB3B-4C1D-20AE-5DFA-78C3C79C949A}"/>
              </a:ext>
            </a:extLst>
          </p:cNvPr>
          <p:cNvSpPr>
            <a:spLocks noChangeArrowheads="1"/>
          </p:cNvSpPr>
          <p:nvPr/>
        </p:nvSpPr>
        <p:spPr bwMode="auto">
          <a:xfrm>
            <a:off x="5113338" y="1974850"/>
            <a:ext cx="15732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400">
                <a:solidFill>
                  <a:srgbClr val="0000FF"/>
                </a:solidFill>
                <a:ea typeface="Gulim" panose="020B0600000101010101" pitchFamily="34" charset="-127"/>
              </a:rPr>
              <a:t>Đoàn viên, thanh niên và người dân ở các địa phương trên cả nước.</a:t>
            </a:r>
            <a:endParaRPr lang="en-US" altLang="ko-KR" sz="2400">
              <a:solidFill>
                <a:srgbClr val="0000FF"/>
              </a:solidFill>
              <a:latin typeface="Calibri" panose="020F0502020204030204" pitchFamily="34" charset="0"/>
              <a:ea typeface="Gulim" panose="020B0600000101010101" pitchFamily="34" charset="-127"/>
            </a:endParaRPr>
          </a:p>
        </p:txBody>
      </p:sp>
      <p:sp>
        <p:nvSpPr>
          <p:cNvPr id="145477" name="Rectangle 69">
            <a:extLst>
              <a:ext uri="{FF2B5EF4-FFF2-40B4-BE49-F238E27FC236}">
                <a16:creationId xmlns:a16="http://schemas.microsoft.com/office/drawing/2014/main" id="{8C40F6FA-167D-DED5-FB18-B07BBF9E804F}"/>
              </a:ext>
            </a:extLst>
          </p:cNvPr>
          <p:cNvSpPr>
            <a:spLocks noChangeArrowheads="1"/>
          </p:cNvSpPr>
          <p:nvPr/>
        </p:nvSpPr>
        <p:spPr bwMode="auto">
          <a:xfrm>
            <a:off x="7162800" y="1743075"/>
            <a:ext cx="4573588"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ko-KR" sz="2000">
                <a:solidFill>
                  <a:srgbClr val="FF0000"/>
                </a:solidFill>
                <a:latin typeface="Arial" panose="020B0604020202020204" pitchFamily="34" charset="0"/>
                <a:ea typeface="Gulim" panose="020B0600000101010101" pitchFamily="34" charset="-127"/>
              </a:rPr>
              <a:t>- Có ý nghĩa quan trọng và cấp thiết trong giai đoạn hiện nay, góp phần đưa đất nước phát triển phồn vinh, hạnh phúc.</a:t>
            </a:r>
          </a:p>
          <a:p>
            <a:r>
              <a:rPr lang="en-US" altLang="ko-KR" sz="2000">
                <a:solidFill>
                  <a:srgbClr val="FF0000"/>
                </a:solidFill>
                <a:latin typeface="Arial" panose="020B0604020202020204" pitchFamily="34" charset="0"/>
                <a:ea typeface="Gulim" panose="020B0600000101010101" pitchFamily="34" charset="-127"/>
              </a:rPr>
              <a:t>- Góp phần thực hiện thành công công cuộc đổi mới, xây dựng đất nước, nâng cao đời sống vật chất và tinh thần cho người dân, đem lại cuộc sống ấm no, văn minh, hạnh phúc. </a:t>
            </a:r>
          </a:p>
          <a:p>
            <a:r>
              <a:rPr lang="en-US" altLang="ko-KR" sz="2000">
                <a:solidFill>
                  <a:srgbClr val="FF0000"/>
                </a:solidFill>
                <a:latin typeface="Arial" panose="020B0604020202020204" pitchFamily="34" charset="0"/>
                <a:ea typeface="Gulim" panose="020B0600000101010101" pitchFamily="34" charset="-127"/>
              </a:rPr>
              <a:t>- Góp phần bảo vệ môi trường, làm giàu sinh thái, tái tạo và bảo vệ nguồn tài nguyên thiên nhiên. </a:t>
            </a:r>
          </a:p>
          <a:p>
            <a:r>
              <a:rPr lang="en-US" altLang="ko-KR" sz="2000">
                <a:solidFill>
                  <a:srgbClr val="FF0000"/>
                </a:solidFill>
                <a:latin typeface="Arial" panose="020B0604020202020204" pitchFamily="34" charset="0"/>
                <a:ea typeface="Gulim" panose="020B0600000101010101" pitchFamily="34" charset="-127"/>
              </a:rPr>
              <a:t>- Góp phần phát triển quan hệ cộng đồng, giữ gìn bản sắc văn hoá dân tộc.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blinds(horizontal)">
                                      <p:cBhvr>
                                        <p:cTn id="7" dur="5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5492"/>
                                        </p:tgtEl>
                                        <p:attrNameLst>
                                          <p:attrName>style.visibility</p:attrName>
                                        </p:attrNameLst>
                                      </p:cBhvr>
                                      <p:to>
                                        <p:strVal val="visible"/>
                                      </p:to>
                                    </p:set>
                                    <p:animEffect transition="in" filter="blinds(horizontal)">
                                      <p:cBhvr>
                                        <p:cTn id="12" dur="500"/>
                                        <p:tgtEl>
                                          <p:spTgt spid="145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5469"/>
                                        </p:tgtEl>
                                        <p:attrNameLst>
                                          <p:attrName>style.visibility</p:attrName>
                                        </p:attrNameLst>
                                      </p:cBhvr>
                                      <p:to>
                                        <p:strVal val="visible"/>
                                      </p:to>
                                    </p:set>
                                    <p:animEffect transition="in" filter="blinds(horizontal)">
                                      <p:cBhvr>
                                        <p:cTn id="17" dur="500"/>
                                        <p:tgtEl>
                                          <p:spTgt spid="1454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5473"/>
                                        </p:tgtEl>
                                        <p:attrNameLst>
                                          <p:attrName>style.visibility</p:attrName>
                                        </p:attrNameLst>
                                      </p:cBhvr>
                                      <p:to>
                                        <p:strVal val="visible"/>
                                      </p:to>
                                    </p:set>
                                    <p:animEffect transition="in" filter="blinds(horizontal)">
                                      <p:cBhvr>
                                        <p:cTn id="22" dur="500"/>
                                        <p:tgtEl>
                                          <p:spTgt spid="1454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5475"/>
                                        </p:tgtEl>
                                        <p:attrNameLst>
                                          <p:attrName>style.visibility</p:attrName>
                                        </p:attrNameLst>
                                      </p:cBhvr>
                                      <p:to>
                                        <p:strVal val="visible"/>
                                      </p:to>
                                    </p:set>
                                    <p:animEffect transition="in" filter="blinds(horizontal)">
                                      <p:cBhvr>
                                        <p:cTn id="27" dur="500"/>
                                        <p:tgtEl>
                                          <p:spTgt spid="1454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5477"/>
                                        </p:tgtEl>
                                        <p:attrNameLst>
                                          <p:attrName>style.visibility</p:attrName>
                                        </p:attrNameLst>
                                      </p:cBhvr>
                                      <p:to>
                                        <p:strVal val="visible"/>
                                      </p:to>
                                    </p:set>
                                    <p:animEffect transition="in" filter="blinds(horizontal)">
                                      <p:cBhvr>
                                        <p:cTn id="32" dur="500"/>
                                        <p:tgtEl>
                                          <p:spTgt spid="14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69" grpId="0"/>
      <p:bldP spid="145473" grpId="0"/>
      <p:bldP spid="145475" grpId="0"/>
      <p:bldP spid="14547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Integral</Template>
  <TotalTime>964</TotalTime>
  <Words>3263</Words>
  <Application>Microsoft Office PowerPoint</Application>
  <PresentationFormat>Widescreen</PresentationFormat>
  <Paragraphs>154</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맑은 고딕</vt:lpstr>
      <vt:lpstr>Arial</vt:lpstr>
      <vt:lpstr>Arial </vt:lpstr>
      <vt:lpstr>Arial Rounded MT Bold</vt:lpstr>
      <vt:lpstr>Arial Unicode MS</vt:lpstr>
      <vt:lpstr>Bebas Neue Bold</vt:lpstr>
      <vt:lpstr>Calibri</vt:lpstr>
      <vt:lpstr>Calibri Light</vt:lpstr>
      <vt:lpstr>Economica</vt:lpstr>
      <vt:lpstr>Gulim</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CHÍNH SÁCH TÀI NGUYÊN VÀ BẢO VỆ MÔI TRƯỜNG</dc:title>
  <dc:creator>VOTIENAN</dc:creator>
  <cp:lastModifiedBy>Admin</cp:lastModifiedBy>
  <cp:revision>217</cp:revision>
  <dcterms:created xsi:type="dcterms:W3CDTF">2018-03-25T01:40:10Z</dcterms:created>
  <dcterms:modified xsi:type="dcterms:W3CDTF">2025-10-10T07:26:53Z</dcterms:modified>
</cp:coreProperties>
</file>