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1153" r:id="rId3"/>
    <p:sldId id="1154" r:id="rId4"/>
    <p:sldId id="1155" r:id="rId5"/>
    <p:sldId id="1156" r:id="rId6"/>
    <p:sldId id="1191" r:id="rId7"/>
    <p:sldId id="1192" r:id="rId8"/>
    <p:sldId id="1195" r:id="rId9"/>
    <p:sldId id="1196" r:id="rId10"/>
    <p:sldId id="1198" r:id="rId11"/>
    <p:sldId id="1200" r:id="rId12"/>
    <p:sldId id="1202" r:id="rId13"/>
    <p:sldId id="1204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PHUNG VAN TOI" initials="PVT" lastIdx="12" clrIdx="2">
    <p:extLst>
      <p:ext uri="{19B8F6BF-5375-455C-9EA6-DF929625EA0E}">
        <p15:presenceInfo xmlns:p15="http://schemas.microsoft.com/office/powerpoint/2012/main" userId="PHUNG VAN TOI" providerId="None"/>
      </p:ext>
    </p:extLst>
  </p:cmAuthor>
  <p:cmAuthor id="4" name="Tran Cuong" initials="TC" lastIdx="8" clrIdx="3">
    <p:extLst>
      <p:ext uri="{19B8F6BF-5375-455C-9EA6-DF929625EA0E}">
        <p15:presenceInfo xmlns:p15="http://schemas.microsoft.com/office/powerpoint/2012/main" userId="724cbabe6125f4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E4654"/>
    <a:srgbClr val="8BCD43"/>
    <a:srgbClr val="000099"/>
    <a:srgbClr val="02023C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56" autoAdjust="0"/>
    <p:restoredTop sz="90557" autoAdjust="0"/>
  </p:normalViewPr>
  <p:slideViewPr>
    <p:cSldViewPr>
      <p:cViewPr varScale="1">
        <p:scale>
          <a:sx n="83" d="100"/>
          <a:sy n="83" d="100"/>
        </p:scale>
        <p:origin x="82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308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4-05-12T12:44:50.540" idx="4">
    <p:pos x="618" y="3546"/>
    <p:text>Đáp án phần luyện tập đặt mỗi ý là một hiệu ứng đề KT tra được câu tả lời của HS khi trả lời xong được một ý</p:text>
    <p:extLst>
      <p:ext uri="{C676402C-5697-4E1C-873F-D02D1690AC5C}">
        <p15:threadingInfo xmlns:p15="http://schemas.microsoft.com/office/powerpoint/2012/main" timeZoneBias="-420"/>
      </p:ext>
    </p:extLst>
  </p:cm>
  <p:cm authorId="4" dt="2024-05-13T17:57:05.324" idx="1">
    <p:pos x="618" y="3642"/>
    <p:text>Đây lag hoạt động nhóm, cô chiếu để kt đáp án thôi cô</p:text>
    <p:extLst>
      <p:ext uri="{C676402C-5697-4E1C-873F-D02D1690AC5C}">
        <p15:threadingInfo xmlns:p15="http://schemas.microsoft.com/office/powerpoint/2012/main" timeZoneBias="-420">
          <p15:parentCm authorId="3" idx="4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DD7B6-791E-4961-8FEC-29CCD62ED84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7F45-4311-46EF-82D0-374612DC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74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16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F1CF5-6E9A-956B-A321-A02152E85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AA44A3-C2CA-BD38-0FCB-8B654F3660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B328B1-114D-353E-86C6-A4BAB1744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D38F9-0578-643C-96F1-0443530E4B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7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78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69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73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28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82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91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1521A-42BA-E30E-24C1-1647D5F4D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BD2256-3857-38AE-D3D3-3EE5775F84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1B6C79-E5AB-6F08-4522-CBBEADD9AB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01532-A6CC-6C99-670E-D446CB1567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06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1E064-FC5C-3039-BDEB-3C07692CE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633FB4-D6F3-4AF9-9E9F-AE61EEE1C2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54AC68-1DB9-19B1-BA15-501F6D55B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D34FC-1493-EC3B-291E-F4DAA5ED3B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2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0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8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2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43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8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0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7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6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27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27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1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68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27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90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1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9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4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1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6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0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6400-53A4-4C9B-9D25-EA5D415A60B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8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0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.jpe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12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png"/><Relationship Id="rId11" Type="http://schemas.openxmlformats.org/officeDocument/2006/relationships/image" Target="../media/image16.png"/><Relationship Id="rId5" Type="http://schemas.openxmlformats.org/officeDocument/2006/relationships/slide" Target="slide3.xml"/><Relationship Id="rId15" Type="http://schemas.openxmlformats.org/officeDocument/2006/relationships/image" Target="../media/image17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11" Type="http://schemas.openxmlformats.org/officeDocument/2006/relationships/image" Target="../media/image1.png"/><Relationship Id="rId5" Type="http://schemas.openxmlformats.org/officeDocument/2006/relationships/image" Target="../media/image39.png"/><Relationship Id="rId10" Type="http://schemas.openxmlformats.org/officeDocument/2006/relationships/slide" Target="slide3.xml"/><Relationship Id="rId4" Type="http://schemas.openxmlformats.org/officeDocument/2006/relationships/image" Target="../media/image37.png"/><Relationship Id="rId9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1.wav"/><Relationship Id="rId7" Type="http://schemas.openxmlformats.org/officeDocument/2006/relationships/image" Target="../media/image45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11" Type="http://schemas.openxmlformats.org/officeDocument/2006/relationships/slide" Target="slide3.xml"/><Relationship Id="rId5" Type="http://schemas.openxmlformats.org/officeDocument/2006/relationships/image" Target="../media/image43.png"/><Relationship Id="rId10" Type="http://schemas.openxmlformats.org/officeDocument/2006/relationships/image" Target="../media/image8.jpeg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1.png"/><Relationship Id="rId3" Type="http://schemas.openxmlformats.org/officeDocument/2006/relationships/audio" Target="../media/audio1.wav"/><Relationship Id="rId7" Type="http://schemas.openxmlformats.org/officeDocument/2006/relationships/image" Target="../media/image49.png"/><Relationship Id="rId12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png"/><Relationship Id="rId11" Type="http://schemas.openxmlformats.org/officeDocument/2006/relationships/image" Target="../media/image10.jpeg"/><Relationship Id="rId5" Type="http://schemas.openxmlformats.org/officeDocument/2006/relationships/image" Target="../media/image47.pn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slide" Target="slide3.xml"/><Relationship Id="rId5" Type="http://schemas.openxmlformats.org/officeDocument/2006/relationships/image" Target="../media/image170.png"/><Relationship Id="rId10" Type="http://schemas.openxmlformats.org/officeDocument/2006/relationships/image" Target="../media/image6.jpeg"/><Relationship Id="rId4" Type="http://schemas.openxmlformats.org/officeDocument/2006/relationships/image" Target="../media/image6.png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12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8.jpeg"/><Relationship Id="rId5" Type="http://schemas.openxmlformats.org/officeDocument/2006/relationships/image" Target="../media/image9.png"/><Relationship Id="rId10" Type="http://schemas.openxmlformats.org/officeDocument/2006/relationships/image" Target="../media/image7.jpeg"/><Relationship Id="rId4" Type="http://schemas.openxmlformats.org/officeDocument/2006/relationships/audio" Target="../media/audio2.wav"/><Relationship Id="rId9" Type="http://schemas.openxmlformats.org/officeDocument/2006/relationships/image" Target="../media/image2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12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11" Type="http://schemas.openxmlformats.org/officeDocument/2006/relationships/image" Target="../media/image10.jpeg"/><Relationship Id="rId5" Type="http://schemas.openxmlformats.org/officeDocument/2006/relationships/image" Target="../media/image12.pn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36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20.png"/><Relationship Id="rId4" Type="http://schemas.openxmlformats.org/officeDocument/2006/relationships/image" Target="../media/image6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.jpe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png"/><Relationship Id="rId11" Type="http://schemas.openxmlformats.org/officeDocument/2006/relationships/image" Target="../media/image2.jpeg"/><Relationship Id="rId5" Type="http://schemas.openxmlformats.org/officeDocument/2006/relationships/slide" Target="slide3.xml"/><Relationship Id="rId10" Type="http://schemas.openxmlformats.org/officeDocument/2006/relationships/image" Target="../media/image31.png"/><Relationship Id="rId4" Type="http://schemas.openxmlformats.org/officeDocument/2006/relationships/audio" Target="../media/audio2.wav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01962"/>
            <a:ext cx="767861" cy="7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988" y="209550"/>
            <a:ext cx="8366954" cy="2810988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 cmpd="thickThin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9631" y="351621"/>
                <a:ext cx="812331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solidFill>
                      <a:srgbClr val="212529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1</a:t>
                </a:r>
                <a:r>
                  <a:rPr lang="en-US" sz="2800">
                    <a:solidFill>
                      <a:srgbClr val="212529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212529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800" b="1" i="1" dirty="0" smtClean="0">
                        <a:solidFill>
                          <a:srgbClr val="212529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800" b="1" i="1" dirty="0" smtClean="0">
                        <a:solidFill>
                          <a:srgbClr val="212529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800" b="1" i="1" dirty="0" smtClean="0">
                        <a:solidFill>
                          <a:srgbClr val="212529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800" dirty="0" err="1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dirty="0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800" dirty="0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12529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en-US" sz="2800" dirty="0" err="1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ịnh</a:t>
                </a:r>
                <a:r>
                  <a:rPr lang="en-US" sz="2800" dirty="0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800" dirty="0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rgbClr val="212529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800" dirty="0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800" dirty="0"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31" y="351621"/>
                <a:ext cx="8123310" cy="954107"/>
              </a:xfrm>
              <a:prstGeom prst="rect">
                <a:avLst/>
              </a:prstGeom>
              <a:blipFill>
                <a:blip r:embed="rId7"/>
                <a:stretch>
                  <a:fillRect l="-1577" t="-7051" b="-173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5000" y="1612935"/>
                <a:ext cx="3589746" cy="45200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00" y="1612935"/>
                <a:ext cx="3589746" cy="452005"/>
              </a:xfrm>
              <a:prstGeom prst="rect">
                <a:avLst/>
              </a:prstGeom>
              <a:blipFill>
                <a:blip r:embed="rId8"/>
                <a:stretch>
                  <a:fillRect l="-3396" t="-21622" b="-445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5000" y="2273035"/>
                <a:ext cx="3589746" cy="44784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00" y="2273035"/>
                <a:ext cx="3589746" cy="447842"/>
              </a:xfrm>
              <a:prstGeom prst="rect">
                <a:avLst/>
              </a:prstGeom>
              <a:blipFill>
                <a:blip r:embed="rId9"/>
                <a:stretch>
                  <a:fillRect l="-3396" t="-21918" b="-465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818096" y="2268871"/>
                <a:ext cx="3512852" cy="45200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096" y="2268871"/>
                <a:ext cx="3512852" cy="452005"/>
              </a:xfrm>
              <a:prstGeom prst="rect">
                <a:avLst/>
              </a:prstGeom>
              <a:blipFill>
                <a:blip r:embed="rId10"/>
                <a:stretch>
                  <a:fillRect l="-3466" t="-21622" b="-459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26482" y="1612935"/>
                <a:ext cx="3507027" cy="489539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GB" sz="2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GB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GB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&gt;−</m:t>
                    </m:r>
                    <m:r>
                      <a:rPr lang="en-GB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GB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482" y="1612935"/>
                <a:ext cx="3507027" cy="489539"/>
              </a:xfrm>
              <a:prstGeom prst="rect">
                <a:avLst/>
              </a:prstGeom>
              <a:blipFill>
                <a:blip r:embed="rId11"/>
                <a:stretch>
                  <a:fillRect l="-3652" t="-16250" b="-3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606528" y="1569431"/>
            <a:ext cx="519738" cy="5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804502" y="2205217"/>
            <a:ext cx="548459" cy="55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615188" y="2157510"/>
            <a:ext cx="548459" cy="55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694297" y="1572303"/>
            <a:ext cx="615718" cy="5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Flowchart: Alternate Process 19">
                <a:extLst>
                  <a:ext uri="{FF2B5EF4-FFF2-40B4-BE49-F238E27FC236}">
                    <a16:creationId xmlns:a16="http://schemas.microsoft.com/office/drawing/2014/main" id="{CD8F48B2-8F0E-6E62-478E-F7B08DA047D8}"/>
                  </a:ext>
                </a:extLst>
              </p:cNvPr>
              <p:cNvSpPr/>
              <p:nvPr/>
            </p:nvSpPr>
            <p:spPr>
              <a:xfrm>
                <a:off x="2133600" y="3610172"/>
                <a:ext cx="6629341" cy="979596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Vì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:r>
                  <a:rPr lang="en-GB" sz="2800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28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2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&lt;−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GB" sz="2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Flowchart: Alternate Process 19">
                <a:extLst>
                  <a:ext uri="{FF2B5EF4-FFF2-40B4-BE49-F238E27FC236}">
                    <a16:creationId xmlns:a16="http://schemas.microsoft.com/office/drawing/2014/main" id="{CD8F48B2-8F0E-6E62-478E-F7B08DA047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10172"/>
                <a:ext cx="6629341" cy="979596"/>
              </a:xfrm>
              <a:prstGeom prst="flowChartAlternateProcess">
                <a:avLst/>
              </a:prstGeom>
              <a:blipFill>
                <a:blip r:embed="rId15"/>
                <a:stretch>
                  <a:fillRect l="-1101" t="-4268" b="-14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00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F5AA18E-62E1-3FF4-6EE3-CCA503574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08B78B-1C26-4A59-38C6-A40A95705E5A}"/>
              </a:ext>
            </a:extLst>
          </p:cNvPr>
          <p:cNvSpPr/>
          <p:nvPr/>
        </p:nvSpPr>
        <p:spPr>
          <a:xfrm>
            <a:off x="525426" y="217171"/>
            <a:ext cx="8525164" cy="2809965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 cmpd="thickThin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F70688-29B8-D42C-915C-95ABBABA1A17}"/>
              </a:ext>
            </a:extLst>
          </p:cNvPr>
          <p:cNvSpPr txBox="1"/>
          <p:nvPr/>
        </p:nvSpPr>
        <p:spPr>
          <a:xfrm>
            <a:off x="525426" y="217171"/>
            <a:ext cx="8618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2: Số 3 là nghiệm của bất phương trình nào trong các bất phương trình sau</a:t>
            </a:r>
            <a:endParaRPr lang="en-US" altLang="en-US" sz="2800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FCCF04A-ED0F-E936-F221-DAC8FA392309}"/>
                  </a:ext>
                </a:extLst>
              </p:cNvPr>
              <p:cNvSpPr/>
              <p:nvPr/>
            </p:nvSpPr>
            <p:spPr>
              <a:xfrm>
                <a:off x="4945348" y="2043848"/>
                <a:ext cx="3512852" cy="45200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+1&gt;0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FCCF04A-ED0F-E936-F221-DAC8FA3923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348" y="2043848"/>
                <a:ext cx="3512852" cy="452005"/>
              </a:xfrm>
              <a:prstGeom prst="rect">
                <a:avLst/>
              </a:prstGeom>
              <a:blipFill>
                <a:blip r:embed="rId4"/>
                <a:stretch>
                  <a:fillRect t="-21622" b="-459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F360C6-B92A-BDA8-D6D5-30E910BBC2FA}"/>
                  </a:ext>
                </a:extLst>
              </p:cNvPr>
              <p:cNvSpPr/>
              <p:nvPr/>
            </p:nvSpPr>
            <p:spPr>
              <a:xfrm>
                <a:off x="663883" y="2049498"/>
                <a:ext cx="3512852" cy="45200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+7≥0</m:t>
                    </m:r>
                  </m:oMath>
                </a14:m>
                <a:endPara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F360C6-B92A-BDA8-D6D5-30E910BBC2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83" y="2049498"/>
                <a:ext cx="3512852" cy="452005"/>
              </a:xfrm>
              <a:prstGeom prst="rect">
                <a:avLst/>
              </a:prstGeom>
              <a:blipFill>
                <a:blip r:embed="rId5"/>
                <a:stretch>
                  <a:fillRect t="-21622" b="-459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721961B-8CFE-88A9-272D-C8971A3A7150}"/>
                  </a:ext>
                </a:extLst>
              </p:cNvPr>
              <p:cNvSpPr/>
              <p:nvPr/>
            </p:nvSpPr>
            <p:spPr>
              <a:xfrm>
                <a:off x="4945348" y="1365686"/>
                <a:ext cx="3512852" cy="45200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−10≤0 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721961B-8CFE-88A9-272D-C8971A3A71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348" y="1365686"/>
                <a:ext cx="3512852" cy="452005"/>
              </a:xfrm>
              <a:prstGeom prst="rect">
                <a:avLst/>
              </a:prstGeom>
              <a:blipFill>
                <a:blip r:embed="rId6"/>
                <a:stretch>
                  <a:fillRect t="-21622" b="-459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BC2108-0694-AB8A-F5E0-B51C36027BFD}"/>
                  </a:ext>
                </a:extLst>
              </p:cNvPr>
              <p:cNvSpPr/>
              <p:nvPr/>
            </p:nvSpPr>
            <p:spPr>
              <a:xfrm>
                <a:off x="674959" y="1355147"/>
                <a:ext cx="3512852" cy="45200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−5&lt;0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BC2108-0694-AB8A-F5E0-B51C36027B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59" y="1355147"/>
                <a:ext cx="3512852" cy="452005"/>
              </a:xfrm>
              <a:prstGeom prst="rect">
                <a:avLst/>
              </a:prstGeom>
              <a:blipFill>
                <a:blip r:embed="rId7"/>
                <a:stretch>
                  <a:fillRect t="-21622" b="-459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11CA3F6E-7BC2-9515-8091-298901E83F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669142" y="1365686"/>
            <a:ext cx="471772" cy="47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33190DB4-19DB-2499-6D60-055466384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937643" y="1345901"/>
            <a:ext cx="471772" cy="47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EEF0621-7D93-EFBD-2CBF-C1DBD011E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664184" y="2043848"/>
            <a:ext cx="471772" cy="47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6BFE841F-E3D3-E462-0EDC-DF2746DE5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937643" y="2045253"/>
            <a:ext cx="542474" cy="47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home icon">
            <a:hlinkClick r:id="rId10" action="ppaction://hlinksldjump"/>
            <a:extLst>
              <a:ext uri="{FF2B5EF4-FFF2-40B4-BE49-F238E27FC236}">
                <a16:creationId xmlns:a16="http://schemas.microsoft.com/office/drawing/2014/main" id="{CFEBBEA0-1B9B-9E7B-979C-1F949C536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01962"/>
            <a:ext cx="767861" cy="7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02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BA68189-504F-6FC0-12CC-3DC60104C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4F9636-6119-DC19-0CF2-6F251F110C3A}"/>
              </a:ext>
            </a:extLst>
          </p:cNvPr>
          <p:cNvSpPr/>
          <p:nvPr/>
        </p:nvSpPr>
        <p:spPr>
          <a:xfrm>
            <a:off x="301146" y="57150"/>
            <a:ext cx="8614254" cy="2438399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 cmpd="thickThin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endPara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E6F48-4BD7-E794-1C25-E801B81224BA}"/>
              </a:ext>
            </a:extLst>
          </p:cNvPr>
          <p:cNvSpPr txBox="1"/>
          <p:nvPr/>
        </p:nvSpPr>
        <p:spPr>
          <a:xfrm>
            <a:off x="457200" y="106519"/>
            <a:ext cx="833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Nghiệm của bất phương trình 4x -18 &gt; 0 là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F001335-2C07-5A51-9793-74763C228856}"/>
                  </a:ext>
                </a:extLst>
              </p:cNvPr>
              <p:cNvSpPr/>
              <p:nvPr/>
            </p:nvSpPr>
            <p:spPr>
              <a:xfrm>
                <a:off x="4597864" y="746920"/>
                <a:ext cx="3512852" cy="70882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F001335-2C07-5A51-9793-74763C2288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864" y="746920"/>
                <a:ext cx="3512852" cy="708826"/>
              </a:xfrm>
              <a:prstGeom prst="rect">
                <a:avLst/>
              </a:prstGeom>
              <a:blipFill>
                <a:blip r:embed="rId5"/>
                <a:stretch>
                  <a:fillRect l="-3472"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13E09E5-74C6-1D1B-3B38-1FA2B92F88CE}"/>
                  </a:ext>
                </a:extLst>
              </p:cNvPr>
              <p:cNvSpPr/>
              <p:nvPr/>
            </p:nvSpPr>
            <p:spPr>
              <a:xfrm>
                <a:off x="404713" y="1630354"/>
                <a:ext cx="3252887" cy="63659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13E09E5-74C6-1D1B-3B38-1FA2B92F88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13" y="1630354"/>
                <a:ext cx="3252887" cy="636597"/>
              </a:xfrm>
              <a:prstGeom prst="rect">
                <a:avLst/>
              </a:prstGeom>
              <a:blipFill>
                <a:blip r:embed="rId6"/>
                <a:stretch>
                  <a:fillRect l="-3745" t="-952" b="-1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2C10BB7-A740-3675-6071-0F2B06579C0E}"/>
                  </a:ext>
                </a:extLst>
              </p:cNvPr>
              <p:cNvSpPr/>
              <p:nvPr/>
            </p:nvSpPr>
            <p:spPr>
              <a:xfrm>
                <a:off x="4572000" y="1664330"/>
                <a:ext cx="3538716" cy="6365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−9</m:t>
                        </m:r>
                      </m:num>
                      <m:den>
                        <m:r>
                          <a:rPr lang="en-GB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2C10BB7-A740-3675-6071-0F2B06579C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64330"/>
                <a:ext cx="3538716" cy="636597"/>
              </a:xfrm>
              <a:prstGeom prst="rect">
                <a:avLst/>
              </a:prstGeom>
              <a:blipFill>
                <a:blip r:embed="rId7"/>
                <a:stretch>
                  <a:fillRect l="-3448" t="-962" b="-17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9AB1464-267A-0056-432D-9308A8B822EF}"/>
                  </a:ext>
                </a:extLst>
              </p:cNvPr>
              <p:cNvSpPr/>
              <p:nvPr/>
            </p:nvSpPr>
            <p:spPr>
              <a:xfrm>
                <a:off x="404713" y="768567"/>
                <a:ext cx="3252887" cy="68717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−9</m:t>
                        </m:r>
                      </m:num>
                      <m:den>
                        <m:r>
                          <a:rPr lang="en-GB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9AB1464-267A-0056-432D-9308A8B82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13" y="768567"/>
                <a:ext cx="3252887" cy="687179"/>
              </a:xfrm>
              <a:prstGeom prst="rect">
                <a:avLst/>
              </a:prstGeom>
              <a:blipFill>
                <a:blip r:embed="rId8"/>
                <a:stretch>
                  <a:fillRect l="-3745" b="-115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377A78BB-C571-1322-ADA1-9594F25B1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129791" y="900545"/>
            <a:ext cx="446018" cy="45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19EF8F4F-1A1D-1E60-EFFF-A31CAA700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518115" y="1722649"/>
            <a:ext cx="446018" cy="45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6D2806D-4C48-B234-AF33-DCBD6BD17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129791" y="1763142"/>
            <a:ext cx="446018" cy="45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E681CF67-2D9B-440A-F8EB-A53B82E25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467600" y="886154"/>
            <a:ext cx="547048" cy="48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home icon">
            <a:hlinkClick r:id="rId11" action="ppaction://hlinksldjump"/>
            <a:extLst>
              <a:ext uri="{FF2B5EF4-FFF2-40B4-BE49-F238E27FC236}">
                <a16:creationId xmlns:a16="http://schemas.microsoft.com/office/drawing/2014/main" id="{BB297296-F953-4251-4B4C-42C69DF48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01962"/>
            <a:ext cx="767861" cy="7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43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871F486-B38F-DAEC-D293-1E3BBA665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4AB6C4-81BF-FA08-FF39-175F31D6865B}"/>
              </a:ext>
            </a:extLst>
          </p:cNvPr>
          <p:cNvSpPr/>
          <p:nvPr/>
        </p:nvSpPr>
        <p:spPr>
          <a:xfrm>
            <a:off x="201708" y="153904"/>
            <a:ext cx="8765245" cy="2209800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 cmpd="thickThin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9124C1-946D-118E-107F-23BD42A5C9E1}"/>
                  </a:ext>
                </a:extLst>
              </p:cNvPr>
              <p:cNvSpPr txBox="1"/>
              <p:nvPr/>
            </p:nvSpPr>
            <p:spPr>
              <a:xfrm>
                <a:off x="317837" y="190907"/>
                <a:ext cx="8610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GB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4: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 của bất phương trình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−6≤2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lang="vi-V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9124C1-946D-118E-107F-23BD42A5C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37" y="190907"/>
                <a:ext cx="8610600" cy="954107"/>
              </a:xfrm>
              <a:prstGeom prst="rect">
                <a:avLst/>
              </a:prstGeom>
              <a:blipFill>
                <a:blip r:embed="rId5"/>
                <a:stretch>
                  <a:fillRect l="-1415" t="-63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2F4F26F-5CA0-33DE-8BB4-010AD9DBCC79}"/>
                  </a:ext>
                </a:extLst>
              </p:cNvPr>
              <p:cNvSpPr/>
              <p:nvPr/>
            </p:nvSpPr>
            <p:spPr>
              <a:xfrm>
                <a:off x="457200" y="1829586"/>
                <a:ext cx="3512852" cy="45200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2F4F26F-5CA0-33DE-8BB4-010AD9DBCC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29586"/>
                <a:ext cx="3512852" cy="452005"/>
              </a:xfrm>
              <a:prstGeom prst="rect">
                <a:avLst/>
              </a:prstGeom>
              <a:blipFill>
                <a:blip r:embed="rId6"/>
                <a:stretch>
                  <a:fillRect l="-3472" t="-21622" b="-459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6C48DB8-7BDC-AD29-6662-A292A2F0DF6F}"/>
                  </a:ext>
                </a:extLst>
              </p:cNvPr>
              <p:cNvSpPr/>
              <p:nvPr/>
            </p:nvSpPr>
            <p:spPr>
              <a:xfrm>
                <a:off x="457200" y="988007"/>
                <a:ext cx="3512852" cy="45200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8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6C48DB8-7BDC-AD29-6662-A292A2F0DF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88007"/>
                <a:ext cx="3512852" cy="452005"/>
              </a:xfrm>
              <a:prstGeom prst="rect">
                <a:avLst/>
              </a:prstGeom>
              <a:blipFill>
                <a:blip r:embed="rId7"/>
                <a:stretch>
                  <a:fillRect l="-3472" t="-21622" b="-459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78115BF-91CF-17D2-1D30-467787FD220D}"/>
                  </a:ext>
                </a:extLst>
              </p:cNvPr>
              <p:cNvSpPr/>
              <p:nvPr/>
            </p:nvSpPr>
            <p:spPr>
              <a:xfrm>
                <a:off x="5032591" y="1017448"/>
                <a:ext cx="3512852" cy="45200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78115BF-91CF-17D2-1D30-467787FD22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591" y="1017448"/>
                <a:ext cx="3512852" cy="452005"/>
              </a:xfrm>
              <a:prstGeom prst="rect">
                <a:avLst/>
              </a:prstGeom>
              <a:blipFill>
                <a:blip r:embed="rId8"/>
                <a:stretch>
                  <a:fillRect l="-3646" t="-21622" b="-445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BD28D08-F76C-C744-D0D9-6FAA3AF522CE}"/>
                  </a:ext>
                </a:extLst>
              </p:cNvPr>
              <p:cNvSpPr/>
              <p:nvPr/>
            </p:nvSpPr>
            <p:spPr>
              <a:xfrm>
                <a:off x="5004882" y="1814945"/>
                <a:ext cx="3512852" cy="45200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BD28D08-F76C-C744-D0D9-6FAA3AF52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882" y="1814945"/>
                <a:ext cx="3512852" cy="452005"/>
              </a:xfrm>
              <a:prstGeom prst="rect">
                <a:avLst/>
              </a:prstGeom>
              <a:blipFill>
                <a:blip r:embed="rId9"/>
                <a:stretch>
                  <a:fillRect l="-3472" t="-22973" b="-445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DFB0F272-DAEC-5091-7AAC-3999E335E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112205" y="1800795"/>
            <a:ext cx="441150" cy="44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D92A636E-72AA-B8E7-DDB0-532A08DEF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140369" y="958587"/>
            <a:ext cx="441150" cy="44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3B7EFE5F-F29B-AA27-31B8-FEAD8B3B4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528902" y="951159"/>
            <a:ext cx="441150" cy="44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03BCB9BA-5679-D08D-5A12-D4340B006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3554968" y="1839591"/>
            <a:ext cx="541076" cy="47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home icon">
            <a:hlinkClick r:id="rId12" action="ppaction://hlinksldjump"/>
            <a:extLst>
              <a:ext uri="{FF2B5EF4-FFF2-40B4-BE49-F238E27FC236}">
                <a16:creationId xmlns:a16="http://schemas.microsoft.com/office/drawing/2014/main" id="{20A284F4-16CF-0219-8B6E-9A199C32F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01962"/>
            <a:ext cx="767861" cy="7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09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7919" y="71583"/>
            <a:ext cx="8525164" cy="2271568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 cmpd="thickThin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5426" y="217171"/>
                <a:ext cx="861857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21252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2:</a:t>
                </a:r>
                <a:r>
                  <a:rPr lang="en-US" altLang="en-US" sz="2800" dirty="0">
                    <a:solidFill>
                      <a:srgbClr val="21252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Cho</a:t>
                </a:r>
                <a14:m>
                  <m:oMath xmlns:m="http://schemas.openxmlformats.org/officeDocument/2006/math">
                    <m:r>
                      <a:rPr lang="en-GB" altLang="en-US" sz="2800" b="0" i="0" dirty="0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altLang="en-US" sz="2800" b="0" i="1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altLang="en-US" sz="2800" b="0" i="1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−3≤</m:t>
                    </m:r>
                    <m:r>
                      <a:rPr lang="en-GB" altLang="en-US" sz="2800" b="0" i="1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altLang="en-US" sz="2800" b="0" i="1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en-US" altLang="en-US" sz="2800" dirty="0">
                    <a:solidFill>
                      <a:srgbClr val="21252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so </a:t>
                </a:r>
                <a:r>
                  <a:rPr lang="en-US" altLang="en-US" sz="2800" dirty="0" err="1">
                    <a:solidFill>
                      <a:srgbClr val="21252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altLang="en-US" sz="2800" dirty="0">
                    <a:solidFill>
                      <a:srgbClr val="21252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en-US" sz="2800" dirty="0">
                    <a:solidFill>
                      <a:srgbClr val="21252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21252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800" dirty="0">
                    <a:solidFill>
                      <a:srgbClr val="21252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en-US" sz="2800" dirty="0">
                    <a:solidFill>
                      <a:srgbClr val="21252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Chọn </a:t>
                </a:r>
                <a:r>
                  <a:rPr lang="en-US" altLang="en-US" sz="2800" dirty="0" err="1">
                    <a:solidFill>
                      <a:srgbClr val="21252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altLang="en-US" sz="2800" dirty="0">
                    <a:solidFill>
                      <a:srgbClr val="21252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21252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altLang="en-US" sz="2800" dirty="0">
                    <a:solidFill>
                      <a:srgbClr val="21252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21252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altLang="en-US" sz="2800" dirty="0">
                    <a:solidFill>
                      <a:srgbClr val="21252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26" y="217171"/>
                <a:ext cx="8618574" cy="954107"/>
              </a:xfrm>
              <a:prstGeom prst="rect">
                <a:avLst/>
              </a:prstGeom>
              <a:blipFill>
                <a:blip r:embed="rId4"/>
                <a:stretch>
                  <a:fillRect l="-1414" t="-7051" r="-2546" b="-173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56190" y="1665350"/>
                <a:ext cx="3512852" cy="45200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en-US" sz="21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r>
                      <a:rPr lang="en-US" alt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≤ </m:t>
                    </m:r>
                    <m:r>
                      <a:rPr lang="en-US" alt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190" y="1665350"/>
                <a:ext cx="3512852" cy="452005"/>
              </a:xfrm>
              <a:prstGeom prst="rect">
                <a:avLst/>
              </a:prstGeom>
              <a:blipFill>
                <a:blip r:embed="rId5"/>
                <a:stretch>
                  <a:fillRect b="-297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6265" y="1682342"/>
                <a:ext cx="3512852" cy="45200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en-US" sz="21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&gt; </m:t>
                    </m:r>
                    <m:r>
                      <a:rPr lang="en-US" alt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65" y="1682342"/>
                <a:ext cx="3512852" cy="452005"/>
              </a:xfrm>
              <a:prstGeom prst="rect">
                <a:avLst/>
              </a:prstGeom>
              <a:blipFill>
                <a:blip r:embed="rId6"/>
                <a:stretch>
                  <a:fillRect b="-297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972386" y="890804"/>
                <a:ext cx="3512852" cy="45200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en-US" sz="21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alt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386" y="890804"/>
                <a:ext cx="3512852" cy="452005"/>
              </a:xfrm>
              <a:prstGeom prst="rect">
                <a:avLst/>
              </a:prstGeom>
              <a:blipFill>
                <a:blip r:embed="rId7"/>
                <a:stretch>
                  <a:fillRect b="-364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09600" y="906219"/>
                <a:ext cx="3512852" cy="45200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en-US" sz="21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&lt; </m:t>
                    </m:r>
                    <m:r>
                      <a:rPr lang="en-US" alt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06219"/>
                <a:ext cx="3512852" cy="452005"/>
              </a:xfrm>
              <a:prstGeom prst="rect">
                <a:avLst/>
              </a:prstGeom>
              <a:blipFill>
                <a:blip r:embed="rId8"/>
                <a:stretch>
                  <a:fillRect b="-297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667345" y="906219"/>
            <a:ext cx="471772" cy="47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910228" y="874446"/>
            <a:ext cx="471772" cy="47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657600" y="1695928"/>
            <a:ext cx="471772" cy="47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915726" y="1581150"/>
            <a:ext cx="542474" cy="47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home icon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01962"/>
            <a:ext cx="767861" cy="7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1CEF926-9676-F791-552F-8553C9665854}"/>
                  </a:ext>
                </a:extLst>
              </p:cNvPr>
              <p:cNvSpPr txBox="1"/>
              <p:nvPr/>
            </p:nvSpPr>
            <p:spPr>
              <a:xfrm>
                <a:off x="589280" y="2800350"/>
                <a:ext cx="8097520" cy="1692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" marR="30480">
                  <a:spcBef>
                    <a:spcPts val="1200"/>
                  </a:spcBef>
                </a:pPr>
                <a:r>
                  <a:rPr lang="en-US" sz="2800" b="1" dirty="0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 </a:t>
                </a:r>
                <a:r>
                  <a:rPr lang="en-US" sz="2800" b="1" dirty="0" err="1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 </a:t>
                </a:r>
                <a:r>
                  <a:rPr lang="en-US" sz="2800" dirty="0" err="1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endParaRPr lang="en-US" sz="280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" marR="30480">
                  <a:spcBef>
                    <a:spcPts val="1200"/>
                  </a:spcBef>
                </a:pPr>
                <a:r>
                  <a:rPr lang="en-US" sz="2800" dirty="0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00FF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−3≤</m:t>
                    </m:r>
                    <m:r>
                      <a:rPr lang="en-US" sz="2800" i="1" dirty="0" smtClean="0">
                        <a:solidFill>
                          <a:srgbClr val="0000FF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rgbClr val="0000FF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r>
                  <a:rPr lang="en-US" sz="2800" dirty="0" err="1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được: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solidFill>
                          <a:srgbClr val="0000FF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rgbClr val="0000FF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00FF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–3+3≤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rgbClr val="0000FF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–3+3 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" marR="30480">
                  <a:spcBef>
                    <a:spcPts val="1200"/>
                  </a:spcBef>
                </a:pPr>
                <a:r>
                  <a:rPr lang="en-US" sz="2800" dirty="0">
                    <a:solidFill>
                      <a:srgbClr val="0000FF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   hay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00FF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800" i="1" dirty="0" smtClean="0">
                        <a:solidFill>
                          <a:srgbClr val="0000FF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rgbClr val="0000FF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1CEF926-9676-F791-552F-8553C9665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80" y="2800350"/>
                <a:ext cx="8097520" cy="1692771"/>
              </a:xfrm>
              <a:prstGeom prst="rect">
                <a:avLst/>
              </a:prstGeom>
              <a:blipFill>
                <a:blip r:embed="rId13"/>
                <a:stretch>
                  <a:fillRect l="-1205" t="-3597" b="-8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08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1146" y="57150"/>
            <a:ext cx="8614254" cy="2438399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 cmpd="thickThin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endPara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06519"/>
                <a:ext cx="83353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3: N</a:t>
                </a:r>
                <a:r>
                  <a:rPr lang="vi-V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ghiệm của</a:t>
                </a:r>
                <a:r>
                  <a:rPr lang="en-GB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trình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GB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GB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là?</a:t>
                </a:r>
                <a:endParaRPr lang="vi-V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6519"/>
                <a:ext cx="8335382" cy="523220"/>
              </a:xfrm>
              <a:prstGeom prst="rect">
                <a:avLst/>
              </a:prstGeom>
              <a:blipFill>
                <a:blip r:embed="rId5"/>
                <a:stretch>
                  <a:fillRect l="-1463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97864" y="746920"/>
                <a:ext cx="3512852" cy="70882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864" y="746920"/>
                <a:ext cx="3512852" cy="708826"/>
              </a:xfrm>
              <a:prstGeom prst="rect">
                <a:avLst/>
              </a:prstGeom>
              <a:blipFill>
                <a:blip r:embed="rId6"/>
                <a:stretch>
                  <a:fillRect l="-3472"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4713" y="1630354"/>
                <a:ext cx="3252887" cy="63659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13" y="1630354"/>
                <a:ext cx="3252887" cy="636597"/>
              </a:xfrm>
              <a:prstGeom prst="rect">
                <a:avLst/>
              </a:prstGeom>
              <a:blipFill>
                <a:blip r:embed="rId7"/>
                <a:stretch>
                  <a:fillRect l="-3745" b="-1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72000" y="1664330"/>
                <a:ext cx="3538716" cy="6365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GB" sz="28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64330"/>
                <a:ext cx="3538716" cy="636597"/>
              </a:xfrm>
              <a:prstGeom prst="rect">
                <a:avLst/>
              </a:prstGeom>
              <a:blipFill>
                <a:blip r:embed="rId8"/>
                <a:stretch>
                  <a:fillRect l="-3448" t="-962" b="-182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4713" y="768567"/>
                <a:ext cx="3252887" cy="68717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13" y="768567"/>
                <a:ext cx="3252887" cy="687179"/>
              </a:xfrm>
              <a:prstGeom prst="rect">
                <a:avLst/>
              </a:prstGeom>
              <a:blipFill>
                <a:blip r:embed="rId9"/>
                <a:stretch>
                  <a:fillRect l="-3745" b="-123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129791" y="900545"/>
            <a:ext cx="446018" cy="45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518115" y="1722649"/>
            <a:ext cx="446018" cy="45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129791" y="1763142"/>
            <a:ext cx="446018" cy="45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467600" y="886154"/>
            <a:ext cx="547048" cy="48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home icon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01962"/>
            <a:ext cx="767861" cy="7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Flowchart: Alternate Process 16">
                <a:extLst>
                  <a:ext uri="{FF2B5EF4-FFF2-40B4-BE49-F238E27FC236}">
                    <a16:creationId xmlns:a16="http://schemas.microsoft.com/office/drawing/2014/main" id="{DAA7779F-2B70-CAD2-81AB-C314FEEC8307}"/>
                  </a:ext>
                </a:extLst>
              </p:cNvPr>
              <p:cNvSpPr/>
              <p:nvPr/>
            </p:nvSpPr>
            <p:spPr>
              <a:xfrm>
                <a:off x="457200" y="2876550"/>
                <a:ext cx="8305800" cy="1193254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lvl="0" indent="0" algn="just" defTabSz="914400" rtl="0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Hướng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3048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1=0 </m:t>
                    </m:r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r>
                      <a:rPr kumimoji="0" lang="en-GB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1 </m:t>
                    </m:r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80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kumimoji="0" lang="en-US" sz="2800" i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kumimoji="0" lang="en-US" sz="2800" i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kumimoji="0" lang="en-US" sz="2800" i="0" u="none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Flowchart: Alternate Process 16">
                <a:extLst>
                  <a:ext uri="{FF2B5EF4-FFF2-40B4-BE49-F238E27FC236}">
                    <a16:creationId xmlns:a16="http://schemas.microsoft.com/office/drawing/2014/main" id="{DAA7779F-2B70-CAD2-81AB-C314FEEC8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76550"/>
                <a:ext cx="8305800" cy="1193254"/>
              </a:xfrm>
              <a:prstGeom prst="flowChartAlternateProcess">
                <a:avLst/>
              </a:prstGeom>
              <a:blipFill>
                <a:blip r:embed="rId14"/>
                <a:stretch>
                  <a:fillRect l="-366" t="-14141" b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48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1708" y="153904"/>
            <a:ext cx="8765245" cy="2209800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 cmpd="thickThin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7837" y="190907"/>
                <a:ext cx="861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4: N</a:t>
                </a:r>
                <a:r>
                  <a:rPr lang="vi-V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ghiệm của</a:t>
                </a:r>
                <a:r>
                  <a:rPr lang="en-GB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trình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vi-VN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GB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GB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GB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GB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là?</a:t>
                </a:r>
                <a:endParaRPr lang="vi-V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37" y="190907"/>
                <a:ext cx="8610600" cy="523220"/>
              </a:xfrm>
              <a:prstGeom prst="rect">
                <a:avLst/>
              </a:prstGeom>
              <a:blipFill>
                <a:blip r:embed="rId5"/>
                <a:stretch>
                  <a:fillRect l="-1415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0" y="1829586"/>
                <a:ext cx="3512852" cy="45200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=−4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29586"/>
                <a:ext cx="3512852" cy="452005"/>
              </a:xfrm>
              <a:prstGeom prst="rect">
                <a:avLst/>
              </a:prstGeom>
              <a:blipFill>
                <a:blip r:embed="rId6"/>
                <a:stretch>
                  <a:fillRect l="-3472" t="-21622" b="-459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7200" y="988007"/>
                <a:ext cx="3512852" cy="45200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−9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88007"/>
                <a:ext cx="3512852" cy="452005"/>
              </a:xfrm>
              <a:prstGeom prst="rect">
                <a:avLst/>
              </a:prstGeom>
              <a:blipFill>
                <a:blip r:embed="rId7"/>
                <a:stretch>
                  <a:fillRect l="-3472" t="-21622" b="-445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032591" y="1017448"/>
                <a:ext cx="3512852" cy="45200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591" y="1017448"/>
                <a:ext cx="3512852" cy="452005"/>
              </a:xfrm>
              <a:prstGeom prst="rect">
                <a:avLst/>
              </a:prstGeom>
              <a:blipFill>
                <a:blip r:embed="rId8"/>
                <a:stretch>
                  <a:fillRect l="-3646" t="-21622" b="-445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004882" y="1814945"/>
                <a:ext cx="3512852" cy="45200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882" y="1814945"/>
                <a:ext cx="3512852" cy="452005"/>
              </a:xfrm>
              <a:prstGeom prst="rect">
                <a:avLst/>
              </a:prstGeom>
              <a:blipFill>
                <a:blip r:embed="rId9"/>
                <a:stretch>
                  <a:fillRect l="-3472" t="-21622" b="-445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112205" y="1800795"/>
            <a:ext cx="441150" cy="44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140369" y="958587"/>
            <a:ext cx="441150" cy="44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528902" y="951159"/>
            <a:ext cx="441150" cy="44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3554968" y="1839591"/>
            <a:ext cx="541076" cy="47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home icon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01962"/>
            <a:ext cx="767861" cy="7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Flowchart: Alternate Process 17">
                <a:extLst>
                  <a:ext uri="{FF2B5EF4-FFF2-40B4-BE49-F238E27FC236}">
                    <a16:creationId xmlns:a16="http://schemas.microsoft.com/office/drawing/2014/main" id="{6938E234-D79C-1A3A-F190-E5CDC22EF914}"/>
                  </a:ext>
                </a:extLst>
              </p:cNvPr>
              <p:cNvSpPr/>
              <p:nvPr/>
            </p:nvSpPr>
            <p:spPr>
              <a:xfrm>
                <a:off x="1607925" y="2666529"/>
                <a:ext cx="6793914" cy="2200709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  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GB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8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vi-VN" sz="28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8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GB" sz="28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8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−9 </m:t>
                    </m:r>
                  </m:oMath>
                </a14:m>
                <a:endParaRPr lang="en-GB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=−9−7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cs typeface="Times New Roman" panose="02020603050405020304" pitchFamily="18" charset="0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=−16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0" dirty="0">
                    <a:cs typeface="Times New Roman" panose="02020603050405020304" pitchFamily="18" charset="0"/>
                  </a:rPr>
                  <a:t>                                   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=−4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Flowchart: Alternate Process 17">
                <a:extLst>
                  <a:ext uri="{FF2B5EF4-FFF2-40B4-BE49-F238E27FC236}">
                    <a16:creationId xmlns:a16="http://schemas.microsoft.com/office/drawing/2014/main" id="{6938E234-D79C-1A3A-F190-E5CDC22EF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925" y="2666529"/>
                <a:ext cx="6793914" cy="2200709"/>
              </a:xfrm>
              <a:prstGeom prst="flowChartAlternateProcess">
                <a:avLst/>
              </a:prstGeom>
              <a:blipFill>
                <a:blip r:embed="rId14"/>
                <a:stretch>
                  <a:fillRect l="-179" t="-3030" b="-7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19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4D92CB-4268-21D7-383B-9D01FCAFBDDE}"/>
              </a:ext>
            </a:extLst>
          </p:cNvPr>
          <p:cNvSpPr txBox="1"/>
          <p:nvPr/>
        </p:nvSpPr>
        <p:spPr>
          <a:xfrm>
            <a:off x="1708876" y="504859"/>
            <a:ext cx="572624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A7645F-C965-9539-3F96-B60F780DC8E0}"/>
              </a:ext>
            </a:extLst>
          </p:cNvPr>
          <p:cNvSpPr/>
          <p:nvPr/>
        </p:nvSpPr>
        <p:spPr>
          <a:xfrm>
            <a:off x="22860" y="566593"/>
            <a:ext cx="1677650" cy="3998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1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B4890EB-5E7C-1339-D492-2EACD29AB1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4687815"/>
                  </p:ext>
                </p:extLst>
              </p:nvPr>
            </p:nvGraphicFramePr>
            <p:xfrm>
              <a:off x="662940" y="2011553"/>
              <a:ext cx="7818119" cy="29486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90181">
                      <a:extLst>
                        <a:ext uri="{9D8B030D-6E8A-4147-A177-3AD203B41FA5}">
                          <a16:colId xmlns:a16="http://schemas.microsoft.com/office/drawing/2014/main" val="3418642166"/>
                        </a:ext>
                      </a:extLst>
                    </a:gridCol>
                    <a:gridCol w="1975680">
                      <a:extLst>
                        <a:ext uri="{9D8B030D-6E8A-4147-A177-3AD203B41FA5}">
                          <a16:colId xmlns:a16="http://schemas.microsoft.com/office/drawing/2014/main" val="2130442772"/>
                        </a:ext>
                      </a:extLst>
                    </a:gridCol>
                    <a:gridCol w="2355681">
                      <a:extLst>
                        <a:ext uri="{9D8B030D-6E8A-4147-A177-3AD203B41FA5}">
                          <a16:colId xmlns:a16="http://schemas.microsoft.com/office/drawing/2014/main" val="2880402666"/>
                        </a:ext>
                      </a:extLst>
                    </a:gridCol>
                    <a:gridCol w="625735">
                      <a:extLst>
                        <a:ext uri="{9D8B030D-6E8A-4147-A177-3AD203B41FA5}">
                          <a16:colId xmlns:a16="http://schemas.microsoft.com/office/drawing/2014/main" val="703793125"/>
                        </a:ext>
                      </a:extLst>
                    </a:gridCol>
                    <a:gridCol w="570842">
                      <a:extLst>
                        <a:ext uri="{9D8B030D-6E8A-4147-A177-3AD203B41FA5}">
                          <a16:colId xmlns:a16="http://schemas.microsoft.com/office/drawing/2014/main" val="1464753212"/>
                        </a:ext>
                      </a:extLst>
                    </a:gridCol>
                  </a:tblGrid>
                  <a:tr h="6667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Bất</a:t>
                          </a:r>
                          <a:r>
                            <a:rPr lang="en-GB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phương</a:t>
                          </a:r>
                          <a:r>
                            <a:rPr lang="en-GB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trình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Có</a:t>
                          </a:r>
                          <a:r>
                            <a:rPr lang="en-GB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</a:t>
                          </a:r>
                          <a:r>
                            <a:rPr lang="en-GB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BPT </a:t>
                          </a:r>
                          <a:r>
                            <a:rPr lang="en-GB" sz="2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bậc</a:t>
                          </a:r>
                          <a:r>
                            <a:rPr lang="en-GB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nhất</a:t>
                          </a:r>
                          <a:r>
                            <a:rPr lang="en-GB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một</a:t>
                          </a:r>
                          <a:r>
                            <a:rPr lang="en-GB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ẩn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Không</a:t>
                          </a:r>
                          <a:r>
                            <a:rPr lang="en-GB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</a:t>
                          </a:r>
                          <a:r>
                            <a:rPr lang="en-GB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BPT </a:t>
                          </a:r>
                          <a:r>
                            <a:rPr lang="en-GB" sz="2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bậc</a:t>
                          </a:r>
                          <a:r>
                            <a:rPr lang="en-GB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nhất</a:t>
                          </a:r>
                          <a:r>
                            <a:rPr lang="en-GB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một</a:t>
                          </a:r>
                          <a:r>
                            <a:rPr lang="en-GB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ẩn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88946" marR="88946" marT="44473" marB="44473"/>
                    </a:tc>
                    <a:extLst>
                      <a:ext uri="{0D108BD9-81ED-4DB2-BD59-A6C34878D82A}">
                        <a16:rowId xmlns:a16="http://schemas.microsoft.com/office/drawing/2014/main" val="1180275484"/>
                      </a:ext>
                    </a:extLst>
                  </a:tr>
                  <a:tr h="55320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3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300" b="0" i="1" smtClean="0"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r>
                                  <a:rPr lang="en-GB" sz="23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3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3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3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GB" sz="23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23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 typeface="Wingdings" panose="05000000000000000000" pitchFamily="2" charset="2"/>
                            <a:buNone/>
                          </a:pPr>
                          <a:r>
                            <a:rPr lang="en-GB" sz="2300" dirty="0"/>
                            <a:t>          </a:t>
                          </a:r>
                          <a:endParaRPr lang="en-US" sz="2300" dirty="0"/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endParaRPr lang="en-US" sz="2300" dirty="0"/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endParaRPr lang="en-US" sz="2300" dirty="0"/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endParaRPr lang="en-US" sz="2300" b="1" dirty="0"/>
                        </a:p>
                      </a:txBody>
                      <a:tcPr marL="88946" marR="88946" marT="44473" marB="44473"/>
                    </a:tc>
                    <a:extLst>
                      <a:ext uri="{0D108BD9-81ED-4DB2-BD59-A6C34878D82A}">
                        <a16:rowId xmlns:a16="http://schemas.microsoft.com/office/drawing/2014/main" val="928272404"/>
                      </a:ext>
                    </a:extLst>
                  </a:tr>
                  <a:tr h="5122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3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2300" b="0" i="1" smtClean="0"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r>
                                  <a:rPr lang="en-GB" sz="23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sz="23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sz="23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3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3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3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GB" sz="23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endParaRPr lang="en-US" sz="2300" dirty="0"/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endParaRPr lang="en-US" sz="2300" dirty="0"/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endParaRPr lang="en-US" sz="2300" dirty="0"/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endParaRPr lang="en-US" sz="2300" dirty="0"/>
                        </a:p>
                      </a:txBody>
                      <a:tcPr marL="88946" marR="88946" marT="44473" marB="44473"/>
                    </a:tc>
                    <a:extLst>
                      <a:ext uri="{0D108BD9-81ED-4DB2-BD59-A6C34878D82A}">
                        <a16:rowId xmlns:a16="http://schemas.microsoft.com/office/drawing/2014/main" val="2315258677"/>
                      </a:ext>
                    </a:extLst>
                  </a:tr>
                  <a:tr h="40377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3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GB" sz="2300" b="0" i="1" smtClean="0"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sSup>
                                  <m:sSupPr>
                                    <m:ctrlPr>
                                      <a:rPr lang="en-US" sz="23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3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3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3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GB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endParaRPr lang="en-US" sz="2300" dirty="0"/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endParaRPr lang="en-US" sz="2300"/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endParaRPr lang="en-US" sz="2300" dirty="0"/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endParaRPr lang="en-US" sz="2300" dirty="0"/>
                        </a:p>
                      </a:txBody>
                      <a:tcPr marL="88946" marR="88946" marT="44473" marB="44473"/>
                    </a:tc>
                    <a:extLst>
                      <a:ext uri="{0D108BD9-81ED-4DB2-BD59-A6C34878D82A}">
                        <a16:rowId xmlns:a16="http://schemas.microsoft.com/office/drawing/2014/main" val="1632459007"/>
                      </a:ext>
                    </a:extLst>
                  </a:tr>
                  <a:tr h="6846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3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GB" sz="23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f>
                                  <m:fPr>
                                    <m:ctrlPr>
                                      <a:rPr lang="en-GB" sz="23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3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3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GB" sz="23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23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GB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endParaRPr lang="en-US" sz="2300" dirty="0"/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endParaRPr lang="en-US" sz="2300" dirty="0"/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endParaRPr lang="en-US" sz="2300" dirty="0"/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endParaRPr lang="en-US" sz="2300" dirty="0"/>
                        </a:p>
                      </a:txBody>
                      <a:tcPr marL="88946" marR="88946" marT="44473" marB="44473"/>
                    </a:tc>
                    <a:extLst>
                      <a:ext uri="{0D108BD9-81ED-4DB2-BD59-A6C34878D82A}">
                        <a16:rowId xmlns:a16="http://schemas.microsoft.com/office/drawing/2014/main" val="39620666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B4890EB-5E7C-1339-D492-2EACD29AB1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4687815"/>
                  </p:ext>
                </p:extLst>
              </p:nvPr>
            </p:nvGraphicFramePr>
            <p:xfrm>
              <a:off x="662940" y="2011553"/>
              <a:ext cx="7818119" cy="29486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90181">
                      <a:extLst>
                        <a:ext uri="{9D8B030D-6E8A-4147-A177-3AD203B41FA5}">
                          <a16:colId xmlns:a16="http://schemas.microsoft.com/office/drawing/2014/main" val="3418642166"/>
                        </a:ext>
                      </a:extLst>
                    </a:gridCol>
                    <a:gridCol w="1975680">
                      <a:extLst>
                        <a:ext uri="{9D8B030D-6E8A-4147-A177-3AD203B41FA5}">
                          <a16:colId xmlns:a16="http://schemas.microsoft.com/office/drawing/2014/main" val="2130442772"/>
                        </a:ext>
                      </a:extLst>
                    </a:gridCol>
                    <a:gridCol w="2355681">
                      <a:extLst>
                        <a:ext uri="{9D8B030D-6E8A-4147-A177-3AD203B41FA5}">
                          <a16:colId xmlns:a16="http://schemas.microsoft.com/office/drawing/2014/main" val="2880402666"/>
                        </a:ext>
                      </a:extLst>
                    </a:gridCol>
                    <a:gridCol w="625735">
                      <a:extLst>
                        <a:ext uri="{9D8B030D-6E8A-4147-A177-3AD203B41FA5}">
                          <a16:colId xmlns:a16="http://schemas.microsoft.com/office/drawing/2014/main" val="703793125"/>
                        </a:ext>
                      </a:extLst>
                    </a:gridCol>
                    <a:gridCol w="570842">
                      <a:extLst>
                        <a:ext uri="{9D8B030D-6E8A-4147-A177-3AD203B41FA5}">
                          <a16:colId xmlns:a16="http://schemas.microsoft.com/office/drawing/2014/main" val="1464753212"/>
                        </a:ext>
                      </a:extLst>
                    </a:gridCol>
                  </a:tblGrid>
                  <a:tr h="6985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Bất</a:t>
                          </a:r>
                          <a:r>
                            <a:rPr lang="en-GB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phương</a:t>
                          </a:r>
                          <a:r>
                            <a:rPr lang="en-GB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trình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Có</a:t>
                          </a:r>
                          <a:r>
                            <a:rPr lang="en-GB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</a:t>
                          </a:r>
                          <a:r>
                            <a:rPr lang="en-GB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BPT </a:t>
                          </a:r>
                          <a:r>
                            <a:rPr lang="en-GB" sz="2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bậc</a:t>
                          </a:r>
                          <a:r>
                            <a:rPr lang="en-GB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nhất</a:t>
                          </a:r>
                          <a:r>
                            <a:rPr lang="en-GB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một</a:t>
                          </a:r>
                          <a:r>
                            <a:rPr lang="en-GB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ẩn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Không</a:t>
                          </a:r>
                          <a:r>
                            <a:rPr lang="en-GB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</a:t>
                          </a:r>
                          <a:r>
                            <a:rPr lang="en-GB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BPT </a:t>
                          </a:r>
                          <a:r>
                            <a:rPr lang="en-GB" sz="2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bậc</a:t>
                          </a:r>
                          <a:r>
                            <a:rPr lang="en-GB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nhất</a:t>
                          </a:r>
                          <a:r>
                            <a:rPr lang="en-GB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một</a:t>
                          </a:r>
                          <a:r>
                            <a:rPr lang="en-GB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ẩn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88946" marR="88946" marT="44473" marB="44473"/>
                    </a:tc>
                    <a:extLst>
                      <a:ext uri="{0D108BD9-81ED-4DB2-BD59-A6C34878D82A}">
                        <a16:rowId xmlns:a16="http://schemas.microsoft.com/office/drawing/2014/main" val="1180275484"/>
                      </a:ext>
                    </a:extLst>
                  </a:tr>
                  <a:tr h="5532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8946" marR="88946" marT="44473" marB="44473">
                        <a:blipFill>
                          <a:blip r:embed="rId5"/>
                          <a:stretch>
                            <a:fillRect l="-266" t="-131868" r="-242553" b="-308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 typeface="Wingdings" panose="05000000000000000000" pitchFamily="2" charset="2"/>
                            <a:buNone/>
                          </a:pPr>
                          <a:r>
                            <a:rPr lang="en-GB" sz="2300" dirty="0"/>
                            <a:t>          </a:t>
                          </a:r>
                          <a:endParaRPr lang="en-US" sz="2300" dirty="0"/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endParaRPr lang="en-US" sz="2300" dirty="0"/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endParaRPr lang="en-US" sz="2300" dirty="0"/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endParaRPr lang="en-US" sz="2300" b="1" dirty="0"/>
                        </a:p>
                      </a:txBody>
                      <a:tcPr marL="88946" marR="88946" marT="44473" marB="44473"/>
                    </a:tc>
                    <a:extLst>
                      <a:ext uri="{0D108BD9-81ED-4DB2-BD59-A6C34878D82A}">
                        <a16:rowId xmlns:a16="http://schemas.microsoft.com/office/drawing/2014/main" val="928272404"/>
                      </a:ext>
                    </a:extLst>
                  </a:tr>
                  <a:tr h="5122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8946" marR="88946" marT="44473" marB="44473">
                        <a:blipFill>
                          <a:blip r:embed="rId5"/>
                          <a:stretch>
                            <a:fillRect l="-266" t="-251190" r="-242553" b="-234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300" dirty="0"/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endParaRPr lang="en-US" sz="2300" dirty="0"/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endParaRPr lang="en-US" sz="2300" dirty="0"/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endParaRPr lang="en-US" sz="2300" dirty="0"/>
                        </a:p>
                      </a:txBody>
                      <a:tcPr marL="88946" marR="88946" marT="44473" marB="44473"/>
                    </a:tc>
                    <a:extLst>
                      <a:ext uri="{0D108BD9-81ED-4DB2-BD59-A6C34878D82A}">
                        <a16:rowId xmlns:a16="http://schemas.microsoft.com/office/drawing/2014/main" val="2315258677"/>
                      </a:ext>
                    </a:extLst>
                  </a:tr>
                  <a:tr h="4394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8946" marR="88946" marT="44473" marB="44473">
                        <a:blipFill>
                          <a:blip r:embed="rId5"/>
                          <a:stretch>
                            <a:fillRect l="-266" t="-409722" r="-242553" b="-1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300" dirty="0"/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endParaRPr lang="en-US" sz="2300"/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endParaRPr lang="en-US" sz="2300" dirty="0"/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endParaRPr lang="en-US" sz="2300" dirty="0"/>
                        </a:p>
                      </a:txBody>
                      <a:tcPr marL="88946" marR="88946" marT="44473" marB="44473"/>
                    </a:tc>
                    <a:extLst>
                      <a:ext uri="{0D108BD9-81ED-4DB2-BD59-A6C34878D82A}">
                        <a16:rowId xmlns:a16="http://schemas.microsoft.com/office/drawing/2014/main" val="1632459007"/>
                      </a:ext>
                    </a:extLst>
                  </a:tr>
                  <a:tr h="7451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8946" marR="88946" marT="44473" marB="44473">
                        <a:blipFill>
                          <a:blip r:embed="rId5"/>
                          <a:stretch>
                            <a:fillRect l="-266" t="-298374" r="-242553" b="-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300" dirty="0"/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endParaRPr lang="en-US" sz="2300" dirty="0"/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endParaRPr lang="en-US" sz="2300" dirty="0"/>
                        </a:p>
                      </a:txBody>
                      <a:tcPr marL="88946" marR="88946" marT="44473" marB="44473"/>
                    </a:tc>
                    <a:tc>
                      <a:txBody>
                        <a:bodyPr/>
                        <a:lstStyle/>
                        <a:p>
                          <a:endParaRPr lang="en-US" sz="2300" dirty="0"/>
                        </a:p>
                      </a:txBody>
                      <a:tcPr marL="88946" marR="88946" marT="44473" marB="44473"/>
                    </a:tc>
                    <a:extLst>
                      <a:ext uri="{0D108BD9-81ED-4DB2-BD59-A6C34878D82A}">
                        <a16:rowId xmlns:a16="http://schemas.microsoft.com/office/drawing/2014/main" val="396206661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197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C792016-771D-922E-D705-BCDAE8367C2F}"/>
              </a:ext>
            </a:extLst>
          </p:cNvPr>
          <p:cNvSpPr txBox="1"/>
          <p:nvPr/>
        </p:nvSpPr>
        <p:spPr>
          <a:xfrm>
            <a:off x="304800" y="62694"/>
            <a:ext cx="838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BẤT PHƯƠNG TRÌNH BẬC NHẤT MỘT ẨN (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A7645F-C965-9539-3F96-B60F780DC8E0}"/>
              </a:ext>
            </a:extLst>
          </p:cNvPr>
          <p:cNvSpPr/>
          <p:nvPr/>
        </p:nvSpPr>
        <p:spPr>
          <a:xfrm>
            <a:off x="304800" y="748051"/>
            <a:ext cx="1905000" cy="5517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B4890EB-5E7C-1339-D492-2EACD29AB1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5014197"/>
                  </p:ext>
                </p:extLst>
              </p:nvPr>
            </p:nvGraphicFramePr>
            <p:xfrm>
              <a:off x="289560" y="1544360"/>
              <a:ext cx="8590925" cy="30380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6561">
                      <a:extLst>
                        <a:ext uri="{9D8B030D-6E8A-4147-A177-3AD203B41FA5}">
                          <a16:colId xmlns:a16="http://schemas.microsoft.com/office/drawing/2014/main" val="3418642166"/>
                        </a:ext>
                      </a:extLst>
                    </a:gridCol>
                    <a:gridCol w="2170972">
                      <a:extLst>
                        <a:ext uri="{9D8B030D-6E8A-4147-A177-3AD203B41FA5}">
                          <a16:colId xmlns:a16="http://schemas.microsoft.com/office/drawing/2014/main" val="2130442772"/>
                        </a:ext>
                      </a:extLst>
                    </a:gridCol>
                    <a:gridCol w="2588536">
                      <a:extLst>
                        <a:ext uri="{9D8B030D-6E8A-4147-A177-3AD203B41FA5}">
                          <a16:colId xmlns:a16="http://schemas.microsoft.com/office/drawing/2014/main" val="2880402666"/>
                        </a:ext>
                      </a:extLst>
                    </a:gridCol>
                    <a:gridCol w="687588">
                      <a:extLst>
                        <a:ext uri="{9D8B030D-6E8A-4147-A177-3AD203B41FA5}">
                          <a16:colId xmlns:a16="http://schemas.microsoft.com/office/drawing/2014/main" val="703793125"/>
                        </a:ext>
                      </a:extLst>
                    </a:gridCol>
                    <a:gridCol w="627268">
                      <a:extLst>
                        <a:ext uri="{9D8B030D-6E8A-4147-A177-3AD203B41FA5}">
                          <a16:colId xmlns:a16="http://schemas.microsoft.com/office/drawing/2014/main" val="1464753212"/>
                        </a:ext>
                      </a:extLst>
                    </a:gridCol>
                  </a:tblGrid>
                  <a:tr h="7773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Bất</a:t>
                          </a:r>
                          <a:r>
                            <a:rPr lang="en-GB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phương</a:t>
                          </a:r>
                          <a:r>
                            <a:rPr lang="en-GB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trình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Có</a:t>
                          </a:r>
                          <a:r>
                            <a:rPr lang="en-GB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</a:t>
                          </a:r>
                          <a:r>
                            <a:rPr lang="en-GB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BPT </a:t>
                          </a:r>
                          <a:r>
                            <a:rPr lang="en-GB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bậc</a:t>
                          </a:r>
                          <a:r>
                            <a:rPr lang="en-GB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nhất</a:t>
                          </a:r>
                          <a:r>
                            <a:rPr lang="en-GB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một</a:t>
                          </a:r>
                          <a:r>
                            <a:rPr lang="en-GB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ẩn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Không</a:t>
                          </a:r>
                          <a:r>
                            <a:rPr lang="en-GB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</a:t>
                          </a:r>
                          <a:r>
                            <a:rPr lang="en-GB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BPT </a:t>
                          </a:r>
                          <a:r>
                            <a:rPr lang="en-GB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bậc</a:t>
                          </a:r>
                          <a:r>
                            <a:rPr lang="en-GB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nhất</a:t>
                          </a:r>
                          <a:r>
                            <a:rPr lang="en-GB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một</a:t>
                          </a:r>
                          <a:r>
                            <a:rPr lang="en-GB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ẩn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027548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)−5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+8≤0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 typeface="Wingdings" panose="05000000000000000000" pitchFamily="2" charset="2"/>
                            <a:buNone/>
                          </a:pPr>
                          <a:r>
                            <a:rPr lang="en-GB" sz="2400" dirty="0"/>
                            <a:t>         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8272404"/>
                      </a:ext>
                    </a:extLst>
                  </a:tr>
                  <a:tr h="52447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) 0.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+2&gt;0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5258677"/>
                      </a:ext>
                    </a:extLst>
                  </a:tr>
                  <a:tr h="4318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2459007"/>
                      </a:ext>
                    </a:extLst>
                  </a:tr>
                  <a:tr h="7332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20666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B4890EB-5E7C-1339-D492-2EACD29AB1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5014197"/>
                  </p:ext>
                </p:extLst>
              </p:nvPr>
            </p:nvGraphicFramePr>
            <p:xfrm>
              <a:off x="289560" y="1544360"/>
              <a:ext cx="8590925" cy="30380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6561">
                      <a:extLst>
                        <a:ext uri="{9D8B030D-6E8A-4147-A177-3AD203B41FA5}">
                          <a16:colId xmlns:a16="http://schemas.microsoft.com/office/drawing/2014/main" val="3418642166"/>
                        </a:ext>
                      </a:extLst>
                    </a:gridCol>
                    <a:gridCol w="2170972">
                      <a:extLst>
                        <a:ext uri="{9D8B030D-6E8A-4147-A177-3AD203B41FA5}">
                          <a16:colId xmlns:a16="http://schemas.microsoft.com/office/drawing/2014/main" val="2130442772"/>
                        </a:ext>
                      </a:extLst>
                    </a:gridCol>
                    <a:gridCol w="2588536">
                      <a:extLst>
                        <a:ext uri="{9D8B030D-6E8A-4147-A177-3AD203B41FA5}">
                          <a16:colId xmlns:a16="http://schemas.microsoft.com/office/drawing/2014/main" val="2880402666"/>
                        </a:ext>
                      </a:extLst>
                    </a:gridCol>
                    <a:gridCol w="687588">
                      <a:extLst>
                        <a:ext uri="{9D8B030D-6E8A-4147-A177-3AD203B41FA5}">
                          <a16:colId xmlns:a16="http://schemas.microsoft.com/office/drawing/2014/main" val="703793125"/>
                        </a:ext>
                      </a:extLst>
                    </a:gridCol>
                    <a:gridCol w="627268">
                      <a:extLst>
                        <a:ext uri="{9D8B030D-6E8A-4147-A177-3AD203B41FA5}">
                          <a16:colId xmlns:a16="http://schemas.microsoft.com/office/drawing/2014/main" val="1464753212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Bất</a:t>
                          </a:r>
                          <a:r>
                            <a:rPr lang="en-GB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phương</a:t>
                          </a:r>
                          <a:r>
                            <a:rPr lang="en-GB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trình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Có</a:t>
                          </a:r>
                          <a:r>
                            <a:rPr lang="en-GB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</a:t>
                          </a:r>
                          <a:r>
                            <a:rPr lang="en-GB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BPT </a:t>
                          </a:r>
                          <a:r>
                            <a:rPr lang="en-GB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bậc</a:t>
                          </a:r>
                          <a:r>
                            <a:rPr lang="en-GB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nhất</a:t>
                          </a:r>
                          <a:r>
                            <a:rPr lang="en-GB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một</a:t>
                          </a:r>
                          <a:r>
                            <a:rPr lang="en-GB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ẩn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Không</a:t>
                          </a:r>
                          <a:r>
                            <a:rPr lang="en-GB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</a:t>
                          </a:r>
                          <a:r>
                            <a:rPr lang="en-GB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BPT </a:t>
                          </a:r>
                          <a:r>
                            <a:rPr lang="en-GB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bậc</a:t>
                          </a:r>
                          <a:r>
                            <a:rPr lang="en-GB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nhất</a:t>
                          </a:r>
                          <a:r>
                            <a:rPr lang="en-GB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một</a:t>
                          </a:r>
                          <a:r>
                            <a:rPr lang="en-GB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ẩn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02754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2" t="-190667" r="-242373" b="-3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 typeface="Wingdings" panose="05000000000000000000" pitchFamily="2" charset="2"/>
                            <a:buNone/>
                          </a:pPr>
                          <a:r>
                            <a:rPr lang="en-GB" sz="2400" dirty="0"/>
                            <a:t>         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57522" t="-190667" r="-94690" b="-3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69903" t="-190667" r="-3883" b="-38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8272404"/>
                      </a:ext>
                    </a:extLst>
                  </a:tr>
                  <a:tr h="5244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2" t="-253488" r="-242373" b="-2383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525867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2" t="-400000" r="-242373" b="-169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2459007"/>
                      </a:ext>
                    </a:extLst>
                  </a:tr>
                  <a:tr h="7762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2" t="-299213" r="-242373" b="-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57522" t="-299213" r="-94690" b="-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69903" t="-299213" r="-3883" b="-1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206661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1E62F849-CA33-5D78-9921-3791D4EDA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3688182" y="2394234"/>
            <a:ext cx="403963" cy="35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Káº¿t quáº£ hÃ¬nh áº£nh cho right wrong tick icon">
            <a:extLst>
              <a:ext uri="{FF2B5EF4-FFF2-40B4-BE49-F238E27FC236}">
                <a16:creationId xmlns:a16="http://schemas.microsoft.com/office/drawing/2014/main" id="{1944A79A-7E71-5EEF-C755-AEF97F862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6130341" y="3436288"/>
            <a:ext cx="403963" cy="35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Káº¿t quáº£ hÃ¬nh áº£nh cho right wrong tick icon">
            <a:extLst>
              <a:ext uri="{FF2B5EF4-FFF2-40B4-BE49-F238E27FC236}">
                <a16:creationId xmlns:a16="http://schemas.microsoft.com/office/drawing/2014/main" id="{0DE460D5-6228-7A6B-34EC-77067AF04E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6130340" y="2854708"/>
            <a:ext cx="403963" cy="35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Káº¿t quáº£ hÃ¬nh áº£nh cho right wrong tick icon">
            <a:extLst>
              <a:ext uri="{FF2B5EF4-FFF2-40B4-BE49-F238E27FC236}">
                <a16:creationId xmlns:a16="http://schemas.microsoft.com/office/drawing/2014/main" id="{74C329FE-CB22-C1EF-4C9E-AB91CEF2CD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3688181" y="4095750"/>
            <a:ext cx="403963" cy="35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C792016-771D-922E-D705-BCDAE8367C2F}"/>
              </a:ext>
            </a:extLst>
          </p:cNvPr>
          <p:cNvSpPr txBox="1"/>
          <p:nvPr/>
        </p:nvSpPr>
        <p:spPr>
          <a:xfrm>
            <a:off x="304800" y="62694"/>
            <a:ext cx="838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BẤT PHƯƠNG TRÌNH BẬC NHẤT MỘT ẨN (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A7645F-C965-9539-3F96-B60F780DC8E0}"/>
              </a:ext>
            </a:extLst>
          </p:cNvPr>
          <p:cNvSpPr/>
          <p:nvPr/>
        </p:nvSpPr>
        <p:spPr>
          <a:xfrm>
            <a:off x="76200" y="416975"/>
            <a:ext cx="1564640" cy="4616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704F14-843B-5C73-928C-C89D1076AF55}"/>
              </a:ext>
            </a:extLst>
          </p:cNvPr>
          <p:cNvSpPr txBox="1"/>
          <p:nvPr/>
        </p:nvSpPr>
        <p:spPr>
          <a:xfrm>
            <a:off x="858520" y="559573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Vân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60g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Vân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8g,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31g.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E5C946-0341-347E-326B-39000D050483}"/>
                  </a:ext>
                </a:extLst>
              </p:cNvPr>
              <p:cNvSpPr txBox="1"/>
              <p:nvPr/>
            </p:nvSpPr>
            <p:spPr>
              <a:xfrm>
                <a:off x="1640840" y="2560978"/>
                <a:ext cx="693545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:r>
                  <a:rPr kumimoji="0" lang="en-GB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gam </a:t>
                </a:r>
                <a:r>
                  <a:rPr kumimoji="0" lang="en-GB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béo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Vân </a:t>
                </a:r>
                <a:r>
                  <a:rPr kumimoji="0" lang="en-GB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kumimoji="0" lang="en-GB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(g)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E5C946-0341-347E-326B-39000D050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840" y="2560978"/>
                <a:ext cx="6935450" cy="830997"/>
              </a:xfrm>
              <a:prstGeom prst="rect">
                <a:avLst/>
              </a:prstGeom>
              <a:blipFill>
                <a:blip r:embed="rId3"/>
                <a:stretch>
                  <a:fillRect l="-1318" t="-5882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476BE61-D950-3A51-C689-03365E3D18CD}"/>
              </a:ext>
            </a:extLst>
          </p:cNvPr>
          <p:cNvSpPr/>
          <p:nvPr/>
        </p:nvSpPr>
        <p:spPr>
          <a:xfrm>
            <a:off x="76200" y="2537466"/>
            <a:ext cx="1564640" cy="4616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Oval 3">
                <a:extLst>
                  <a:ext uri="{FF2B5EF4-FFF2-40B4-BE49-F238E27FC236}">
                    <a16:creationId xmlns:a16="http://schemas.microsoft.com/office/drawing/2014/main" id="{A261530B-4DDF-C664-BDE4-D1D8EB5DF745}"/>
                  </a:ext>
                </a:extLst>
              </p:cNvPr>
              <p:cNvSpPr/>
              <p:nvPr/>
            </p:nvSpPr>
            <p:spPr>
              <a:xfrm>
                <a:off x="1470620" y="3718872"/>
                <a:ext cx="7200940" cy="1137458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peech Bubble: Oval 3">
                <a:extLst>
                  <a:ext uri="{FF2B5EF4-FFF2-40B4-BE49-F238E27FC236}">
                    <a16:creationId xmlns:a16="http://schemas.microsoft.com/office/drawing/2014/main" id="{A261530B-4DDF-C664-BDE4-D1D8EB5DF7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620" y="3718872"/>
                <a:ext cx="7200940" cy="1137458"/>
              </a:xfrm>
              <a:prstGeom prst="wedgeEllipseCallo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8E1ADB-A0B2-19D2-430C-04854E81E376}"/>
                  </a:ext>
                </a:extLst>
              </p:cNvPr>
              <p:cNvSpPr txBox="1"/>
              <p:nvPr/>
            </p:nvSpPr>
            <p:spPr>
              <a:xfrm>
                <a:off x="1578590" y="3511146"/>
                <a:ext cx="547813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𝑇𝑎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ó: 8+31+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60 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400" b="0" dirty="0"/>
                  <a:t>                             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−39</m:t>
                    </m:r>
                  </m:oMath>
                </a14:m>
                <a:endParaRPr lang="en-GB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8E1ADB-A0B2-19D2-430C-04854E81E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590" y="3511146"/>
                <a:ext cx="5478135" cy="1569660"/>
              </a:xfrm>
              <a:prstGeom prst="rect">
                <a:avLst/>
              </a:prstGeom>
              <a:blipFill>
                <a:blip r:embed="rId5"/>
                <a:stretch>
                  <a:fillRect l="-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A32D42A-9AE5-3831-B774-9EFCC70E880E}"/>
              </a:ext>
            </a:extLst>
          </p:cNvPr>
          <p:cNvSpPr/>
          <p:nvPr/>
        </p:nvSpPr>
        <p:spPr>
          <a:xfrm>
            <a:off x="1752600" y="3952048"/>
            <a:ext cx="7112000" cy="101652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ta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5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4" grpId="0" animBg="1"/>
      <p:bldP spid="4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C792016-771D-922E-D705-BCDAE8367C2F}"/>
              </a:ext>
            </a:extLst>
          </p:cNvPr>
          <p:cNvSpPr txBox="1"/>
          <p:nvPr/>
        </p:nvSpPr>
        <p:spPr>
          <a:xfrm>
            <a:off x="304800" y="62694"/>
            <a:ext cx="838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BẤT PHƯƠNG TRÌNH BẬC NHẤT MỘT ẨN (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A7645F-C965-9539-3F96-B60F780DC8E0}"/>
              </a:ext>
            </a:extLst>
          </p:cNvPr>
          <p:cNvSpPr/>
          <p:nvPr/>
        </p:nvSpPr>
        <p:spPr>
          <a:xfrm>
            <a:off x="151150" y="571653"/>
            <a:ext cx="1905000" cy="5517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B51939-609E-526F-75E9-CE1E925F8AAE}"/>
                  </a:ext>
                </a:extLst>
              </p:cNvPr>
              <p:cNvSpPr txBox="1"/>
              <p:nvPr/>
            </p:nvSpPr>
            <p:spPr>
              <a:xfrm>
                <a:off x="1311002" y="3831830"/>
                <a:ext cx="752819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Vậy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gam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chất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béo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nhiều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nhất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mà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cô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Vân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còn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thể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ăn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trong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thời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gian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còn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lại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của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ngày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21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B51939-609E-526F-75E9-CE1E925F8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002" y="3831830"/>
                <a:ext cx="7528198" cy="954107"/>
              </a:xfrm>
              <a:prstGeom prst="rect">
                <a:avLst/>
              </a:prstGeom>
              <a:blipFill>
                <a:blip r:embed="rId3"/>
                <a:stretch>
                  <a:fillRect l="-1619" t="-705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A424BA-1CC8-979F-73D7-8B8FE25CE68E}"/>
                  </a:ext>
                </a:extLst>
              </p:cNvPr>
              <p:cNvSpPr txBox="1"/>
              <p:nvPr/>
            </p:nvSpPr>
            <p:spPr>
              <a:xfrm>
                <a:off x="457200" y="1333592"/>
                <a:ext cx="769745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Gọi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gam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chất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béo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mà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cô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Vân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còn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thể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ăn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lvl="0"/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trong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thời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gian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còn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lại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của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ngày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(g) (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&lt;60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A424BA-1CC8-979F-73D7-8B8FE25CE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33592"/>
                <a:ext cx="7697450" cy="954107"/>
              </a:xfrm>
              <a:prstGeom prst="rect">
                <a:avLst/>
              </a:prstGeom>
              <a:blipFill>
                <a:blip r:embed="rId4"/>
                <a:stretch>
                  <a:fillRect l="-1584" t="-7051" b="-173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E722CE-49DB-5DDB-B874-DE43A490CF21}"/>
                  </a:ext>
                </a:extLst>
              </p:cNvPr>
              <p:cNvSpPr txBox="1"/>
              <p:nvPr/>
            </p:nvSpPr>
            <p:spPr>
              <a:xfrm>
                <a:off x="1156950" y="2283760"/>
                <a:ext cx="547813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𝑇𝑎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ó: 8+31+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60 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400" b="0" dirty="0"/>
                  <a:t>                             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−39</m:t>
                    </m:r>
                  </m:oMath>
                </a14:m>
                <a:endParaRPr lang="en-GB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E722CE-49DB-5DDB-B874-DE43A490C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950" y="2283760"/>
                <a:ext cx="5478135" cy="1569660"/>
              </a:xfrm>
              <a:prstGeom prst="rect">
                <a:avLst/>
              </a:prstGeom>
              <a:blipFill>
                <a:blip r:embed="rId5"/>
                <a:stretch>
                  <a:fillRect l="-3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0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2AA96C5-F6FA-92AE-9C01-B4AAC76F6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áº¿t quáº£ hÃ¬nh áº£nh cho home icon">
            <a:hlinkClick r:id="rId5" action="ppaction://hlinksldjump"/>
            <a:extLst>
              <a:ext uri="{FF2B5EF4-FFF2-40B4-BE49-F238E27FC236}">
                <a16:creationId xmlns:a16="http://schemas.microsoft.com/office/drawing/2014/main" id="{E58632B9-33EC-B293-EF92-8860EAA91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01962"/>
            <a:ext cx="767861" cy="7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353D19-3D55-9434-73AF-E0DC930C1578}"/>
              </a:ext>
            </a:extLst>
          </p:cNvPr>
          <p:cNvSpPr/>
          <p:nvPr/>
        </p:nvSpPr>
        <p:spPr>
          <a:xfrm>
            <a:off x="395988" y="209550"/>
            <a:ext cx="8366954" cy="3581400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 cmpd="thickThin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A72494-9631-317B-D17A-9CC44AD6C8BC}"/>
              </a:ext>
            </a:extLst>
          </p:cNvPr>
          <p:cNvSpPr txBox="1"/>
          <p:nvPr/>
        </p:nvSpPr>
        <p:spPr>
          <a:xfrm>
            <a:off x="639631" y="351621"/>
            <a:ext cx="81233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280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Bất phương trình nào sau đây là bất phương trình bậc nhất một ẩn?</a:t>
            </a:r>
            <a:endParaRPr lang="vi-VN" sz="280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C8AABA-0079-2DB0-CB52-5471950C6805}"/>
                  </a:ext>
                </a:extLst>
              </p:cNvPr>
              <p:cNvSpPr/>
              <p:nvPr/>
            </p:nvSpPr>
            <p:spPr>
              <a:xfrm>
                <a:off x="515000" y="1612935"/>
                <a:ext cx="3589746" cy="45200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vi-VN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800" b="1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C8AABA-0079-2DB0-CB52-5471950C68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00" y="1612935"/>
                <a:ext cx="3589746" cy="452005"/>
              </a:xfrm>
              <a:prstGeom prst="rect">
                <a:avLst/>
              </a:prstGeom>
              <a:blipFill>
                <a:blip r:embed="rId7"/>
                <a:stretch>
                  <a:fillRect l="-3396" t="-22973" b="-445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3CCD67A-CB6B-82EB-B264-441C9B726BBF}"/>
                  </a:ext>
                </a:extLst>
              </p:cNvPr>
              <p:cNvSpPr/>
              <p:nvPr/>
            </p:nvSpPr>
            <p:spPr>
              <a:xfrm>
                <a:off x="515000" y="2273035"/>
                <a:ext cx="3589746" cy="68139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den>
                    </m:f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800" b="1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3CCD67A-CB6B-82EB-B264-441C9B726B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00" y="2273035"/>
                <a:ext cx="3589746" cy="681391"/>
              </a:xfrm>
              <a:prstGeom prst="rect">
                <a:avLst/>
              </a:prstGeom>
              <a:blipFill>
                <a:blip r:embed="rId8"/>
                <a:stretch>
                  <a:fillRect l="-3396" t="-1786" b="-80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796BFB-4234-C67F-0EF8-E3FF8EC0DEAA}"/>
                  </a:ext>
                </a:extLst>
              </p:cNvPr>
              <p:cNvSpPr/>
              <p:nvPr/>
            </p:nvSpPr>
            <p:spPr>
              <a:xfrm>
                <a:off x="4818096" y="2268871"/>
                <a:ext cx="3512852" cy="45200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−6&lt;0</m:t>
                    </m:r>
                  </m:oMath>
                </a14:m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796BFB-4234-C67F-0EF8-E3FF8EC0D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096" y="2268871"/>
                <a:ext cx="3512852" cy="452005"/>
              </a:xfrm>
              <a:prstGeom prst="rect">
                <a:avLst/>
              </a:prstGeom>
              <a:blipFill>
                <a:blip r:embed="rId9"/>
                <a:stretch>
                  <a:fillRect l="-3466" t="-21622" b="-459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91300D8-9FAD-A358-FE5B-C6DD42468B31}"/>
                  </a:ext>
                </a:extLst>
              </p:cNvPr>
              <p:cNvSpPr/>
              <p:nvPr/>
            </p:nvSpPr>
            <p:spPr>
              <a:xfrm>
                <a:off x="4826482" y="1612935"/>
                <a:ext cx="3507027" cy="489539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−9&gt;0</m:t>
                    </m:r>
                  </m:oMath>
                </a14:m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91300D8-9FAD-A358-FE5B-C6DD42468B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482" y="1612935"/>
                <a:ext cx="3507027" cy="489539"/>
              </a:xfrm>
              <a:prstGeom prst="rect">
                <a:avLst/>
              </a:prstGeom>
              <a:blipFill>
                <a:blip r:embed="rId10"/>
                <a:stretch>
                  <a:fillRect l="-3652" t="-16250" b="-3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E3519BD8-E088-FD19-A392-49E54D5BD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606528" y="1569431"/>
            <a:ext cx="519738" cy="5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AE1B085-2D06-4145-FE1E-5850D08961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804502" y="2205217"/>
            <a:ext cx="548459" cy="55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2D804B4B-A586-796D-DA4D-8A48FA90ED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487048" y="2385706"/>
            <a:ext cx="548459" cy="55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6CE52CE0-D8EC-5639-ACED-AEB9F39FD1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694297" y="1572303"/>
            <a:ext cx="615718" cy="5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3E579D80-F579-5B94-8140-563091239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70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3540</TotalTime>
  <Words>863</Words>
  <Application>Microsoft Office PowerPoint</Application>
  <PresentationFormat>Trình chiếu Trên màn hình (16:9)</PresentationFormat>
  <Paragraphs>113</Paragraphs>
  <Slides>12</Slides>
  <Notes>10</Notes>
  <HiddenSlides>8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Wingdings</vt:lpstr>
      <vt:lpstr>Custom Design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Windows 10</cp:lastModifiedBy>
  <cp:revision>364</cp:revision>
  <dcterms:created xsi:type="dcterms:W3CDTF">2021-07-22T17:31:00Z</dcterms:created>
  <dcterms:modified xsi:type="dcterms:W3CDTF">2025-10-16T14:02:57Z</dcterms:modified>
</cp:coreProperties>
</file>