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6" d="100"/>
          <a:sy n="86" d="100"/>
        </p:scale>
        <p:origin x="56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2B20D-7F55-406D-B8A9-701C3CF37B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9D0BB9-CE1B-4CFE-8C84-FE8FAABDAC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626E5E-37ED-483B-BEDB-0E306CF2352C}"/>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5" name="Footer Placeholder 4">
            <a:extLst>
              <a:ext uri="{FF2B5EF4-FFF2-40B4-BE49-F238E27FC236}">
                <a16:creationId xmlns:a16="http://schemas.microsoft.com/office/drawing/2014/main" id="{4BC83AC8-62F1-459E-B0D9-54EBF8939A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075F41-175B-47C6-962E-8D1C12923902}"/>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2113970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4524-1C4D-4AB3-817C-D0CFD2EA27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C58C6D-503B-4FB1-8B07-4775D7A017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D20D53-75E1-4222-B793-300098CF5C5E}"/>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5" name="Footer Placeholder 4">
            <a:extLst>
              <a:ext uri="{FF2B5EF4-FFF2-40B4-BE49-F238E27FC236}">
                <a16:creationId xmlns:a16="http://schemas.microsoft.com/office/drawing/2014/main" id="{2A9B74D6-0F1E-4E4E-BA7E-E1E17F7AAC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67DF39-CD6C-4F86-B3AD-CA87F7C8FF65}"/>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2091296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20C85F-10C2-4EE6-90E7-115513CB1F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970BA3-1063-4AA6-B6D9-0E41F8D64B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1392B6-6201-4084-A95F-00CA0535A8E9}"/>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5" name="Footer Placeholder 4">
            <a:extLst>
              <a:ext uri="{FF2B5EF4-FFF2-40B4-BE49-F238E27FC236}">
                <a16:creationId xmlns:a16="http://schemas.microsoft.com/office/drawing/2014/main" id="{1DE800D1-3394-4413-8119-587FA2C9E1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BBE9AE-EA6C-41FF-B7DD-AC9F6EB5FEC2}"/>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1771858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AA1D3-2D8B-464D-AEC7-66A51610AE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0E9D87-A975-4EC3-ABF5-80120C66A5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0007FB-A2DA-4802-9CE3-A39468A6CD42}"/>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5" name="Footer Placeholder 4">
            <a:extLst>
              <a:ext uri="{FF2B5EF4-FFF2-40B4-BE49-F238E27FC236}">
                <a16:creationId xmlns:a16="http://schemas.microsoft.com/office/drawing/2014/main" id="{9EDF162F-2DE3-440E-A008-2FDA22036D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BE9FAE-08B8-4F42-896C-D61D2F03B490}"/>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297504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9C67-7006-4B13-9C0E-4F4D4AD9BD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588AB8-FA6E-419E-B072-C72287759C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C0A68A-6FCA-468A-A481-AF0962054055}"/>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5" name="Footer Placeholder 4">
            <a:extLst>
              <a:ext uri="{FF2B5EF4-FFF2-40B4-BE49-F238E27FC236}">
                <a16:creationId xmlns:a16="http://schemas.microsoft.com/office/drawing/2014/main" id="{FCC8A45A-DA1D-4F52-B1BE-06D4D3BB51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175BF3-F3EA-47F1-9B23-A981FFAF2D74}"/>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4086253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E0E7-957C-4091-8C40-5771174624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169119-E0BD-4345-A432-D682466831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FE116D-739B-401E-AAE3-6E93C02F49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17A1ED-E59E-4408-96A1-713FBDCCB0BD}"/>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6" name="Footer Placeholder 5">
            <a:extLst>
              <a:ext uri="{FF2B5EF4-FFF2-40B4-BE49-F238E27FC236}">
                <a16:creationId xmlns:a16="http://schemas.microsoft.com/office/drawing/2014/main" id="{61737D7C-D272-4988-A269-390673CDFE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BD10CC-3C7A-43C2-8E53-C522F18AD900}"/>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1327683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1EE56-E0F3-447D-91DC-7E11DEDEAE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BB977D-E5FE-4F8F-8D17-1496B5D8E1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8BDB40-C9ED-48C6-BC3C-A12D664F94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C3A3BF-6E7A-4DFF-A8CF-9CD935D403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A577BB-FC4F-4D2F-BD6C-99CFC95229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D72EFA-703B-43A8-884E-5B5546986764}"/>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8" name="Footer Placeholder 7">
            <a:extLst>
              <a:ext uri="{FF2B5EF4-FFF2-40B4-BE49-F238E27FC236}">
                <a16:creationId xmlns:a16="http://schemas.microsoft.com/office/drawing/2014/main" id="{035A726A-4603-4FB4-9A4B-C435CB8B4B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379474-3BD7-4F84-B335-F2E2F069DC54}"/>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123711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4067A-0A84-4FCA-B86F-70F39B39E5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B656E1-345C-442B-8F6E-8630E31CA321}"/>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4" name="Footer Placeholder 3">
            <a:extLst>
              <a:ext uri="{FF2B5EF4-FFF2-40B4-BE49-F238E27FC236}">
                <a16:creationId xmlns:a16="http://schemas.microsoft.com/office/drawing/2014/main" id="{26585924-F5EE-478E-9918-652F211475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136AE7-57E7-437C-970B-9C7EC8102237}"/>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64174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2DE7A3-F904-4EF4-A02D-150D8BA807C2}"/>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3" name="Footer Placeholder 2">
            <a:extLst>
              <a:ext uri="{FF2B5EF4-FFF2-40B4-BE49-F238E27FC236}">
                <a16:creationId xmlns:a16="http://schemas.microsoft.com/office/drawing/2014/main" id="{7C267875-8B6C-4BC9-BA90-83E51AA07B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BF0A64-F40C-46E0-A174-32E6FDB9A824}"/>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2090914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E6EDC-486F-489D-91C4-84632347C2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7E68F5-9DEB-4E54-B034-EA1695178B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87B502-BDFB-4B12-A63C-E8695210B2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2528BF-0958-4780-867B-391ED162D58E}"/>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6" name="Footer Placeholder 5">
            <a:extLst>
              <a:ext uri="{FF2B5EF4-FFF2-40B4-BE49-F238E27FC236}">
                <a16:creationId xmlns:a16="http://schemas.microsoft.com/office/drawing/2014/main" id="{DF5922DC-4A72-4DC7-B060-105F2BC6DF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29A6D2-E81B-4F7D-B9AE-475A702B111D}"/>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2973129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3059B-26EC-4E36-AB51-40DC19171A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198430-8E09-4277-86DE-2AD7C68ADF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76C488-8A41-407E-8DB7-048A922CB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B5C517-D8CF-42C0-AC5D-B780DDCE0CA8}"/>
              </a:ext>
            </a:extLst>
          </p:cNvPr>
          <p:cNvSpPr>
            <a:spLocks noGrp="1"/>
          </p:cNvSpPr>
          <p:nvPr>
            <p:ph type="dt" sz="half" idx="10"/>
          </p:nvPr>
        </p:nvSpPr>
        <p:spPr/>
        <p:txBody>
          <a:bodyPr/>
          <a:lstStyle/>
          <a:p>
            <a:fld id="{3D04C4AF-0AA6-4083-926C-A33E781F5DA9}" type="datetimeFigureOut">
              <a:rPr lang="en-US" smtClean="0"/>
              <a:t>11/1/2024</a:t>
            </a:fld>
            <a:endParaRPr lang="en-US"/>
          </a:p>
        </p:txBody>
      </p:sp>
      <p:sp>
        <p:nvSpPr>
          <p:cNvPr id="6" name="Footer Placeholder 5">
            <a:extLst>
              <a:ext uri="{FF2B5EF4-FFF2-40B4-BE49-F238E27FC236}">
                <a16:creationId xmlns:a16="http://schemas.microsoft.com/office/drawing/2014/main" id="{201CDA75-18C8-4970-831E-6B127B22DA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4D34FC-5A5A-44D0-A925-089DF4133B46}"/>
              </a:ext>
            </a:extLst>
          </p:cNvPr>
          <p:cNvSpPr>
            <a:spLocks noGrp="1"/>
          </p:cNvSpPr>
          <p:nvPr>
            <p:ph type="sldNum" sz="quarter" idx="12"/>
          </p:nvPr>
        </p:nvSpPr>
        <p:spPr/>
        <p:txBody>
          <a:bodyPr/>
          <a:lstStyle/>
          <a:p>
            <a:fld id="{F0396FE7-4666-4EA0-828C-BA61C8FC4FB3}" type="slidenum">
              <a:rPr lang="en-US" smtClean="0"/>
              <a:t>‹#›</a:t>
            </a:fld>
            <a:endParaRPr lang="en-US"/>
          </a:p>
        </p:txBody>
      </p:sp>
    </p:spTree>
    <p:extLst>
      <p:ext uri="{BB962C8B-B14F-4D97-AF65-F5344CB8AC3E}">
        <p14:creationId xmlns:p14="http://schemas.microsoft.com/office/powerpoint/2010/main" val="179814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C9590E-9419-461C-8FDA-BEFA68A21A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FBB288-2930-485D-98E7-D8F6974E32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67552D-E30A-44FC-929E-6E73AF1228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4C4AF-0AA6-4083-926C-A33E781F5DA9}" type="datetimeFigureOut">
              <a:rPr lang="en-US" smtClean="0"/>
              <a:t>11/1/2024</a:t>
            </a:fld>
            <a:endParaRPr lang="en-US"/>
          </a:p>
        </p:txBody>
      </p:sp>
      <p:sp>
        <p:nvSpPr>
          <p:cNvPr id="5" name="Footer Placeholder 4">
            <a:extLst>
              <a:ext uri="{FF2B5EF4-FFF2-40B4-BE49-F238E27FC236}">
                <a16:creationId xmlns:a16="http://schemas.microsoft.com/office/drawing/2014/main" id="{DF10F7D2-F7D4-493B-8E6B-F31821A8AC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43A6C3-ED41-4871-A720-1F600B3470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96FE7-4666-4EA0-828C-BA61C8FC4FB3}" type="slidenum">
              <a:rPr lang="en-US" smtClean="0"/>
              <a:t>‹#›</a:t>
            </a:fld>
            <a:endParaRPr lang="en-US"/>
          </a:p>
        </p:txBody>
      </p:sp>
    </p:spTree>
    <p:extLst>
      <p:ext uri="{BB962C8B-B14F-4D97-AF65-F5344CB8AC3E}">
        <p14:creationId xmlns:p14="http://schemas.microsoft.com/office/powerpoint/2010/main" val="2135846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DF5083-B9B6-4046-A0CA-B0A68441D184}"/>
              </a:ext>
            </a:extLst>
          </p:cNvPr>
          <p:cNvSpPr>
            <a:spLocks noGrp="1"/>
          </p:cNvSpPr>
          <p:nvPr>
            <p:ph type="subTitle" idx="1"/>
          </p:nvPr>
        </p:nvSpPr>
        <p:spPr>
          <a:xfrm>
            <a:off x="487680" y="653098"/>
            <a:ext cx="11216640" cy="5221922"/>
          </a:xfrm>
        </p:spPr>
        <p:txBody>
          <a:bodyPr>
            <a:normAutofit/>
          </a:bodyPr>
          <a:lstStyle/>
          <a:p>
            <a:pPr marL="457200" marR="1905">
              <a:spcBef>
                <a:spcPts val="600"/>
              </a:spcBef>
            </a:pPr>
            <a:r>
              <a:rPr lang="en-US" sz="7600" b="1" dirty="0" err="1">
                <a:solidFill>
                  <a:srgbClr val="FF0000"/>
                </a:solidFill>
                <a:latin typeface="Times New Roman" panose="02020603050405020304" pitchFamily="18" charset="0"/>
                <a:ea typeface="Calibri" panose="020F0502020204030204" pitchFamily="34" charset="0"/>
              </a:rPr>
              <a:t>Tiết</a:t>
            </a:r>
            <a:r>
              <a:rPr lang="en-US" sz="7600" b="1" dirty="0">
                <a:solidFill>
                  <a:srgbClr val="FF0000"/>
                </a:solidFill>
                <a:effectLst/>
                <a:latin typeface="Times New Roman" panose="02020603050405020304" pitchFamily="18" charset="0"/>
                <a:ea typeface="Calibri" panose="020F0502020204030204" pitchFamily="34" charset="0"/>
              </a:rPr>
              <a:t>: 76</a:t>
            </a:r>
          </a:p>
          <a:p>
            <a:pPr marL="457200" marR="1905" algn="ctr"/>
            <a:r>
              <a:rPr lang="en-US" sz="7600" b="1" dirty="0" err="1">
                <a:solidFill>
                  <a:srgbClr val="FF0000"/>
                </a:solidFill>
                <a:effectLst/>
                <a:latin typeface="Times New Roman" panose="02020603050405020304" pitchFamily="18" charset="0"/>
                <a:ea typeface="Calibri" panose="020F0502020204030204" pitchFamily="34" charset="0"/>
              </a:rPr>
              <a:t>Thực</a:t>
            </a:r>
            <a:r>
              <a:rPr lang="en-US" sz="7600" b="1" dirty="0">
                <a:solidFill>
                  <a:srgbClr val="FF0000"/>
                </a:solidFill>
                <a:effectLst/>
                <a:latin typeface="Times New Roman" panose="02020603050405020304" pitchFamily="18" charset="0"/>
                <a:ea typeface="Calibri" panose="020F0502020204030204" pitchFamily="34" charset="0"/>
              </a:rPr>
              <a:t> </a:t>
            </a:r>
            <a:r>
              <a:rPr lang="en-US" sz="7600" b="1" dirty="0" err="1">
                <a:solidFill>
                  <a:srgbClr val="FF0000"/>
                </a:solidFill>
                <a:effectLst/>
                <a:latin typeface="Times New Roman" panose="02020603050405020304" pitchFamily="18" charset="0"/>
                <a:ea typeface="Calibri" panose="020F0502020204030204" pitchFamily="34" charset="0"/>
              </a:rPr>
              <a:t>hành</a:t>
            </a:r>
            <a:r>
              <a:rPr lang="en-US" sz="7600" b="1" dirty="0">
                <a:solidFill>
                  <a:srgbClr val="FF0000"/>
                </a:solidFill>
                <a:effectLst/>
                <a:latin typeface="Times New Roman" panose="02020603050405020304" pitchFamily="18" charset="0"/>
                <a:ea typeface="Calibri" panose="020F0502020204030204" pitchFamily="34" charset="0"/>
              </a:rPr>
              <a:t> </a:t>
            </a:r>
            <a:r>
              <a:rPr lang="en-US" sz="7600" b="1" dirty="0" err="1">
                <a:solidFill>
                  <a:srgbClr val="FF0000"/>
                </a:solidFill>
                <a:effectLst/>
                <a:latin typeface="Times New Roman" panose="02020603050405020304" pitchFamily="18" charset="0"/>
                <a:ea typeface="Calibri" panose="020F0502020204030204" pitchFamily="34" charset="0"/>
              </a:rPr>
              <a:t>Tiếng</a:t>
            </a:r>
            <a:r>
              <a:rPr lang="en-US" sz="7600" b="1" dirty="0">
                <a:solidFill>
                  <a:srgbClr val="FF0000"/>
                </a:solidFill>
                <a:effectLst/>
                <a:latin typeface="Times New Roman" panose="02020603050405020304" pitchFamily="18" charset="0"/>
                <a:ea typeface="Calibri" panose="020F0502020204030204" pitchFamily="34" charset="0"/>
              </a:rPr>
              <a:t> </a:t>
            </a:r>
            <a:r>
              <a:rPr lang="en-US" sz="7600" b="1" dirty="0" err="1">
                <a:solidFill>
                  <a:srgbClr val="FF0000"/>
                </a:solidFill>
                <a:effectLst/>
                <a:latin typeface="Times New Roman" panose="02020603050405020304" pitchFamily="18" charset="0"/>
                <a:ea typeface="Calibri" panose="020F0502020204030204" pitchFamily="34" charset="0"/>
              </a:rPr>
              <a:t>Việt</a:t>
            </a:r>
            <a:endParaRPr lang="en-US" sz="7600" b="1" dirty="0">
              <a:solidFill>
                <a:srgbClr val="FF0000"/>
              </a:solidFill>
              <a:effectLst/>
              <a:latin typeface="Times New Roman" panose="02020603050405020304" pitchFamily="18" charset="0"/>
              <a:ea typeface="Calibri" panose="020F0502020204030204" pitchFamily="34" charset="0"/>
            </a:endParaRPr>
          </a:p>
          <a:p>
            <a:pPr marL="457200" marR="1905" algn="ctr"/>
            <a:endParaRPr lang="en-US" sz="7600" dirty="0">
              <a:solidFill>
                <a:srgbClr val="FF0000"/>
              </a:solidFill>
              <a:effectLst/>
              <a:latin typeface="Times New Roman" panose="02020603050405020304" pitchFamily="18" charset="0"/>
              <a:ea typeface="Calibri" panose="020F0502020204030204" pitchFamily="34" charset="0"/>
            </a:endParaRPr>
          </a:p>
          <a:p>
            <a:pPr marL="457200" marR="1905" algn="ctr">
              <a:spcAft>
                <a:spcPts val="600"/>
              </a:spcAft>
            </a:pPr>
            <a:r>
              <a:rPr lang="en-US" sz="7600" b="1" dirty="0">
                <a:solidFill>
                  <a:srgbClr val="FF0000"/>
                </a:solidFill>
                <a:effectLst/>
                <a:latin typeface="Times New Roman" panose="02020603050405020304" pitchFamily="18" charset="0"/>
                <a:ea typeface="Calibri" panose="020F0502020204030204" pitchFamily="34" charset="0"/>
              </a:rPr>
              <a:t>THÀNH NGỮ</a:t>
            </a:r>
            <a:endParaRPr lang="en-US" sz="7600" dirty="0">
              <a:solidFill>
                <a:srgbClr val="FF0000"/>
              </a:solidFill>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168190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291EE-8116-4EE6-B565-88C9AA0801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590A2B-04FC-418F-AFC9-587F158D0D0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467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5A344-1B04-4E36-9A6A-6605624EC2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17DD30-D9B7-42F8-995D-E92F3781CE9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41640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254FF-086D-44DF-BFDF-0AC86DE698C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C3B8C8-5969-4DF5-8539-3BFB55C7CAB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7859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1EA96-4553-4582-855D-147E2BA4E2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2F3D845-C97A-4DBC-BC14-BA61F32AA03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57126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E992-18C1-4A83-9626-3936A5092F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0102D0-0C7C-42F1-B85C-701F6C0B040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29360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6988A-28EE-44A2-9EB8-99786EF8304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D34E4D-E249-49E5-9F32-4562108177E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60896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61D62-4EC1-411A-B4F5-850E973BEC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23151D-183A-488A-BB3C-8C00A813B09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46337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961B-B4C6-407B-B032-826667936BC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0C8853-9C67-421B-A133-579B04FA3A3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3896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F734-2141-432B-A57F-D1645A8936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02233A-73EC-4179-99D7-9DE324CFCAB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15324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8B08C-6C34-4CCA-86FE-8C6B3BDB819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89FC33A-6588-4649-91D4-AB33AC01199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8304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A2CB3-43E4-49E5-9048-70DC9DB8AB09}"/>
              </a:ext>
            </a:extLst>
          </p:cNvPr>
          <p:cNvSpPr>
            <a:spLocks noGrp="1"/>
          </p:cNvSpPr>
          <p:nvPr>
            <p:ph type="title"/>
          </p:nvPr>
        </p:nvSpPr>
        <p:spPr>
          <a:xfrm>
            <a:off x="838200" y="0"/>
            <a:ext cx="10515600" cy="1325563"/>
          </a:xfrm>
        </p:spPr>
        <p:txBody>
          <a:bodyPr>
            <a:normAutofit fontScale="90000"/>
          </a:bodyPr>
          <a:lstStyle/>
          <a:p>
            <a:r>
              <a:rPr lang="en-US" sz="1800" dirty="0">
                <a:effectLst/>
                <a:latin typeface="Times New Roman" panose="02020603050405020304" pitchFamily="18" charset="0"/>
                <a:ea typeface="Times New Roman" panose="02020603050405020304" pitchFamily="18" charset="0"/>
              </a:rPr>
              <a:t> </a:t>
            </a:r>
            <a:br>
              <a:rPr lang="en-US" sz="1800" dirty="0">
                <a:effectLst/>
                <a:latin typeface="Times New Roman" panose="02020603050405020304" pitchFamily="18" charset="0"/>
                <a:ea typeface="Times New Roman" panose="02020603050405020304" pitchFamily="18" charset="0"/>
              </a:rPr>
            </a:br>
            <a:r>
              <a:rPr lang="en-US" sz="4000" dirty="0">
                <a:effectLst/>
                <a:latin typeface="Times New Roman" panose="02020603050405020304" pitchFamily="18" charset="0"/>
                <a:ea typeface="Times New Roman" panose="02020603050405020304" pitchFamily="18" charset="0"/>
              </a:rPr>
              <a:t> </a:t>
            </a:r>
            <a:br>
              <a:rPr lang="en-US" sz="4000" dirty="0">
                <a:effectLst/>
                <a:latin typeface="Times New Roman" panose="02020603050405020304" pitchFamily="18" charset="0"/>
                <a:ea typeface="Times New Roman" panose="02020603050405020304" pitchFamily="18" charset="0"/>
              </a:rPr>
            </a:br>
            <a:r>
              <a:rPr lang="en-US" sz="4000" b="1" dirty="0">
                <a:effectLst/>
                <a:latin typeface="Times New Roman" panose="02020603050405020304" pitchFamily="18" charset="0"/>
                <a:ea typeface="Times New Roman" panose="02020603050405020304" pitchFamily="18" charset="0"/>
              </a:rPr>
              <a:t>I. </a:t>
            </a:r>
            <a:r>
              <a:rPr lang="en-US" sz="4000" b="1" dirty="0" err="1">
                <a:effectLst/>
                <a:latin typeface="Times New Roman" panose="02020603050405020304" pitchFamily="18" charset="0"/>
                <a:ea typeface="Times New Roman" panose="02020603050405020304" pitchFamily="18" charset="0"/>
              </a:rPr>
              <a:t>Thành</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ngữ</a:t>
            </a:r>
            <a:br>
              <a:rPr lang="en-US" sz="4000" dirty="0">
                <a:effectLst/>
                <a:latin typeface="Times New Roman" panose="02020603050405020304" pitchFamily="18" charset="0"/>
                <a:ea typeface="Times New Roman" panose="02020603050405020304" pitchFamily="18" charset="0"/>
              </a:rPr>
            </a:br>
            <a:r>
              <a:rPr lang="en-US" sz="4000" b="1" dirty="0">
                <a:effectLst/>
                <a:latin typeface="Times New Roman" panose="02020603050405020304" pitchFamily="18" charset="0"/>
                <a:ea typeface="Times New Roman" panose="02020603050405020304" pitchFamily="18" charset="0"/>
              </a:rPr>
              <a:t> 1. </a:t>
            </a:r>
            <a:r>
              <a:rPr lang="en-US" sz="4000" b="1" dirty="0" err="1">
                <a:effectLst/>
                <a:latin typeface="Times New Roman" panose="02020603050405020304" pitchFamily="18" charset="0"/>
                <a:ea typeface="Times New Roman" panose="02020603050405020304" pitchFamily="18" charset="0"/>
              </a:rPr>
              <a:t>Bài</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tập</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ED9FD32-FC52-43B3-AAAD-A212C22D94CD}"/>
              </a:ext>
            </a:extLst>
          </p:cNvPr>
          <p:cNvSpPr>
            <a:spLocks noGrp="1"/>
          </p:cNvSpPr>
          <p:nvPr>
            <p:ph idx="1"/>
          </p:nvPr>
        </p:nvSpPr>
        <p:spPr>
          <a:xfrm>
            <a:off x="838200" y="1642745"/>
            <a:ext cx="10515600" cy="4351338"/>
          </a:xfrm>
        </p:spPr>
        <p:txBody>
          <a:bodyPr>
            <a:noAutofit/>
          </a:bodyPr>
          <a:lstStyle/>
          <a:p>
            <a:pPr marL="0" indent="0" algn="just">
              <a:buNone/>
            </a:pPr>
            <a:r>
              <a:rPr lang="en-US" sz="3200" b="1" dirty="0">
                <a:solidFill>
                  <a:srgbClr val="FF0000"/>
                </a:solidFill>
                <a:effectLst/>
                <a:latin typeface="Times New Roman" panose="02020603050405020304" pitchFamily="18" charset="0"/>
                <a:ea typeface="Times New Roman" panose="02020603050405020304" pitchFamily="18" charset="0"/>
              </a:rPr>
              <a:t>2. </a:t>
            </a:r>
            <a:r>
              <a:rPr lang="en-US" sz="3200" b="1" dirty="0" err="1">
                <a:solidFill>
                  <a:srgbClr val="FF0000"/>
                </a:solidFill>
                <a:effectLst/>
                <a:latin typeface="Times New Roman" panose="02020603050405020304" pitchFamily="18" charset="0"/>
                <a:ea typeface="Times New Roman" panose="02020603050405020304" pitchFamily="18" charset="0"/>
              </a:rPr>
              <a:t>Nhận</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xét</a:t>
            </a:r>
            <a:endParaRPr lang="en-US" sz="3200" dirty="0">
              <a:solidFill>
                <a:srgbClr val="FF0000"/>
              </a:solidFill>
              <a:effectLst/>
              <a:latin typeface="Times New Roman" panose="02020603050405020304" pitchFamily="18" charset="0"/>
              <a:ea typeface="Times New Roman" panose="02020603050405020304" pitchFamily="18" charset="0"/>
            </a:endParaRPr>
          </a:p>
          <a:p>
            <a:pPr marL="0" indent="0" algn="just">
              <a:buNone/>
            </a:pP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Đặc</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điểm</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thành</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ngữ</a:t>
            </a:r>
            <a:r>
              <a:rPr lang="en-US" sz="3200" dirty="0">
                <a:solidFill>
                  <a:srgbClr val="FF0000"/>
                </a:solidFill>
                <a:effectLst/>
                <a:latin typeface="Times New Roman" panose="02020603050405020304" pitchFamily="18" charset="0"/>
                <a:ea typeface="Times New Roman" panose="02020603050405020304" pitchFamily="18" charset="0"/>
              </a:rPr>
              <a:t>:</a:t>
            </a:r>
          </a:p>
          <a:p>
            <a:pPr marL="0" indent="0" algn="just">
              <a:buNone/>
            </a:pP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Là</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một</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cụm</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từ</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có</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cậu</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tạo</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cố</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định</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và</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biểu</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đạt</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một</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nghĩa</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trọn</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vẹn</a:t>
            </a:r>
            <a:r>
              <a:rPr lang="en-US" sz="3200" dirty="0">
                <a:solidFill>
                  <a:srgbClr val="FF0000"/>
                </a:solidFill>
                <a:effectLst/>
                <a:latin typeface="Times New Roman" panose="02020603050405020304" pitchFamily="18" charset="0"/>
                <a:ea typeface="Times New Roman" panose="02020603050405020304" pitchFamily="18" charset="0"/>
              </a:rPr>
              <a:t>.</a:t>
            </a:r>
          </a:p>
          <a:p>
            <a:pPr marL="0" indent="0" algn="just">
              <a:buNone/>
            </a:pP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Nghĩa</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của</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thành</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ngữ</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là</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nghĩa</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toàn</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khối</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và</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thường</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mang</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nghĩa</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biểu</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trưng</a:t>
            </a:r>
            <a:r>
              <a:rPr lang="en-US" sz="3200" dirty="0">
                <a:solidFill>
                  <a:srgbClr val="FF0000"/>
                </a:solidFill>
                <a:effectLst/>
                <a:latin typeface="Times New Roman" panose="02020603050405020304" pitchFamily="18" charset="0"/>
                <a:ea typeface="Times New Roman" panose="02020603050405020304" pitchFamily="18" charset="0"/>
              </a:rPr>
              <a:t>.</a:t>
            </a:r>
          </a:p>
          <a:p>
            <a:pPr marL="0" indent="0" algn="just">
              <a:buNone/>
            </a:pP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Một</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vài</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thành</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ngữ</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có</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sự</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sắp</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xếp</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đặc</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biệt</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không</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theo</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thông</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thường</a:t>
            </a:r>
            <a:endParaRPr lang="en-US" sz="3200" dirty="0">
              <a:solidFill>
                <a:srgbClr val="FF0000"/>
              </a:solidFill>
              <a:effectLst/>
              <a:latin typeface="Times New Roman" panose="02020603050405020304" pitchFamily="18" charset="0"/>
              <a:ea typeface="Times New Roman" panose="02020603050405020304" pitchFamily="18" charset="0"/>
            </a:endParaRPr>
          </a:p>
          <a:p>
            <a:pPr marL="0" indent="0" algn="just">
              <a:buNone/>
            </a:pP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Tác</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dụng</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giúp</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cho</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câu</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trở</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nên</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súc</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tích</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bóng</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bẩy</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gợi</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nhiếu</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liên</a:t>
            </a:r>
            <a:r>
              <a:rPr lang="en-US" sz="3200" dirty="0">
                <a:solidFill>
                  <a:srgbClr val="FF0000"/>
                </a:solidFill>
                <a:effectLst/>
                <a:latin typeface="Times New Roman" panose="02020603050405020304" pitchFamily="18" charset="0"/>
                <a:ea typeface="Times New Roman" panose="02020603050405020304" pitchFamily="18" charset="0"/>
              </a:rPr>
              <a:t> </a:t>
            </a:r>
            <a:r>
              <a:rPr lang="en-US" sz="3200" dirty="0" err="1">
                <a:solidFill>
                  <a:srgbClr val="FF0000"/>
                </a:solidFill>
                <a:effectLst/>
                <a:latin typeface="Times New Roman" panose="02020603050405020304" pitchFamily="18" charset="0"/>
                <a:ea typeface="Times New Roman" panose="02020603050405020304" pitchFamily="18" charset="0"/>
              </a:rPr>
              <a:t>tưởng</a:t>
            </a:r>
            <a:endParaRPr lang="en-US" sz="3200" dirty="0">
              <a:solidFill>
                <a:srgbClr val="FF0000"/>
              </a:solidFill>
              <a:effectLst/>
              <a:latin typeface="Times New Roman" panose="02020603050405020304" pitchFamily="18" charset="0"/>
              <a:ea typeface="Times New Roman" panose="02020603050405020304" pitchFamily="18" charset="0"/>
            </a:endParaRPr>
          </a:p>
          <a:p>
            <a:pPr marL="0" indent="0">
              <a:buNone/>
            </a:pPr>
            <a:endParaRPr lang="en-US" sz="32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1939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A47B-D816-4959-9BF8-60D865AEF2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9F50AD0-759C-4D2B-8326-EAC1FB414C7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52120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05C60-FEED-40F3-95D5-1FDE0457700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82612F-BD90-4531-876E-C3826847C8F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5985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8845F-5E83-4913-8EBB-5441955750DA}"/>
              </a:ext>
            </a:extLst>
          </p:cNvPr>
          <p:cNvSpPr>
            <a:spLocks noGrp="1"/>
          </p:cNvSpPr>
          <p:nvPr>
            <p:ph type="title"/>
          </p:nvPr>
        </p:nvSpPr>
        <p:spPr/>
        <p:txBody>
          <a:bodyPr/>
          <a:lstStyle/>
          <a:p>
            <a:r>
              <a:rPr lang="en-US" sz="3200" b="1" dirty="0">
                <a:solidFill>
                  <a:srgbClr val="FF0000"/>
                </a:solidFill>
                <a:effectLst/>
                <a:latin typeface="Times New Roman" panose="02020603050405020304" pitchFamily="18" charset="0"/>
                <a:ea typeface="Times New Roman" panose="02020603050405020304" pitchFamily="18" charset="0"/>
              </a:rPr>
              <a:t>II.  </a:t>
            </a:r>
            <a:r>
              <a:rPr lang="en-US" sz="3200" b="1" dirty="0" err="1">
                <a:solidFill>
                  <a:srgbClr val="FF0000"/>
                </a:solidFill>
                <a:effectLst/>
                <a:latin typeface="Times New Roman" panose="02020603050405020304" pitchFamily="18" charset="0"/>
                <a:ea typeface="Times New Roman" panose="02020603050405020304" pitchFamily="18" charset="0"/>
              </a:rPr>
              <a:t>Luyện</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tập</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BE7467E-A5D1-45EF-B267-6077D0B710D1}"/>
              </a:ext>
            </a:extLst>
          </p:cNvPr>
          <p:cNvSpPr>
            <a:spLocks noGrp="1"/>
          </p:cNvSpPr>
          <p:nvPr>
            <p:ph idx="1"/>
          </p:nvPr>
        </p:nvSpPr>
        <p:spPr>
          <a:xfrm>
            <a:off x="838200" y="1253331"/>
            <a:ext cx="10515600" cy="4351338"/>
          </a:xfrm>
        </p:spPr>
        <p:txBody>
          <a:bodyPr>
            <a:normAutofit/>
          </a:bodyPr>
          <a:lstStyle/>
          <a:p>
            <a:pPr marL="0" indent="0">
              <a:buNone/>
            </a:pPr>
            <a:r>
              <a:rPr lang="vi-VN" sz="4000" b="1" i="1" dirty="0">
                <a:solidFill>
                  <a:srgbClr val="FF0000"/>
                </a:solidFill>
                <a:effectLst/>
                <a:latin typeface="Times New Roman" panose="02020603050405020304" pitchFamily="18" charset="0"/>
                <a:ea typeface="Times New Roman" panose="02020603050405020304" pitchFamily="18" charset="0"/>
              </a:rPr>
              <a:t>Bài tập 1</a:t>
            </a:r>
            <a:r>
              <a:rPr lang="en-US" sz="4000" b="1" i="1" dirty="0">
                <a:solidFill>
                  <a:srgbClr val="FF0000"/>
                </a:solidFill>
                <a:effectLst/>
                <a:latin typeface="Times New Roman" panose="02020603050405020304" pitchFamily="18" charset="0"/>
                <a:ea typeface="Times New Roman" panose="02020603050405020304" pitchFamily="18" charset="0"/>
              </a:rPr>
              <a:t> </a:t>
            </a:r>
            <a:r>
              <a:rPr lang="en-US" sz="4000" b="1" i="1" dirty="0" err="1">
                <a:solidFill>
                  <a:srgbClr val="FF0000"/>
                </a:solidFill>
                <a:effectLst/>
                <a:latin typeface="Times New Roman" panose="02020603050405020304" pitchFamily="18" charset="0"/>
                <a:ea typeface="Times New Roman" panose="02020603050405020304" pitchFamily="18" charset="0"/>
              </a:rPr>
              <a:t>trang</a:t>
            </a:r>
            <a:r>
              <a:rPr lang="en-US" sz="4000" b="1" i="1" dirty="0">
                <a:solidFill>
                  <a:srgbClr val="FF0000"/>
                </a:solidFill>
                <a:effectLst/>
                <a:latin typeface="Times New Roman" panose="02020603050405020304" pitchFamily="18" charset="0"/>
                <a:ea typeface="Times New Roman" panose="02020603050405020304" pitchFamily="18" charset="0"/>
              </a:rPr>
              <a:t> 10: </a:t>
            </a:r>
            <a:r>
              <a:rPr lang="en-US" sz="4000" b="1" i="1" dirty="0" err="1">
                <a:effectLst/>
                <a:latin typeface="Times New Roman" panose="02020603050405020304" pitchFamily="18" charset="0"/>
                <a:ea typeface="Times New Roman" panose="02020603050405020304" pitchFamily="18" charset="0"/>
              </a:rPr>
              <a:t>Chỉ</a:t>
            </a:r>
            <a:r>
              <a:rPr lang="en-US" sz="4000" b="1" i="1" dirty="0">
                <a:effectLst/>
                <a:latin typeface="Times New Roman" panose="02020603050405020304" pitchFamily="18" charset="0"/>
                <a:ea typeface="Times New Roman" panose="02020603050405020304" pitchFamily="18" charset="0"/>
              </a:rPr>
              <a:t> ra </a:t>
            </a:r>
            <a:r>
              <a:rPr lang="en-US" sz="4000" b="1" i="1" dirty="0" err="1">
                <a:effectLst/>
                <a:latin typeface="Times New Roman" panose="02020603050405020304" pitchFamily="18" charset="0"/>
                <a:ea typeface="Times New Roman" panose="02020603050405020304" pitchFamily="18" charset="0"/>
              </a:rPr>
              <a:t>và</a:t>
            </a:r>
            <a:r>
              <a:rPr lang="en-US" sz="4000" b="1" i="1" dirty="0">
                <a:effectLst/>
                <a:latin typeface="Times New Roman" panose="02020603050405020304" pitchFamily="18" charset="0"/>
                <a:ea typeface="Times New Roman" panose="02020603050405020304" pitchFamily="18" charset="0"/>
              </a:rPr>
              <a:t> </a:t>
            </a:r>
            <a:r>
              <a:rPr lang="en-US" sz="4000" b="1" i="1" dirty="0" err="1">
                <a:effectLst/>
                <a:latin typeface="Times New Roman" panose="02020603050405020304" pitchFamily="18" charset="0"/>
                <a:ea typeface="Times New Roman" panose="02020603050405020304" pitchFamily="18" charset="0"/>
              </a:rPr>
              <a:t>giải</a:t>
            </a:r>
            <a:r>
              <a:rPr lang="en-US" sz="4000" b="1" i="1" dirty="0">
                <a:effectLst/>
                <a:latin typeface="Times New Roman" panose="02020603050405020304" pitchFamily="18" charset="0"/>
                <a:ea typeface="Times New Roman" panose="02020603050405020304" pitchFamily="18" charset="0"/>
              </a:rPr>
              <a:t> </a:t>
            </a:r>
            <a:r>
              <a:rPr lang="en-US" sz="4000" b="1" i="1" dirty="0" err="1">
                <a:effectLst/>
                <a:latin typeface="Times New Roman" panose="02020603050405020304" pitchFamily="18" charset="0"/>
                <a:ea typeface="Times New Roman" panose="02020603050405020304" pitchFamily="18" charset="0"/>
              </a:rPr>
              <a:t>nghĩa</a:t>
            </a:r>
            <a:r>
              <a:rPr lang="en-US" sz="4000" b="1" i="1" dirty="0">
                <a:effectLst/>
                <a:latin typeface="Times New Roman" panose="02020603050405020304" pitchFamily="18" charset="0"/>
                <a:ea typeface="Times New Roman" panose="02020603050405020304" pitchFamily="18" charset="0"/>
              </a:rPr>
              <a:t> </a:t>
            </a:r>
            <a:r>
              <a:rPr lang="en-US" sz="4000" b="1" i="1" dirty="0" err="1">
                <a:effectLst/>
                <a:latin typeface="Times New Roman" panose="02020603050405020304" pitchFamily="18" charset="0"/>
                <a:ea typeface="Times New Roman" panose="02020603050405020304" pitchFamily="18" charset="0"/>
              </a:rPr>
              <a:t>thành</a:t>
            </a:r>
            <a:r>
              <a:rPr lang="en-US" sz="4000" b="1" i="1" dirty="0">
                <a:effectLst/>
                <a:latin typeface="Times New Roman" panose="02020603050405020304" pitchFamily="18" charset="0"/>
                <a:ea typeface="Times New Roman" panose="02020603050405020304" pitchFamily="18" charset="0"/>
              </a:rPr>
              <a:t> </a:t>
            </a:r>
            <a:r>
              <a:rPr lang="en-US" sz="4000" b="1" i="1" dirty="0" err="1">
                <a:effectLst/>
                <a:latin typeface="Times New Roman" panose="02020603050405020304" pitchFamily="18" charset="0"/>
                <a:ea typeface="Times New Roman" panose="02020603050405020304" pitchFamily="18" charset="0"/>
              </a:rPr>
              <a:t>ngữ</a:t>
            </a:r>
            <a:endParaRPr lang="en-US" sz="4000" b="1" i="1" dirty="0">
              <a:effectLst/>
              <a:latin typeface="Times New Roman" panose="02020603050405020304" pitchFamily="18" charset="0"/>
              <a:ea typeface="Times New Roman" panose="02020603050405020304" pitchFamily="18" charset="0"/>
            </a:endParaRPr>
          </a:p>
          <a:p>
            <a:pPr marL="342900" indent="-342900">
              <a:buAutoNum type="alphaLcPeriod"/>
            </a:pPr>
            <a:r>
              <a:rPr lang="en-US" sz="4000" b="1" i="1" dirty="0">
                <a:solidFill>
                  <a:srgbClr val="FF0000"/>
                </a:solidFill>
                <a:latin typeface="Times New Roman" panose="02020603050405020304" pitchFamily="18" charset="0"/>
                <a:ea typeface="Times New Roman" panose="02020603050405020304" pitchFamily="18" charset="0"/>
              </a:rPr>
              <a:t>Ba </a:t>
            </a:r>
            <a:r>
              <a:rPr lang="en-US" sz="4000" b="1" i="1" dirty="0" err="1">
                <a:solidFill>
                  <a:srgbClr val="FF0000"/>
                </a:solidFill>
                <a:latin typeface="Times New Roman" panose="02020603050405020304" pitchFamily="18" charset="0"/>
                <a:ea typeface="Times New Roman" panose="02020603050405020304" pitchFamily="18" charset="0"/>
              </a:rPr>
              <a:t>chân</a:t>
            </a:r>
            <a:r>
              <a:rPr lang="en-US" sz="4000" b="1" i="1" dirty="0">
                <a:solidFill>
                  <a:srgbClr val="FF0000"/>
                </a:solidFill>
                <a:latin typeface="Times New Roman" panose="02020603050405020304" pitchFamily="18" charset="0"/>
                <a:ea typeface="Times New Roman" panose="02020603050405020304" pitchFamily="18" charset="0"/>
              </a:rPr>
              <a:t> </a:t>
            </a:r>
            <a:r>
              <a:rPr lang="en-US" sz="4000" b="1" i="1" dirty="0" err="1">
                <a:solidFill>
                  <a:srgbClr val="FF0000"/>
                </a:solidFill>
                <a:latin typeface="Times New Roman" panose="02020603050405020304" pitchFamily="18" charset="0"/>
                <a:ea typeface="Times New Roman" panose="02020603050405020304" pitchFamily="18" charset="0"/>
              </a:rPr>
              <a:t>bốn</a:t>
            </a:r>
            <a:r>
              <a:rPr lang="en-US" sz="4000" b="1" i="1" dirty="0">
                <a:solidFill>
                  <a:srgbClr val="FF0000"/>
                </a:solidFill>
                <a:latin typeface="Times New Roman" panose="02020603050405020304" pitchFamily="18" charset="0"/>
                <a:ea typeface="Times New Roman" panose="02020603050405020304" pitchFamily="18" charset="0"/>
              </a:rPr>
              <a:t> </a:t>
            </a:r>
            <a:r>
              <a:rPr lang="en-US" sz="4000" b="1" i="1" dirty="0" err="1">
                <a:solidFill>
                  <a:srgbClr val="FF0000"/>
                </a:solidFill>
                <a:latin typeface="Times New Roman" panose="02020603050405020304" pitchFamily="18" charset="0"/>
                <a:ea typeface="Times New Roman" panose="02020603050405020304" pitchFamily="18" charset="0"/>
              </a:rPr>
              <a:t>cẳng</a:t>
            </a:r>
            <a:r>
              <a:rPr lang="en-US" sz="4000" b="1" i="1" dirty="0">
                <a:solidFill>
                  <a:srgbClr val="FF0000"/>
                </a:solidFill>
                <a:latin typeface="Times New Roman" panose="02020603050405020304" pitchFamily="18" charset="0"/>
                <a:ea typeface="Times New Roman" panose="02020603050405020304" pitchFamily="18" charset="0"/>
              </a:rPr>
              <a:t> </a:t>
            </a:r>
          </a:p>
          <a:p>
            <a:pPr marL="0" indent="0">
              <a:buNone/>
            </a:pPr>
            <a:r>
              <a:rPr lang="en-US" sz="4000" dirty="0">
                <a:solidFill>
                  <a:srgbClr val="FF0000"/>
                </a:solidFill>
                <a:latin typeface="Times New Roman" panose="02020603050405020304" pitchFamily="18" charset="0"/>
                <a:ea typeface="Times New Roman" panose="02020603050405020304" pitchFamily="18" charset="0"/>
              </a:rPr>
              <a:t>-&gt; </a:t>
            </a:r>
            <a:r>
              <a:rPr lang="en-US" sz="4000" dirty="0" err="1">
                <a:solidFill>
                  <a:srgbClr val="FF0000"/>
                </a:solidFill>
                <a:latin typeface="Times New Roman" panose="02020603050405020304" pitchFamily="18" charset="0"/>
                <a:ea typeface="Times New Roman" panose="02020603050405020304" pitchFamily="18" charset="0"/>
              </a:rPr>
              <a:t>V</a:t>
            </a:r>
            <a:r>
              <a:rPr lang="en-US" sz="4000" dirty="0" err="1">
                <a:solidFill>
                  <a:srgbClr val="FF0000"/>
                </a:solidFill>
                <a:effectLst/>
                <a:latin typeface="Times New Roman" panose="02020603050405020304" pitchFamily="18" charset="0"/>
                <a:ea typeface="Times New Roman" panose="02020603050405020304" pitchFamily="18" charset="0"/>
              </a:rPr>
              <a:t>ội</a:t>
            </a:r>
            <a:r>
              <a:rPr lang="en-US" sz="4000" dirty="0">
                <a:solidFill>
                  <a:srgbClr val="FF0000"/>
                </a:solidFill>
                <a:effectLst/>
                <a:latin typeface="Times New Roman" panose="02020603050405020304" pitchFamily="18" charset="0"/>
                <a:ea typeface="Times New Roman" panose="02020603050405020304" pitchFamily="18" charset="0"/>
              </a:rPr>
              <a:t> </a:t>
            </a:r>
            <a:r>
              <a:rPr lang="en-US" sz="4000" dirty="0" err="1">
                <a:solidFill>
                  <a:srgbClr val="FF0000"/>
                </a:solidFill>
                <a:effectLst/>
                <a:latin typeface="Times New Roman" panose="02020603050405020304" pitchFamily="18" charset="0"/>
                <a:ea typeface="Times New Roman" panose="02020603050405020304" pitchFamily="18" charset="0"/>
              </a:rPr>
              <a:t>vã</a:t>
            </a:r>
            <a:r>
              <a:rPr lang="en-US" sz="4000" dirty="0">
                <a:solidFill>
                  <a:srgbClr val="FF0000"/>
                </a:solidFill>
                <a:effectLst/>
                <a:latin typeface="Times New Roman" panose="02020603050405020304" pitchFamily="18" charset="0"/>
                <a:ea typeface="Times New Roman" panose="02020603050405020304" pitchFamily="18" charset="0"/>
              </a:rPr>
              <a:t>, </a:t>
            </a:r>
            <a:r>
              <a:rPr lang="en-US" sz="4000" dirty="0" err="1">
                <a:solidFill>
                  <a:srgbClr val="FF0000"/>
                </a:solidFill>
                <a:effectLst/>
                <a:latin typeface="Times New Roman" panose="02020603050405020304" pitchFamily="18" charset="0"/>
                <a:ea typeface="Times New Roman" panose="02020603050405020304" pitchFamily="18" charset="0"/>
              </a:rPr>
              <a:t>cuống</a:t>
            </a:r>
            <a:r>
              <a:rPr lang="en-US" sz="4000" dirty="0">
                <a:solidFill>
                  <a:srgbClr val="FF0000"/>
                </a:solidFill>
                <a:effectLst/>
                <a:latin typeface="Times New Roman" panose="02020603050405020304" pitchFamily="18" charset="0"/>
                <a:ea typeface="Times New Roman" panose="02020603050405020304" pitchFamily="18" charset="0"/>
              </a:rPr>
              <a:t> </a:t>
            </a:r>
            <a:r>
              <a:rPr lang="en-US" sz="4000" dirty="0" err="1">
                <a:solidFill>
                  <a:srgbClr val="FF0000"/>
                </a:solidFill>
                <a:effectLst/>
                <a:latin typeface="Times New Roman" panose="02020603050405020304" pitchFamily="18" charset="0"/>
                <a:ea typeface="Times New Roman" panose="02020603050405020304" pitchFamily="18" charset="0"/>
              </a:rPr>
              <a:t>lên</a:t>
            </a:r>
            <a:r>
              <a:rPr lang="en-US" sz="4000" dirty="0">
                <a:solidFill>
                  <a:srgbClr val="FF0000"/>
                </a:solidFill>
                <a:effectLst/>
                <a:latin typeface="Times New Roman" panose="02020603050405020304" pitchFamily="18" charset="0"/>
                <a:ea typeface="Times New Roman" panose="02020603050405020304" pitchFamily="18" charset="0"/>
              </a:rPr>
              <a:t>.</a:t>
            </a:r>
          </a:p>
          <a:p>
            <a:pPr marL="0" indent="0">
              <a:buNone/>
            </a:pPr>
            <a:r>
              <a:rPr lang="en-US" sz="4000" dirty="0">
                <a:solidFill>
                  <a:srgbClr val="FF0000"/>
                </a:solidFill>
              </a:rPr>
              <a:t>b. </a:t>
            </a:r>
            <a:r>
              <a:rPr lang="en-US" sz="4000" dirty="0" err="1">
                <a:solidFill>
                  <a:srgbClr val="FF0000"/>
                </a:solidFill>
              </a:rPr>
              <a:t>Chuyển</a:t>
            </a:r>
            <a:r>
              <a:rPr lang="en-US" sz="4000" dirty="0">
                <a:solidFill>
                  <a:srgbClr val="FF0000"/>
                </a:solidFill>
              </a:rPr>
              <a:t> </a:t>
            </a:r>
            <a:r>
              <a:rPr lang="en-US" sz="4000" dirty="0" err="1">
                <a:solidFill>
                  <a:srgbClr val="FF0000"/>
                </a:solidFill>
              </a:rPr>
              <a:t>dời</a:t>
            </a:r>
            <a:r>
              <a:rPr lang="en-US" sz="4000" dirty="0">
                <a:solidFill>
                  <a:srgbClr val="FF0000"/>
                </a:solidFill>
              </a:rPr>
              <a:t> </a:t>
            </a:r>
            <a:r>
              <a:rPr lang="en-US" sz="4000" dirty="0" err="1">
                <a:solidFill>
                  <a:srgbClr val="FF0000"/>
                </a:solidFill>
              </a:rPr>
              <a:t>núi</a:t>
            </a:r>
            <a:r>
              <a:rPr lang="en-US" sz="4000" dirty="0">
                <a:solidFill>
                  <a:srgbClr val="FF0000"/>
                </a:solidFill>
              </a:rPr>
              <a:t> song </a:t>
            </a:r>
          </a:p>
          <a:p>
            <a:pPr marL="0" indent="0">
              <a:buNone/>
            </a:pPr>
            <a:r>
              <a:rPr lang="en-US" sz="4000" dirty="0">
                <a:solidFill>
                  <a:srgbClr val="FF0000"/>
                </a:solidFill>
              </a:rPr>
              <a:t>-&gt; L</a:t>
            </a:r>
            <a:r>
              <a:rPr lang="vi-VN" sz="4000" dirty="0">
                <a:solidFill>
                  <a:srgbClr val="FF0000"/>
                </a:solidFill>
              </a:rPr>
              <a:t>àm những việc lớn lao, phi thường.</a:t>
            </a:r>
            <a:endParaRPr lang="en-US" sz="4000" dirty="0">
              <a:solidFill>
                <a:srgbClr val="FF0000"/>
              </a:solidFill>
            </a:endParaRPr>
          </a:p>
        </p:txBody>
      </p:sp>
    </p:spTree>
    <p:extLst>
      <p:ext uri="{BB962C8B-B14F-4D97-AF65-F5344CB8AC3E}">
        <p14:creationId xmlns:p14="http://schemas.microsoft.com/office/powerpoint/2010/main" val="406334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F21EA-ECBB-4B85-91C7-8539B7022236}"/>
              </a:ext>
            </a:extLst>
          </p:cNvPr>
          <p:cNvSpPr>
            <a:spLocks noGrp="1"/>
          </p:cNvSpPr>
          <p:nvPr>
            <p:ph idx="1"/>
          </p:nvPr>
        </p:nvSpPr>
        <p:spPr>
          <a:xfrm>
            <a:off x="609600" y="362584"/>
            <a:ext cx="10515600" cy="5969635"/>
          </a:xfrm>
        </p:spPr>
        <p:txBody>
          <a:bodyPr>
            <a:noAutofit/>
          </a:bodyPr>
          <a:lstStyle/>
          <a:p>
            <a:pPr marL="0" indent="0" algn="just">
              <a:buNone/>
            </a:pPr>
            <a:r>
              <a:rPr lang="vi-VN" sz="4400" b="1" dirty="0">
                <a:solidFill>
                  <a:srgbClr val="FF0000"/>
                </a:solidFill>
                <a:latin typeface="+mj-lt"/>
              </a:rPr>
              <a:t>Bài tập 2</a:t>
            </a:r>
            <a:r>
              <a:rPr lang="en-US" sz="4400" b="1" dirty="0">
                <a:solidFill>
                  <a:srgbClr val="FF0000"/>
                </a:solidFill>
                <a:latin typeface="+mj-lt"/>
              </a:rPr>
              <a:t> </a:t>
            </a:r>
            <a:r>
              <a:rPr lang="en-US" sz="4400" b="1" dirty="0" err="1">
                <a:solidFill>
                  <a:srgbClr val="FF0000"/>
                </a:solidFill>
                <a:latin typeface="+mj-lt"/>
              </a:rPr>
              <a:t>trang</a:t>
            </a:r>
            <a:r>
              <a:rPr lang="en-US" sz="4400" b="1" dirty="0">
                <a:solidFill>
                  <a:srgbClr val="FF0000"/>
                </a:solidFill>
                <a:latin typeface="+mj-lt"/>
              </a:rPr>
              <a:t> 11: </a:t>
            </a:r>
            <a:r>
              <a:rPr lang="en-US" sz="4400" b="1" dirty="0" err="1">
                <a:latin typeface="+mj-lt"/>
              </a:rPr>
              <a:t>Thử</a:t>
            </a:r>
            <a:r>
              <a:rPr lang="en-US" sz="4400" b="1" dirty="0">
                <a:latin typeface="+mj-lt"/>
              </a:rPr>
              <a:t> </a:t>
            </a:r>
            <a:r>
              <a:rPr lang="en-US" sz="4400" b="1" dirty="0" err="1">
                <a:latin typeface="+mj-lt"/>
              </a:rPr>
              <a:t>thay</a:t>
            </a:r>
            <a:r>
              <a:rPr lang="en-US" sz="4400" b="1" dirty="0">
                <a:latin typeface="+mj-lt"/>
              </a:rPr>
              <a:t> </a:t>
            </a:r>
            <a:r>
              <a:rPr lang="en-US" sz="4400" b="1" dirty="0" err="1">
                <a:latin typeface="+mj-lt"/>
              </a:rPr>
              <a:t>thành</a:t>
            </a:r>
            <a:r>
              <a:rPr lang="en-US" sz="4400" b="1" dirty="0">
                <a:latin typeface="+mj-lt"/>
              </a:rPr>
              <a:t> </a:t>
            </a:r>
            <a:r>
              <a:rPr lang="en-US" sz="4400" b="1" dirty="0" err="1">
                <a:latin typeface="+mj-lt"/>
              </a:rPr>
              <a:t>ngữ</a:t>
            </a:r>
            <a:r>
              <a:rPr lang="en-US" sz="4400" b="1" dirty="0">
                <a:latin typeface="+mj-lt"/>
              </a:rPr>
              <a:t> </a:t>
            </a:r>
            <a:r>
              <a:rPr lang="en-US" sz="4400" b="1" dirty="0" err="1">
                <a:latin typeface="+mj-lt"/>
              </a:rPr>
              <a:t>bằng</a:t>
            </a:r>
            <a:r>
              <a:rPr lang="en-US" sz="4400" b="1" dirty="0">
                <a:latin typeface="+mj-lt"/>
              </a:rPr>
              <a:t> </a:t>
            </a:r>
            <a:r>
              <a:rPr lang="en-US" sz="4400" b="1" dirty="0" err="1">
                <a:latin typeface="+mj-lt"/>
              </a:rPr>
              <a:t>những</a:t>
            </a:r>
            <a:r>
              <a:rPr lang="en-US" sz="4400" b="1" dirty="0">
                <a:latin typeface="+mj-lt"/>
              </a:rPr>
              <a:t> </a:t>
            </a:r>
            <a:r>
              <a:rPr lang="en-US" sz="4400" b="1" dirty="0" err="1">
                <a:latin typeface="+mj-lt"/>
              </a:rPr>
              <a:t>thành</a:t>
            </a:r>
            <a:r>
              <a:rPr lang="en-US" sz="4400" b="1" dirty="0">
                <a:latin typeface="+mj-lt"/>
              </a:rPr>
              <a:t> </a:t>
            </a:r>
            <a:r>
              <a:rPr lang="en-US" sz="4400" b="1" dirty="0" err="1">
                <a:latin typeface="+mj-lt"/>
              </a:rPr>
              <a:t>ngữ</a:t>
            </a:r>
            <a:r>
              <a:rPr lang="en-US" sz="4400" b="1" dirty="0">
                <a:latin typeface="+mj-lt"/>
              </a:rPr>
              <a:t> </a:t>
            </a:r>
            <a:r>
              <a:rPr lang="en-US" sz="4400" b="1" dirty="0" err="1">
                <a:latin typeface="+mj-lt"/>
              </a:rPr>
              <a:t>có</a:t>
            </a:r>
            <a:r>
              <a:rPr lang="en-US" sz="4400" b="1" dirty="0">
                <a:latin typeface="+mj-lt"/>
              </a:rPr>
              <a:t> ý </a:t>
            </a:r>
            <a:r>
              <a:rPr lang="en-US" sz="4400" b="1" dirty="0" err="1">
                <a:latin typeface="+mj-lt"/>
              </a:rPr>
              <a:t>nghĩa</a:t>
            </a:r>
            <a:r>
              <a:rPr lang="en-US" sz="4400" b="1" dirty="0">
                <a:latin typeface="+mj-lt"/>
              </a:rPr>
              <a:t> </a:t>
            </a:r>
            <a:r>
              <a:rPr lang="en-US" sz="4400" b="1" dirty="0" err="1">
                <a:latin typeface="+mj-lt"/>
              </a:rPr>
              <a:t>tương</a:t>
            </a:r>
            <a:r>
              <a:rPr lang="en-US" sz="4400" b="1" dirty="0">
                <a:latin typeface="+mj-lt"/>
              </a:rPr>
              <a:t> </a:t>
            </a:r>
            <a:r>
              <a:rPr lang="en-US" sz="4400" b="1" dirty="0" err="1">
                <a:latin typeface="+mj-lt"/>
              </a:rPr>
              <a:t>đương</a:t>
            </a:r>
            <a:r>
              <a:rPr lang="en-US" sz="4400" b="1" dirty="0">
                <a:latin typeface="+mj-lt"/>
              </a:rPr>
              <a:t>.</a:t>
            </a:r>
            <a:endParaRPr lang="vi-VN" sz="4400" b="1" dirty="0">
              <a:latin typeface="+mj-lt"/>
            </a:endParaRPr>
          </a:p>
          <a:p>
            <a:pPr marL="0" indent="0" algn="just">
              <a:buNone/>
            </a:pPr>
            <a:r>
              <a:rPr lang="vi-VN" sz="4400" dirty="0">
                <a:solidFill>
                  <a:srgbClr val="FF0000"/>
                </a:solidFill>
                <a:latin typeface="+mj-lt"/>
              </a:rPr>
              <a:t>a.	Thành ngữ đi đời nhà ma có thể thay bằng đi tong, chẳng còn gì.</a:t>
            </a:r>
          </a:p>
          <a:p>
            <a:pPr marL="0" indent="0" algn="just">
              <a:buNone/>
            </a:pPr>
            <a:r>
              <a:rPr lang="vi-VN" sz="4400" dirty="0">
                <a:solidFill>
                  <a:srgbClr val="FF0000"/>
                </a:solidFill>
                <a:latin typeface="+mj-lt"/>
              </a:rPr>
              <a:t>b.	Thành ngữ thượng vàng hạ c</a:t>
            </a:r>
            <a:r>
              <a:rPr lang="en-US" sz="4400" dirty="0">
                <a:solidFill>
                  <a:srgbClr val="FF0000"/>
                </a:solidFill>
                <a:latin typeface="+mj-lt"/>
              </a:rPr>
              <a:t>á</a:t>
            </a:r>
            <a:r>
              <a:rPr lang="vi-VN" sz="4400" dirty="0">
                <a:solidFill>
                  <a:srgbClr val="FF0000"/>
                </a:solidFill>
                <a:latin typeface="+mj-lt"/>
              </a:rPr>
              <a:t>m có thể thay bằng các cụm từ từ sang đến hèn, sang trọng đến tầm thường.</a:t>
            </a:r>
          </a:p>
          <a:p>
            <a:pPr marL="0" indent="0" algn="just">
              <a:buNone/>
            </a:pPr>
            <a:r>
              <a:rPr lang="en-US" sz="4400" dirty="0">
                <a:solidFill>
                  <a:srgbClr val="FF0000"/>
                </a:solidFill>
                <a:latin typeface="+mj-lt"/>
              </a:rPr>
              <a:t>-&gt; </a:t>
            </a:r>
            <a:r>
              <a:rPr lang="vi-VN" sz="4400" dirty="0">
                <a:solidFill>
                  <a:srgbClr val="FF0000"/>
                </a:solidFill>
                <a:latin typeface="+mj-lt"/>
              </a:rPr>
              <a:t>So với c</a:t>
            </a:r>
            <a:r>
              <a:rPr lang="en-US" sz="4400" dirty="0">
                <a:solidFill>
                  <a:srgbClr val="FF0000"/>
                </a:solidFill>
                <a:latin typeface="+mj-lt"/>
              </a:rPr>
              <a:t>â</a:t>
            </a:r>
            <a:r>
              <a:rPr lang="vi-VN" sz="4400" dirty="0">
                <a:solidFill>
                  <a:srgbClr val="FF0000"/>
                </a:solidFill>
                <a:latin typeface="+mj-lt"/>
              </a:rPr>
              <a:t>u dùng từ ngữ tương đương, c</a:t>
            </a:r>
            <a:r>
              <a:rPr lang="en-US" sz="4400" dirty="0">
                <a:solidFill>
                  <a:srgbClr val="FF0000"/>
                </a:solidFill>
                <a:latin typeface="+mj-lt"/>
              </a:rPr>
              <a:t>â</a:t>
            </a:r>
            <a:r>
              <a:rPr lang="vi-VN" sz="4400" dirty="0">
                <a:solidFill>
                  <a:srgbClr val="FF0000"/>
                </a:solidFill>
                <a:latin typeface="+mj-lt"/>
              </a:rPr>
              <a:t>u dùng thành ngữ có tác dụng biểu đạt ý mạnh hơn, g</a:t>
            </a:r>
            <a:r>
              <a:rPr lang="en-US" sz="4400" dirty="0">
                <a:solidFill>
                  <a:srgbClr val="FF0000"/>
                </a:solidFill>
                <a:latin typeface="+mj-lt"/>
              </a:rPr>
              <a:t>â</a:t>
            </a:r>
            <a:r>
              <a:rPr lang="vi-VN" sz="4400" dirty="0">
                <a:solidFill>
                  <a:srgbClr val="FF0000"/>
                </a:solidFill>
                <a:latin typeface="+mj-lt"/>
              </a:rPr>
              <a:t>y ấn tượng hơn đối với người nghe.</a:t>
            </a:r>
          </a:p>
          <a:p>
            <a:pPr algn="just"/>
            <a:endParaRPr lang="en-US" sz="4400" dirty="0">
              <a:solidFill>
                <a:srgbClr val="FF0000"/>
              </a:solidFill>
              <a:latin typeface="+mj-lt"/>
            </a:endParaRPr>
          </a:p>
        </p:txBody>
      </p:sp>
    </p:spTree>
    <p:extLst>
      <p:ext uri="{BB962C8B-B14F-4D97-AF65-F5344CB8AC3E}">
        <p14:creationId xmlns:p14="http://schemas.microsoft.com/office/powerpoint/2010/main" val="314188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438BA5-9527-4BA8-9D5B-8A020A0C94EA}"/>
              </a:ext>
            </a:extLst>
          </p:cNvPr>
          <p:cNvSpPr>
            <a:spLocks noGrp="1"/>
          </p:cNvSpPr>
          <p:nvPr>
            <p:ph idx="1"/>
          </p:nvPr>
        </p:nvSpPr>
        <p:spPr>
          <a:xfrm>
            <a:off x="838200" y="682625"/>
            <a:ext cx="10515600" cy="4351338"/>
          </a:xfrm>
        </p:spPr>
        <p:txBody>
          <a:bodyPr>
            <a:noAutofit/>
          </a:bodyPr>
          <a:lstStyle/>
          <a:p>
            <a:pPr marL="0" indent="0">
              <a:buNone/>
            </a:pPr>
            <a:r>
              <a:rPr lang="vi-VN" sz="4000" b="1" dirty="0">
                <a:latin typeface="+mj-lt"/>
              </a:rPr>
              <a:t>Bài tập 3</a:t>
            </a:r>
            <a:r>
              <a:rPr lang="en-US" sz="4000" b="1" dirty="0">
                <a:latin typeface="+mj-lt"/>
              </a:rPr>
              <a:t> </a:t>
            </a:r>
            <a:r>
              <a:rPr lang="en-US" sz="4000" b="1" dirty="0" err="1">
                <a:latin typeface="+mj-lt"/>
              </a:rPr>
              <a:t>trang</a:t>
            </a:r>
            <a:r>
              <a:rPr lang="en-US" sz="4000" b="1" dirty="0">
                <a:latin typeface="+mj-lt"/>
              </a:rPr>
              <a:t> 11</a:t>
            </a:r>
            <a:endParaRPr lang="vi-VN" sz="4000" b="1" dirty="0">
              <a:latin typeface="+mj-lt"/>
            </a:endParaRPr>
          </a:p>
          <a:p>
            <a:pPr marL="0" indent="0">
              <a:buNone/>
            </a:pPr>
            <a:r>
              <a:rPr lang="vi-VN" sz="4000" dirty="0">
                <a:solidFill>
                  <a:srgbClr val="FF0000"/>
                </a:solidFill>
                <a:latin typeface="+mj-lt"/>
              </a:rPr>
              <a:t>- Câu chuyện đẽo cày giữa đường muốn nói về kiểu người ai bảo gì nghe nấy một cách thụ động, không biết suy nghĩ, xét đoán đúng, sai dẫn đến kết quả tồi tệ.</a:t>
            </a:r>
          </a:p>
          <a:p>
            <a:pPr marL="0" indent="0">
              <a:buNone/>
            </a:pPr>
            <a:r>
              <a:rPr lang="vi-VN" sz="4000" dirty="0">
                <a:solidFill>
                  <a:srgbClr val="FF0000"/>
                </a:solidFill>
                <a:latin typeface="+mj-lt"/>
              </a:rPr>
              <a:t>-  Như vậy, “Chín người mười ý, tôi biết nghe theo ai bây giờ? Thật là đẽo cày giữa đường.” mới là câu dùng thành ngữ hợp lí</a:t>
            </a:r>
          </a:p>
          <a:p>
            <a:endParaRPr lang="en-US" sz="4000" dirty="0">
              <a:solidFill>
                <a:srgbClr val="FF0000"/>
              </a:solidFill>
              <a:latin typeface="+mj-lt"/>
            </a:endParaRPr>
          </a:p>
        </p:txBody>
      </p:sp>
    </p:spTree>
    <p:extLst>
      <p:ext uri="{BB962C8B-B14F-4D97-AF65-F5344CB8AC3E}">
        <p14:creationId xmlns:p14="http://schemas.microsoft.com/office/powerpoint/2010/main" val="408820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2503C2-BBCB-436E-A581-D0E3390A5648}"/>
              </a:ext>
            </a:extLst>
          </p:cNvPr>
          <p:cNvSpPr>
            <a:spLocks noGrp="1"/>
          </p:cNvSpPr>
          <p:nvPr>
            <p:ph idx="1"/>
          </p:nvPr>
        </p:nvSpPr>
        <p:spPr>
          <a:xfrm>
            <a:off x="632460" y="385445"/>
            <a:ext cx="10515600" cy="4351338"/>
          </a:xfrm>
        </p:spPr>
        <p:txBody>
          <a:bodyPr>
            <a:noAutofit/>
          </a:bodyPr>
          <a:lstStyle/>
          <a:p>
            <a:pPr marL="0" indent="0" algn="just">
              <a:buNone/>
            </a:pPr>
            <a:r>
              <a:rPr lang="vi-VN" sz="3600" dirty="0">
                <a:latin typeface="+mj-lt"/>
              </a:rPr>
              <a:t>Bài 4</a:t>
            </a:r>
            <a:r>
              <a:rPr lang="en-US" sz="3600" dirty="0">
                <a:latin typeface="+mj-lt"/>
              </a:rPr>
              <a:t> </a:t>
            </a:r>
            <a:r>
              <a:rPr lang="en-US" sz="3600" dirty="0" err="1">
                <a:latin typeface="+mj-lt"/>
              </a:rPr>
              <a:t>trang</a:t>
            </a:r>
            <a:r>
              <a:rPr lang="en-US" sz="3600" dirty="0">
                <a:latin typeface="+mj-lt"/>
              </a:rPr>
              <a:t> 11</a:t>
            </a:r>
            <a:endParaRPr lang="vi-VN" sz="3600" dirty="0">
              <a:latin typeface="+mj-lt"/>
            </a:endParaRPr>
          </a:p>
          <a:p>
            <a:pPr marL="0" indent="0" algn="just">
              <a:buNone/>
            </a:pPr>
            <a:r>
              <a:rPr lang="vi-VN" sz="3600" dirty="0">
                <a:solidFill>
                  <a:srgbClr val="FF0000"/>
                </a:solidFill>
                <a:latin typeface="+mj-lt"/>
              </a:rPr>
              <a:t>a.Thần đồng là những đứa bé có khả năng rât đặc biệt: học một biết mười.</a:t>
            </a:r>
          </a:p>
          <a:p>
            <a:pPr marL="0" indent="0" algn="just">
              <a:buNone/>
            </a:pPr>
            <a:r>
              <a:rPr lang="vi-VN" sz="3600" dirty="0">
                <a:solidFill>
                  <a:srgbClr val="FF0000"/>
                </a:solidFill>
                <a:latin typeface="+mj-lt"/>
              </a:rPr>
              <a:t>b.Mẹ bảo: Anh Thành giỏi giang, học hay, cay biết, ở đâu cũng sống được.</a:t>
            </a:r>
          </a:p>
          <a:p>
            <a:pPr marL="0" indent="0" algn="just">
              <a:buNone/>
            </a:pPr>
            <a:r>
              <a:rPr lang="vi-VN" sz="3600" dirty="0">
                <a:solidFill>
                  <a:srgbClr val="FF0000"/>
                </a:solidFill>
                <a:latin typeface="+mj-lt"/>
              </a:rPr>
              <a:t>c.Con cái khôn ngoan, hiếu thuận làm cho cha mẹ mở mày mở mặt.</a:t>
            </a:r>
          </a:p>
          <a:p>
            <a:pPr marL="0" indent="0" algn="just">
              <a:buNone/>
            </a:pPr>
            <a:r>
              <a:rPr lang="vi-VN" sz="3600" dirty="0">
                <a:solidFill>
                  <a:srgbClr val="FF0000"/>
                </a:solidFill>
                <a:latin typeface="+mj-lt"/>
              </a:rPr>
              <a:t>d.Biết bài kiểm tra phần nói tiếng Anh của mình được đánh giá cao, tôi như mở cờ trong bụng.</a:t>
            </a:r>
          </a:p>
          <a:p>
            <a:pPr algn="just"/>
            <a:endParaRPr lang="vi-VN" sz="3600" dirty="0">
              <a:solidFill>
                <a:srgbClr val="FF0000"/>
              </a:solidFill>
              <a:latin typeface="+mj-lt"/>
            </a:endParaRPr>
          </a:p>
          <a:p>
            <a:pPr algn="just"/>
            <a:endParaRPr lang="en-US" sz="3600" dirty="0">
              <a:solidFill>
                <a:srgbClr val="FF0000"/>
              </a:solidFill>
              <a:latin typeface="+mj-lt"/>
            </a:endParaRPr>
          </a:p>
        </p:txBody>
      </p:sp>
    </p:spTree>
    <p:extLst>
      <p:ext uri="{BB962C8B-B14F-4D97-AF65-F5344CB8AC3E}">
        <p14:creationId xmlns:p14="http://schemas.microsoft.com/office/powerpoint/2010/main" val="401182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EF992-B140-4F9B-908A-D29DB46447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7DD1F4-4105-428E-AB1C-6B963C6C912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7311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EDDD-6C6F-4DCC-A12D-DCCB1D1E0D0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23FA390-C5C4-493B-833D-BD10F5828C9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52338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TotalTime>
  <Words>319</Words>
  <Application>Microsoft Office PowerPoint</Application>
  <PresentationFormat>Widescreen</PresentationFormat>
  <Paragraphs>29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PowerPoint Presentation</vt:lpstr>
      <vt:lpstr>    I. Thành ngữ  1. Bài tập </vt:lpstr>
      <vt:lpstr>PowerPoint Presentation</vt:lpstr>
      <vt:lpstr>II.  Luyện tập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12</cp:revision>
  <dcterms:created xsi:type="dcterms:W3CDTF">2023-02-02T23:00:13Z</dcterms:created>
  <dcterms:modified xsi:type="dcterms:W3CDTF">2024-01-11T02:36:58Z</dcterms:modified>
</cp:coreProperties>
</file>