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2" r:id="rId2"/>
    <p:sldId id="274" r:id="rId3"/>
    <p:sldId id="273" r:id="rId4"/>
    <p:sldId id="271" r:id="rId5"/>
    <p:sldId id="257" r:id="rId6"/>
    <p:sldId id="270" r:id="rId7"/>
    <p:sldId id="291" r:id="rId8"/>
    <p:sldId id="292" r:id="rId9"/>
    <p:sldId id="269" r:id="rId10"/>
    <p:sldId id="268" r:id="rId11"/>
    <p:sldId id="267" r:id="rId12"/>
    <p:sldId id="266" r:id="rId13"/>
    <p:sldId id="301" r:id="rId14"/>
    <p:sldId id="294" r:id="rId15"/>
    <p:sldId id="265" r:id="rId16"/>
    <p:sldId id="302" r:id="rId17"/>
    <p:sldId id="303" r:id="rId18"/>
    <p:sldId id="304" r:id="rId19"/>
    <p:sldId id="264" r:id="rId20"/>
    <p:sldId id="258" r:id="rId21"/>
    <p:sldId id="305" r:id="rId22"/>
    <p:sldId id="263" r:id="rId23"/>
    <p:sldId id="262" r:id="rId24"/>
    <p:sldId id="261" r:id="rId25"/>
    <p:sldId id="307" r:id="rId26"/>
    <p:sldId id="308" r:id="rId27"/>
    <p:sldId id="309" r:id="rId28"/>
    <p:sldId id="260" r:id="rId29"/>
    <p:sldId id="295" r:id="rId30"/>
    <p:sldId id="296" r:id="rId31"/>
    <p:sldId id="297" r:id="rId32"/>
    <p:sldId id="299" r:id="rId33"/>
    <p:sldId id="300" r:id="rId34"/>
    <p:sldId id="298" r:id="rId35"/>
    <p:sldId id="293" r:id="rId36"/>
    <p:sldId id="25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0" autoAdjust="0"/>
    <p:restoredTop sz="94660"/>
  </p:normalViewPr>
  <p:slideViewPr>
    <p:cSldViewPr snapToGrid="0">
      <p:cViewPr>
        <p:scale>
          <a:sx n="94" d="100"/>
          <a:sy n="94" d="100"/>
        </p:scale>
        <p:origin x="178"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2/12/2025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5833110" y="318770"/>
            <a:ext cx="5998845" cy="2857500"/>
          </a:xfrm>
          <a:prstGeom prst="cloudCallout">
            <a:avLst>
              <a:gd name="adj1" fmla="val -26230"/>
              <a:gd name="adj2" fmla="val 8935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altLang="en-US" sz="2400" b="1">
                <a:solidFill>
                  <a:srgbClr val="FF0000"/>
                </a:solidFill>
              </a:rPr>
              <a:t>Theo em, vì sao Lê Quý Đôn lại có đánh giá cao về nhà Trần như vậy? Chia sẻ những hiểu biết của em về nhà Trần?</a:t>
            </a:r>
          </a:p>
        </p:txBody>
      </p:sp>
      <p:sp>
        <p:nvSpPr>
          <p:cNvPr id="5" name="Flowchart: Alternate Process 4"/>
          <p:cNvSpPr/>
          <p:nvPr/>
        </p:nvSpPr>
        <p:spPr>
          <a:xfrm>
            <a:off x="452120" y="704850"/>
            <a:ext cx="5380990" cy="118491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GB" altLang="en-US" sz="2400" i="1">
                <a:latin typeface="Times New Roman" panose="02020603050405020304" charset="0"/>
                <a:cs typeface="Times New Roman" panose="02020603050405020304" charset="0"/>
              </a:rPr>
              <a:t>Nhà Trần ... làm quang vinh cả sử sách, không thẹn với trời đất.</a:t>
            </a:r>
            <a:endParaRPr lang="en-GB" altLang="en-US" sz="2400">
              <a:latin typeface="Times New Roman" panose="02020603050405020304" charset="0"/>
              <a:cs typeface="Times New Roman" panose="02020603050405020304" charset="0"/>
            </a:endParaRPr>
          </a:p>
          <a:p>
            <a:pPr algn="r"/>
            <a:r>
              <a:rPr lang="en-GB" altLang="en-US" sz="2400">
                <a:latin typeface="Times New Roman" panose="02020603050405020304" charset="0"/>
                <a:cs typeface="Times New Roman" panose="02020603050405020304" charset="0"/>
              </a:rPr>
              <a:t>(Lê Quý Đôn)</a:t>
            </a:r>
          </a:p>
        </p:txBody>
      </p:sp>
      <p:pic>
        <p:nvPicPr>
          <p:cNvPr id="5129" name="Picture 104"/>
          <p:cNvPicPr/>
          <p:nvPr/>
        </p:nvPicPr>
        <p:blipFill>
          <a:blip r:embed="rId2"/>
          <a:stretch>
            <a:fillRect/>
          </a:stretch>
        </p:blipFill>
        <p:spPr>
          <a:xfrm>
            <a:off x="4076700" y="4142105"/>
            <a:ext cx="7103745" cy="271653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5129"/>
                                        </p:tgtEl>
                                        <p:attrNameLst>
                                          <p:attrName>style.visibility</p:attrName>
                                        </p:attrNameLst>
                                      </p:cBhvr>
                                      <p:to>
                                        <p:strVal val="visible"/>
                                      </p:to>
                                    </p:set>
                                    <p:animEffect transition="in" filter="diamond(in)">
                                      <p:cBhvr>
                                        <p:cTn id="10" dur="20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p:cNvPicPr/>
          <p:nvPr/>
        </p:nvPicPr>
        <p:blipFill>
          <a:blip r:embed="rId2"/>
          <a:stretch>
            <a:fillRect/>
          </a:stretch>
        </p:blipFill>
        <p:spPr>
          <a:xfrm>
            <a:off x="242570" y="387350"/>
            <a:ext cx="5961380" cy="5572760"/>
          </a:xfrm>
          <a:prstGeom prst="rect">
            <a:avLst/>
          </a:prstGeom>
          <a:noFill/>
          <a:ln w="9525">
            <a:noFill/>
          </a:ln>
        </p:spPr>
      </p:pic>
      <p:sp>
        <p:nvSpPr>
          <p:cNvPr id="2" name="Text Box 1"/>
          <p:cNvSpPr txBox="1"/>
          <p:nvPr/>
        </p:nvSpPr>
        <p:spPr>
          <a:xfrm>
            <a:off x="1135380" y="5960110"/>
            <a:ext cx="4761865" cy="706755"/>
          </a:xfrm>
          <a:prstGeom prst="rect">
            <a:avLst/>
          </a:prstGeom>
          <a:noFill/>
        </p:spPr>
        <p:txBody>
          <a:bodyPr wrap="square" rtlCol="0" anchor="t">
            <a:spAutoFit/>
          </a:bodyPr>
          <a:lstStyle/>
          <a:p>
            <a:pPr algn="ctr"/>
            <a:r>
              <a:rPr lang="en-US" sz="2000"/>
              <a:t>Hình 2. Thạp gốm có trang trí cảnh chiến binh thời Trần tập luyện võ nghệ</a:t>
            </a:r>
          </a:p>
        </p:txBody>
      </p:sp>
      <p:sp>
        <p:nvSpPr>
          <p:cNvPr id="3" name="Flowchart: Extract 2"/>
          <p:cNvSpPr/>
          <p:nvPr/>
        </p:nvSpPr>
        <p:spPr>
          <a:xfrm>
            <a:off x="448310" y="6160135"/>
            <a:ext cx="687070" cy="30607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105"/>
          <p:cNvSpPr txBox="1"/>
          <p:nvPr/>
        </p:nvSpPr>
        <p:spPr>
          <a:xfrm>
            <a:off x="159385" y="193675"/>
            <a:ext cx="12128500" cy="5169535"/>
          </a:xfrm>
          <a:prstGeom prst="rect">
            <a:avLst/>
          </a:prstGeom>
          <a:noFill/>
          <a:ln w="9525">
            <a:noFill/>
          </a:ln>
        </p:spPr>
        <p:txBody>
          <a:bodyPr wrap="square">
            <a:spAutoFit/>
          </a:bodyPr>
          <a:lstStyle/>
          <a:p>
            <a:pPr indent="0"/>
            <a:r>
              <a:rPr lang="en-US" sz="3000" b="0">
                <a:latin typeface="Times New Roman" panose="02020603050405020304" charset="0"/>
                <a:cs typeface="sans-serif" charset="0"/>
              </a:rPr>
              <a:t> và rút ra nhận xét:</a:t>
            </a:r>
          </a:p>
          <a:p>
            <a:pPr indent="0"/>
            <a:r>
              <a:rPr lang="en-US" sz="3000" b="0">
                <a:latin typeface="Times New Roman" panose="02020603050405020304" charset="0"/>
                <a:cs typeface="sans-serif" charset="0"/>
              </a:rPr>
              <a:t>– Giống nhau: – Khác nhau: </a:t>
            </a:r>
          </a:p>
          <a:p>
            <a:pPr indent="0"/>
            <a:r>
              <a:rPr lang="en-US" sz="3000" b="0">
                <a:latin typeface="Times New Roman" panose="02020603050405020304" charset="0"/>
                <a:cs typeface="sans-serif" charset="0"/>
              </a:rPr>
              <a:t>+ Quân đội nhà Trần được chia làm hai loại: cấm quân và quân ở các lộ, cấm quân là đạo quân bảo vệ kinh thành, triều đình và vua. Chính binh đóng ở các lộ đồng bằng, phiên binh đóng ở các lộ miền núi, hương binh đóng ở các làng, xã khi có chiến tranh, còn có các quân đội của các vương hầu</a:t>
            </a:r>
          </a:p>
          <a:p>
            <a:pPr indent="0"/>
            <a:r>
              <a:rPr lang="en-US" sz="3000" b="0">
                <a:latin typeface="Times New Roman" panose="02020603050405020304" charset="0"/>
                <a:cs typeface="sans-serif" charset="0"/>
              </a:rPr>
              <a:t>+ Quân đội nhà Lý chỉ được phân chia thành hai loại: cấm quân và quân địa phương.</a:t>
            </a:r>
          </a:p>
          <a:p>
            <a:pPr indent="0"/>
            <a:r>
              <a:rPr lang="en-US" sz="3000" b="0">
                <a:latin typeface="Times New Roman" panose="02020603050405020304" charset="0"/>
                <a:cs typeface="sans-serif" charset="0"/>
              </a:rPr>
              <a:t>+ Quân đội nhà Trần được xây dựng theo chủ trương:”quân lính cốt tinh nhuệ, không cốt đông”</a:t>
            </a:r>
          </a:p>
          <a:p>
            <a:pPr indent="0"/>
            <a:r>
              <a:rPr lang="en-US" sz="3000" b="0">
                <a:latin typeface="Times New Roman" panose="02020603050405020304" charset="0"/>
                <a:cs typeface="sans-serif" charset="0"/>
              </a:rPr>
              <a:t>=&gt; quân đội thời Trần: Quân đội nhà Trần hoàn chỉnh, quy củ.</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958340" y="307975"/>
            <a:ext cx="8773795" cy="645160"/>
          </a:xfrm>
          <a:prstGeom prst="rect">
            <a:avLst/>
          </a:prstGeom>
          <a:noFill/>
        </p:spPr>
        <p:txBody>
          <a:bodyPr wrap="none" rtlCol="0" anchor="t">
            <a:spAutoFit/>
          </a:bodyPr>
          <a:lstStyle/>
          <a:p>
            <a:r>
              <a:rPr lang="en-US" sz="3600" b="1">
                <a:latin typeface="Times New Roman" panose="02020603050405020304" charset="0"/>
                <a:cs typeface="sans-serif" charset="0"/>
                <a:sym typeface="+mn-ea"/>
              </a:rPr>
              <a:t>* So sánh quân đội thời Trần với với nhà Lý</a:t>
            </a:r>
          </a:p>
        </p:txBody>
      </p:sp>
      <p:sp>
        <p:nvSpPr>
          <p:cNvPr id="4" name="Flowchart: Decision 3"/>
          <p:cNvSpPr/>
          <p:nvPr/>
        </p:nvSpPr>
        <p:spPr>
          <a:xfrm>
            <a:off x="348615" y="1069975"/>
            <a:ext cx="2548890" cy="1025525"/>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a:effectLst>
                  <a:outerShdw blurRad="38100" dist="38100" dir="2700000" algn="tl">
                    <a:srgbClr val="000000">
                      <a:alpha val="43137"/>
                    </a:srgbClr>
                  </a:outerShdw>
                </a:effectLst>
                <a:latin typeface="Times New Roman" panose="02020603050405020304" charset="0"/>
                <a:cs typeface="Times New Roman" panose="02020603050405020304" charset="0"/>
              </a:rPr>
              <a:t>Giống</a:t>
            </a:r>
          </a:p>
        </p:txBody>
      </p:sp>
      <p:sp>
        <p:nvSpPr>
          <p:cNvPr id="5" name="Text Box 4"/>
          <p:cNvSpPr txBox="1"/>
          <p:nvPr/>
        </p:nvSpPr>
        <p:spPr>
          <a:xfrm>
            <a:off x="3317240" y="1290955"/>
            <a:ext cx="7778750" cy="58356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r>
              <a:rPr lang="en-US" sz="3200">
                <a:latin typeface="Times New Roman" panose="02020603050405020304" charset="0"/>
                <a:cs typeface="sans-serif" charset="0"/>
                <a:sym typeface="+mn-ea"/>
              </a:rPr>
              <a:t>cùng thực hiện chính sách “ngụ binh ư nông”</a:t>
            </a:r>
          </a:p>
        </p:txBody>
      </p:sp>
      <p:sp>
        <p:nvSpPr>
          <p:cNvPr id="6" name="Flowchart: Decision 5"/>
          <p:cNvSpPr/>
          <p:nvPr/>
        </p:nvSpPr>
        <p:spPr>
          <a:xfrm>
            <a:off x="348615" y="3289935"/>
            <a:ext cx="2247265" cy="1025525"/>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a:effectLst>
                  <a:outerShdw blurRad="38100" dist="38100" dir="2700000" algn="tl">
                    <a:srgbClr val="000000">
                      <a:alpha val="43137"/>
                    </a:srgbClr>
                  </a:outerShdw>
                </a:effectLst>
                <a:latin typeface="Times New Roman" panose="02020603050405020304" charset="0"/>
                <a:cs typeface="Times New Roman" panose="02020603050405020304" charset="0"/>
              </a:rPr>
              <a:t>Khác</a:t>
            </a:r>
          </a:p>
        </p:txBody>
      </p:sp>
      <p:sp>
        <p:nvSpPr>
          <p:cNvPr id="7" name="Oval 6"/>
          <p:cNvSpPr/>
          <p:nvPr/>
        </p:nvSpPr>
        <p:spPr>
          <a:xfrm>
            <a:off x="2897505" y="2212340"/>
            <a:ext cx="1502410" cy="86614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i="1">
                <a:effectLst>
                  <a:outerShdw blurRad="38100" dist="38100" dir="2700000" algn="tl">
                    <a:srgbClr val="000000">
                      <a:alpha val="43137"/>
                    </a:srgbClr>
                  </a:outerShdw>
                </a:effectLst>
                <a:latin typeface="Times New Roman" panose="02020603050405020304" charset="0"/>
                <a:cs typeface="Times New Roman" panose="02020603050405020304" charset="0"/>
              </a:rPr>
              <a:t>Lý</a:t>
            </a:r>
          </a:p>
        </p:txBody>
      </p:sp>
      <p:sp>
        <p:nvSpPr>
          <p:cNvPr id="13" name="Oval 12"/>
          <p:cNvSpPr/>
          <p:nvPr/>
        </p:nvSpPr>
        <p:spPr>
          <a:xfrm>
            <a:off x="2897505" y="4545965"/>
            <a:ext cx="1502410" cy="8661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i="1">
                <a:effectLst>
                  <a:outerShdw blurRad="38100" dist="38100" dir="2700000" algn="tl">
                    <a:srgbClr val="000000">
                      <a:alpha val="43137"/>
                    </a:srgbClr>
                  </a:outerShdw>
                </a:effectLst>
                <a:latin typeface="Times New Roman" panose="02020603050405020304" charset="0"/>
                <a:cs typeface="Times New Roman" panose="02020603050405020304" charset="0"/>
              </a:rPr>
              <a:t>Trần</a:t>
            </a:r>
          </a:p>
        </p:txBody>
      </p:sp>
      <p:sp>
        <p:nvSpPr>
          <p:cNvPr id="14" name="Oval 13"/>
          <p:cNvSpPr/>
          <p:nvPr/>
        </p:nvSpPr>
        <p:spPr>
          <a:xfrm>
            <a:off x="5058410" y="3782695"/>
            <a:ext cx="4644390" cy="53276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i="1">
                <a:effectLst>
                  <a:outerShdw blurRad="38100" dist="38100" dir="2700000" algn="tl">
                    <a:srgbClr val="000000">
                      <a:alpha val="43137"/>
                    </a:srgbClr>
                  </a:outerShdw>
                </a:effectLst>
                <a:latin typeface="Times New Roman" panose="02020603050405020304" charset="0"/>
                <a:cs typeface="Times New Roman" panose="02020603050405020304" charset="0"/>
              </a:rPr>
              <a:t>Quân triều đình</a:t>
            </a:r>
          </a:p>
        </p:txBody>
      </p:sp>
      <p:sp>
        <p:nvSpPr>
          <p:cNvPr id="15" name="Oval 14"/>
          <p:cNvSpPr/>
          <p:nvPr/>
        </p:nvSpPr>
        <p:spPr>
          <a:xfrm>
            <a:off x="5058410" y="4425950"/>
            <a:ext cx="4644390" cy="53276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i="1">
                <a:effectLst>
                  <a:outerShdw blurRad="38100" dist="38100" dir="2700000" algn="tl">
                    <a:srgbClr val="000000">
                      <a:alpha val="43137"/>
                    </a:srgbClr>
                  </a:outerShdw>
                </a:effectLst>
                <a:latin typeface="Times New Roman" panose="02020603050405020304" charset="0"/>
                <a:cs typeface="Times New Roman" panose="02020603050405020304" charset="0"/>
              </a:rPr>
              <a:t>Quân các lộ, phủ</a:t>
            </a:r>
          </a:p>
        </p:txBody>
      </p:sp>
      <p:sp>
        <p:nvSpPr>
          <p:cNvPr id="16" name="Oval 15"/>
          <p:cNvSpPr/>
          <p:nvPr/>
        </p:nvSpPr>
        <p:spPr>
          <a:xfrm>
            <a:off x="4963160" y="5229225"/>
            <a:ext cx="4739640" cy="53276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i="1">
                <a:effectLst>
                  <a:outerShdw blurRad="38100" dist="38100" dir="2700000" algn="tl">
                    <a:srgbClr val="000000">
                      <a:alpha val="43137"/>
                    </a:srgbClr>
                  </a:outerShdw>
                </a:effectLst>
                <a:latin typeface="Times New Roman" panose="02020603050405020304" charset="0"/>
                <a:cs typeface="Times New Roman" panose="02020603050405020304" charset="0"/>
              </a:rPr>
              <a:t>Quân vương hầu</a:t>
            </a:r>
          </a:p>
        </p:txBody>
      </p:sp>
      <p:sp>
        <p:nvSpPr>
          <p:cNvPr id="17" name="Oval 16"/>
          <p:cNvSpPr/>
          <p:nvPr/>
        </p:nvSpPr>
        <p:spPr>
          <a:xfrm>
            <a:off x="4963160" y="6032500"/>
            <a:ext cx="4739640" cy="53276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i="1">
                <a:effectLst>
                  <a:outerShdw blurRad="38100" dist="38100" dir="2700000" algn="tl">
                    <a:srgbClr val="000000">
                      <a:alpha val="43137"/>
                    </a:srgbClr>
                  </a:outerShdw>
                </a:effectLst>
                <a:latin typeface="Times New Roman" panose="02020603050405020304" charset="0"/>
                <a:cs typeface="Times New Roman" panose="02020603050405020304" charset="0"/>
              </a:rPr>
              <a:t>Dân binh các làng xã</a:t>
            </a:r>
          </a:p>
        </p:txBody>
      </p:sp>
      <p:sp>
        <p:nvSpPr>
          <p:cNvPr id="18" name="Oval 17"/>
          <p:cNvSpPr/>
          <p:nvPr/>
        </p:nvSpPr>
        <p:spPr>
          <a:xfrm>
            <a:off x="4963160" y="2736215"/>
            <a:ext cx="3975100" cy="80772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i="1">
                <a:effectLst>
                  <a:outerShdw blurRad="38100" dist="38100" dir="2700000" algn="tl">
                    <a:srgbClr val="000000">
                      <a:alpha val="43137"/>
                    </a:srgbClr>
                  </a:outerShdw>
                </a:effectLst>
                <a:latin typeface="Times New Roman" panose="02020603050405020304" charset="0"/>
                <a:cs typeface="Times New Roman" panose="02020603050405020304" charset="0"/>
              </a:rPr>
              <a:t>Quân địa phương</a:t>
            </a:r>
          </a:p>
        </p:txBody>
      </p:sp>
      <p:sp>
        <p:nvSpPr>
          <p:cNvPr id="19" name="Oval 18"/>
          <p:cNvSpPr/>
          <p:nvPr/>
        </p:nvSpPr>
        <p:spPr>
          <a:xfrm>
            <a:off x="4963160" y="1956435"/>
            <a:ext cx="3866515" cy="69786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i="1">
                <a:effectLst>
                  <a:outerShdw blurRad="38100" dist="38100" dir="2700000" algn="tl">
                    <a:srgbClr val="000000">
                      <a:alpha val="43137"/>
                    </a:srgbClr>
                  </a:outerShdw>
                </a:effectLst>
                <a:latin typeface="Times New Roman" panose="02020603050405020304" charset="0"/>
                <a:cs typeface="Times New Roman" panose="02020603050405020304" charset="0"/>
              </a:rPr>
              <a:t>Cấm quân</a:t>
            </a:r>
          </a:p>
        </p:txBody>
      </p:sp>
      <p:cxnSp>
        <p:nvCxnSpPr>
          <p:cNvPr id="20" name="Straight Arrow Connector 19"/>
          <p:cNvCxnSpPr>
            <a:endCxn id="13" idx="1"/>
          </p:cNvCxnSpPr>
          <p:nvPr/>
        </p:nvCxnSpPr>
        <p:spPr>
          <a:xfrm>
            <a:off x="2595880" y="3782695"/>
            <a:ext cx="521335" cy="8902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7" idx="3"/>
          </p:cNvCxnSpPr>
          <p:nvPr/>
        </p:nvCxnSpPr>
        <p:spPr>
          <a:xfrm flipV="1">
            <a:off x="2595880" y="2951480"/>
            <a:ext cx="521335" cy="892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Left Brace 24"/>
          <p:cNvSpPr/>
          <p:nvPr/>
        </p:nvSpPr>
        <p:spPr>
          <a:xfrm>
            <a:off x="4305300" y="2212340"/>
            <a:ext cx="657860" cy="914400"/>
          </a:xfrm>
          <a:prstGeom prst="leftBrace">
            <a:avLst>
              <a:gd name="adj1" fmla="val 8333"/>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26" name="Left Brace 25"/>
          <p:cNvSpPr/>
          <p:nvPr/>
        </p:nvSpPr>
        <p:spPr>
          <a:xfrm>
            <a:off x="4400550" y="4077335"/>
            <a:ext cx="657860" cy="2216785"/>
          </a:xfrm>
          <a:prstGeom prst="leftBrace">
            <a:avLst>
              <a:gd name="adj1" fmla="val 8333"/>
              <a:gd name="adj2" fmla="val 5000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7" name="Text Box 26"/>
          <p:cNvSpPr txBox="1"/>
          <p:nvPr/>
        </p:nvSpPr>
        <p:spPr>
          <a:xfrm>
            <a:off x="10107930" y="4307205"/>
            <a:ext cx="1824990" cy="1568450"/>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t">
            <a:spAutoFit/>
          </a:bodyPr>
          <a:lstStyle/>
          <a:p>
            <a:pPr algn="just"/>
            <a:r>
              <a:rPr lang="en-US" sz="2400" b="1" i="1">
                <a:gradFill>
                  <a:gsLst>
                    <a:gs pos="0">
                      <a:srgbClr val="FE4444"/>
                    </a:gs>
                    <a:gs pos="100000">
                      <a:srgbClr val="832B2B"/>
                    </a:gs>
                  </a:gsLst>
                  <a:lin scaled="0"/>
                </a:gradFill>
                <a:latin typeface="Times New Roman" panose="02020603050405020304" charset="0"/>
                <a:cs typeface="sans-serif" charset="0"/>
                <a:sym typeface="+mn-ea"/>
              </a:rPr>
              <a:t>=&gt; Quân đội nhà Trần hoàn chỉnh, quy củ.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par>
                                <p:cTn id="23" presetID="3" presetClass="entr" presetSubtype="1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1"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amond(in)">
                                      <p:cBhvr>
                                        <p:cTn id="47" dur="2000"/>
                                        <p:tgtEl>
                                          <p:spTgt spid="13"/>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diamond(in)">
                                      <p:cBhvr>
                                        <p:cTn id="50" dur="2000"/>
                                        <p:tgtEl>
                                          <p:spTgt spid="26"/>
                                        </p:tgtEl>
                                      </p:cBhvr>
                                    </p:animEffect>
                                  </p:childTnLst>
                                </p:cTn>
                              </p:par>
                              <p:par>
                                <p:cTn id="51" presetID="8" presetClass="entr" presetSubtype="16"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diamond(in)">
                                      <p:cBhvr>
                                        <p:cTn id="53" dur="2000"/>
                                        <p:tgtEl>
                                          <p:spTgt spid="14"/>
                                        </p:tgtEl>
                                      </p:cBhvr>
                                    </p:animEffect>
                                  </p:childTnLst>
                                </p:cTn>
                              </p:par>
                              <p:par>
                                <p:cTn id="54" presetID="8" presetClass="entr" presetSubtype="16"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diamond(in)">
                                      <p:cBhvr>
                                        <p:cTn id="56" dur="2000"/>
                                        <p:tgtEl>
                                          <p:spTgt spid="15"/>
                                        </p:tgtEl>
                                      </p:cBhvr>
                                    </p:animEffect>
                                  </p:childTnLst>
                                </p:cTn>
                              </p:par>
                              <p:par>
                                <p:cTn id="57" presetID="8"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diamond(in)">
                                      <p:cBhvr>
                                        <p:cTn id="59" dur="2000"/>
                                        <p:tgtEl>
                                          <p:spTgt spid="16"/>
                                        </p:tgtEl>
                                      </p:cBhvr>
                                    </p:animEffect>
                                  </p:childTnLst>
                                </p:cTn>
                              </p:par>
                              <p:par>
                                <p:cTn id="60" presetID="8" presetClass="entr" presetSubtype="16"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diamond(in)">
                                      <p:cBhvr>
                                        <p:cTn id="62" dur="20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diamond(in)">
                                      <p:cBhvr>
                                        <p:cTn id="6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animBg="1"/>
      <p:bldP spid="6" grpId="0" bldLvl="0" animBg="1"/>
      <p:bldP spid="7" grpId="0" animBg="1"/>
      <p:bldP spid="13" grpId="0" animBg="1"/>
      <p:bldP spid="13" grpId="1" animBg="1"/>
      <p:bldP spid="14" grpId="0" animBg="1"/>
      <p:bldP spid="15" grpId="0" animBg="1"/>
      <p:bldP spid="16" grpId="0" animBg="1"/>
      <p:bldP spid="17" grpId="0" animBg="1"/>
      <p:bldP spid="18" grpId="0" animBg="1"/>
      <p:bldP spid="19" grpId="0" animBg="1"/>
      <p:bldP spid="25"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 Box 108"/>
          <p:cNvSpPr txBox="1"/>
          <p:nvPr/>
        </p:nvSpPr>
        <p:spPr>
          <a:xfrm>
            <a:off x="2054225" y="120015"/>
            <a:ext cx="8683625" cy="460375"/>
          </a:xfrm>
          <a:prstGeom prst="rect">
            <a:avLst/>
          </a:prstGeom>
          <a:noFill/>
          <a:ln w="9525">
            <a:noFill/>
          </a:ln>
        </p:spPr>
        <p:txBody>
          <a:bodyPr wrap="square">
            <a:spAutoFit/>
          </a:bodyPr>
          <a:lstStyle/>
          <a:p>
            <a:pPr indent="0" algn="ctr"/>
            <a:r>
              <a:rPr lang="en-US" sz="2400" b="1">
                <a:latin typeface="Times New Roman" panose="02020603050405020304" charset="0"/>
              </a:rPr>
              <a:t>BÀI 13: ĐẠI VIỆT THỜI TRẦN (1226-1400)</a:t>
            </a:r>
          </a:p>
        </p:txBody>
      </p:sp>
      <p:sp>
        <p:nvSpPr>
          <p:cNvPr id="4" name="Text Box 3"/>
          <p:cNvSpPr txBox="1"/>
          <p:nvPr/>
        </p:nvSpPr>
        <p:spPr>
          <a:xfrm>
            <a:off x="507365" y="453072"/>
            <a:ext cx="5080000" cy="491490"/>
          </a:xfrm>
          <a:prstGeom prst="rect">
            <a:avLst/>
          </a:prstGeom>
          <a:noFill/>
          <a:ln w="9525">
            <a:noFill/>
          </a:ln>
        </p:spPr>
        <p:txBody>
          <a:bodyPr>
            <a:spAutoFit/>
          </a:bodyPr>
          <a:lstStyle/>
          <a:p>
            <a:pPr indent="0"/>
            <a:r>
              <a:rPr lang="en-US" sz="2600" b="1">
                <a:latin typeface="Times New Roman" panose="02020603050405020304" charset="0"/>
              </a:rPr>
              <a:t>3. </a:t>
            </a:r>
            <a:r>
              <a:rPr lang="en-US" sz="2600" b="1">
                <a:latin typeface="Times New Roman" panose="02020603050405020304" charset="0"/>
                <a:cs typeface="sans-serif" charset="0"/>
              </a:rPr>
              <a:t>Tình hình kinh tế, xã hội</a:t>
            </a:r>
            <a:endParaRPr lang="en-US" sz="2600"/>
          </a:p>
        </p:txBody>
      </p:sp>
      <p:sp>
        <p:nvSpPr>
          <p:cNvPr id="106" name="Text Box 105"/>
          <p:cNvSpPr txBox="1"/>
          <p:nvPr/>
        </p:nvSpPr>
        <p:spPr>
          <a:xfrm>
            <a:off x="4961255" y="646430"/>
            <a:ext cx="6921500" cy="32302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0" algn="just"/>
            <a:r>
              <a:rPr lang="en-US" sz="3400" b="1">
                <a:latin typeface="Times New Roman" panose="02020603050405020304" charset="0"/>
                <a:cs typeface="sans-serif" charset="0"/>
              </a:rPr>
              <a:t>Câu 1.</a:t>
            </a:r>
            <a:r>
              <a:rPr lang="en-US" sz="3400" b="0">
                <a:latin typeface="Times New Roman" panose="02020603050405020304" charset="0"/>
                <a:cs typeface="sans-serif" charset="0"/>
              </a:rPr>
              <a:t> Em hãy nêu những dẫn chứng chứng tỏ nhà Trần chú trọng và khuyến khích phát triển nông nghiệp.</a:t>
            </a:r>
            <a:endParaRPr lang="en-US" sz="3400" b="1">
              <a:latin typeface="Times New Roman" panose="02020603050405020304" charset="0"/>
              <a:cs typeface="sans-serif" charset="0"/>
            </a:endParaRPr>
          </a:p>
          <a:p>
            <a:pPr indent="0" algn="just"/>
            <a:r>
              <a:rPr lang="en-US" sz="3400" b="1">
                <a:latin typeface="Times New Roman" panose="02020603050405020304" charset="0"/>
                <a:cs typeface="sans-serif" charset="0"/>
              </a:rPr>
              <a:t>Câu 2.</a:t>
            </a:r>
            <a:r>
              <a:rPr lang="en-US" sz="3400" b="0">
                <a:latin typeface="Times New Roman" panose="02020603050405020304" charset="0"/>
                <a:cs typeface="sans-serif" charset="0"/>
              </a:rPr>
              <a:t> Mô tả những nét chính về tình hình thủ công nghiệp và thương nghiệp thời Trần.</a:t>
            </a:r>
            <a:endParaRPr lang="en-US" sz="3400"/>
          </a:p>
        </p:txBody>
      </p:sp>
      <p:pic>
        <p:nvPicPr>
          <p:cNvPr id="4100" name="Picture 110"/>
          <p:cNvPicPr/>
          <p:nvPr/>
        </p:nvPicPr>
        <p:blipFill>
          <a:blip r:embed="rId2"/>
          <a:stretch>
            <a:fillRect/>
          </a:stretch>
        </p:blipFill>
        <p:spPr>
          <a:xfrm>
            <a:off x="6264910" y="4298315"/>
            <a:ext cx="4314825" cy="2433955"/>
          </a:xfrm>
          <a:prstGeom prst="rect">
            <a:avLst/>
          </a:prstGeom>
          <a:noFill/>
          <a:ln w="9525">
            <a:noFill/>
          </a:ln>
        </p:spPr>
      </p:pic>
      <p:pic>
        <p:nvPicPr>
          <p:cNvPr id="8" name="Picture 110"/>
          <p:cNvPicPr/>
          <p:nvPr/>
        </p:nvPicPr>
        <p:blipFill>
          <a:blip r:embed="rId2"/>
          <a:stretch>
            <a:fillRect/>
          </a:stretch>
        </p:blipFill>
        <p:spPr>
          <a:xfrm>
            <a:off x="6280785" y="4044315"/>
            <a:ext cx="4314825" cy="2433955"/>
          </a:xfrm>
          <a:prstGeom prst="rect">
            <a:avLst/>
          </a:prstGeom>
          <a:noFill/>
          <a:ln w="9525">
            <a:noFill/>
          </a:ln>
        </p:spPr>
      </p:pic>
      <p:sp>
        <p:nvSpPr>
          <p:cNvPr id="9" name="Text Box 8"/>
          <p:cNvSpPr txBox="1"/>
          <p:nvPr/>
        </p:nvSpPr>
        <p:spPr>
          <a:xfrm>
            <a:off x="7506970" y="3714750"/>
            <a:ext cx="1829435" cy="583565"/>
          </a:xfrm>
          <a:prstGeom prst="rect">
            <a:avLst/>
          </a:prstGeom>
          <a:noFill/>
        </p:spPr>
        <p:txBody>
          <a:bodyPr wrap="none" rtlCol="0">
            <a:spAutoFit/>
          </a:bodyPr>
          <a:lstStyle/>
          <a:p>
            <a:pPr algn="ctr"/>
            <a:r>
              <a:rPr lang="en-US" sz="3200" b="1">
                <a:solidFill>
                  <a:srgbClr val="FF0000"/>
                </a:solidFill>
              </a:rPr>
              <a:t>HĐCĐ (3’)</a:t>
            </a:r>
          </a:p>
        </p:txBody>
      </p:sp>
      <p:sp>
        <p:nvSpPr>
          <p:cNvPr id="10" name="Text Box 9"/>
          <p:cNvSpPr txBox="1"/>
          <p:nvPr/>
        </p:nvSpPr>
        <p:spPr>
          <a:xfrm>
            <a:off x="650875" y="824230"/>
            <a:ext cx="3269615" cy="491490"/>
          </a:xfrm>
          <a:prstGeom prst="rect">
            <a:avLst/>
          </a:prstGeom>
          <a:noFill/>
          <a:ln w="9525">
            <a:noFill/>
          </a:ln>
        </p:spPr>
        <p:txBody>
          <a:bodyPr wrap="square">
            <a:spAutoFit/>
          </a:bodyPr>
          <a:lstStyle/>
          <a:p>
            <a:pPr indent="0"/>
            <a:r>
              <a:rPr lang="en-US" sz="2600" b="1">
                <a:latin typeface="Times New Roman" panose="02020603050405020304" charset="0"/>
              </a:rPr>
              <a:t>a. Tình hình kinh tế</a:t>
            </a:r>
          </a:p>
        </p:txBody>
      </p:sp>
      <p:sp>
        <p:nvSpPr>
          <p:cNvPr id="12" name="Text Box 11"/>
          <p:cNvSpPr txBox="1"/>
          <p:nvPr/>
        </p:nvSpPr>
        <p:spPr>
          <a:xfrm>
            <a:off x="650875" y="1315720"/>
            <a:ext cx="2698115" cy="2091690"/>
          </a:xfrm>
          <a:prstGeom prst="rect">
            <a:avLst/>
          </a:prstGeom>
          <a:noFill/>
        </p:spPr>
        <p:txBody>
          <a:bodyPr wrap="none" rtlCol="0">
            <a:spAutoFit/>
          </a:bodyPr>
          <a:lstStyle/>
          <a:p>
            <a:r>
              <a:rPr lang="en-US" sz="2600">
                <a:latin typeface="Times New Roman" panose="02020603050405020304" charset="0"/>
                <a:cs typeface="Times New Roman" panose="02020603050405020304" charset="0"/>
              </a:rPr>
              <a:t>- Nông nghiệp:</a:t>
            </a:r>
          </a:p>
          <a:p>
            <a:endParaRPr lang="en-US" sz="2600">
              <a:latin typeface="Times New Roman" panose="02020603050405020304" charset="0"/>
              <a:cs typeface="Times New Roman" panose="02020603050405020304" charset="0"/>
            </a:endParaRPr>
          </a:p>
          <a:p>
            <a:r>
              <a:rPr lang="en-US" sz="2600">
                <a:latin typeface="Times New Roman" panose="02020603050405020304" charset="0"/>
                <a:cs typeface="Times New Roman" panose="02020603050405020304" charset="0"/>
              </a:rPr>
              <a:t>- Thủ công nghiệp:</a:t>
            </a:r>
          </a:p>
          <a:p>
            <a:endParaRPr lang="en-US" sz="2600">
              <a:latin typeface="Times New Roman" panose="02020603050405020304" charset="0"/>
              <a:cs typeface="Times New Roman" panose="02020603050405020304" charset="0"/>
            </a:endParaRPr>
          </a:p>
          <a:p>
            <a:r>
              <a:rPr lang="en-US" sz="2600">
                <a:latin typeface="Times New Roman" panose="02020603050405020304" charset="0"/>
                <a:cs typeface="Times New Roman" panose="02020603050405020304" charset="0"/>
              </a:rPr>
              <a:t>- Thương nghiệp: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8"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amond(in)">
                                      <p:cBhvr>
                                        <p:cTn id="15" dur="2000"/>
                                        <p:tgtEl>
                                          <p:spTgt spid="8"/>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amond(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blinds(horizontal)">
                                      <p:cBhvr>
                                        <p:cTn id="23" dur="500"/>
                                        <p:tgtEl>
                                          <p:spTgt spid="10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6" grpId="0" animBg="1"/>
      <p:bldP spid="9"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Content Placeholder 105"/>
          <p:cNvPicPr>
            <a:picLocks noGrp="1" noChangeAspect="1"/>
          </p:cNvPicPr>
          <p:nvPr>
            <p:ph sz="half" idx="1"/>
          </p:nvPr>
        </p:nvPicPr>
        <p:blipFill>
          <a:blip r:embed="rId2"/>
          <a:stretch>
            <a:fillRect/>
          </a:stretch>
        </p:blipFill>
        <p:spPr>
          <a:xfrm>
            <a:off x="608330" y="251460"/>
            <a:ext cx="4450080" cy="3894455"/>
          </a:xfrm>
          <a:prstGeom prst="rect">
            <a:avLst/>
          </a:prstGeom>
          <a:noFill/>
          <a:ln w="9525">
            <a:noFill/>
          </a:ln>
        </p:spPr>
      </p:pic>
      <p:pic>
        <p:nvPicPr>
          <p:cNvPr id="107" name="Content Placeholder 106"/>
          <p:cNvPicPr>
            <a:picLocks noGrp="1" noChangeAspect="1"/>
          </p:cNvPicPr>
          <p:nvPr>
            <p:ph sz="half" idx="2"/>
          </p:nvPr>
        </p:nvPicPr>
        <p:blipFill>
          <a:blip r:embed="rId3"/>
          <a:stretch>
            <a:fillRect/>
          </a:stretch>
        </p:blipFill>
        <p:spPr>
          <a:xfrm>
            <a:off x="6196330" y="251460"/>
            <a:ext cx="5388610" cy="3640455"/>
          </a:xfrm>
          <a:prstGeom prst="rect">
            <a:avLst/>
          </a:prstGeom>
          <a:noFill/>
          <a:ln w="9525">
            <a:noFill/>
          </a:ln>
        </p:spPr>
      </p:pic>
      <p:sp>
        <p:nvSpPr>
          <p:cNvPr id="6" name="Text Box 5"/>
          <p:cNvSpPr txBox="1"/>
          <p:nvPr/>
        </p:nvSpPr>
        <p:spPr>
          <a:xfrm>
            <a:off x="466090" y="4145915"/>
            <a:ext cx="4592955" cy="922020"/>
          </a:xfrm>
          <a:prstGeom prst="rect">
            <a:avLst/>
          </a:prstGeom>
          <a:noFill/>
        </p:spPr>
        <p:txBody>
          <a:bodyPr wrap="square" rtlCol="0">
            <a:spAutoFit/>
          </a:bodyPr>
          <a:lstStyle/>
          <a:p>
            <a:r>
              <a:rPr lang="en-US" i="1"/>
              <a:t>Hình 3. Thống đồng thời Trần - vật dụng để tế lễ trong cung đình, được công nhận là Bảo vật Quốc gia (Bảo tàng Quảng Ninh)</a:t>
            </a:r>
          </a:p>
        </p:txBody>
      </p:sp>
      <p:sp>
        <p:nvSpPr>
          <p:cNvPr id="7" name="Text Box 6"/>
          <p:cNvSpPr txBox="1"/>
          <p:nvPr/>
        </p:nvSpPr>
        <p:spPr>
          <a:xfrm>
            <a:off x="6435725" y="3891915"/>
            <a:ext cx="4592955" cy="645160"/>
          </a:xfrm>
          <a:prstGeom prst="rect">
            <a:avLst/>
          </a:prstGeom>
          <a:noFill/>
        </p:spPr>
        <p:txBody>
          <a:bodyPr wrap="square" rtlCol="0">
            <a:spAutoFit/>
          </a:bodyPr>
          <a:lstStyle/>
          <a:p>
            <a:pPr algn="ctr"/>
            <a:r>
              <a:rPr lang="en-US" i="1"/>
              <a:t>Hình 4. Hộp vàng hoa sen thời Trần </a:t>
            </a:r>
          </a:p>
          <a:p>
            <a:pPr algn="ctr"/>
            <a:r>
              <a:rPr lang="en-US" i="1"/>
              <a:t>(Bảo tàng Quảng Ninh)</a:t>
            </a:r>
          </a:p>
        </p:txBody>
      </p:sp>
      <p:sp>
        <p:nvSpPr>
          <p:cNvPr id="11" name="Text Box 10"/>
          <p:cNvSpPr txBox="1"/>
          <p:nvPr/>
        </p:nvSpPr>
        <p:spPr>
          <a:xfrm>
            <a:off x="1358265" y="5353685"/>
            <a:ext cx="10130790" cy="1076325"/>
          </a:xfrm>
          <a:prstGeom prst="rect">
            <a:avLst/>
          </a:prstGeom>
          <a:noFill/>
          <a:ln w="9525">
            <a:noFill/>
          </a:ln>
        </p:spPr>
        <p:txBody>
          <a:bodyPr wrap="square">
            <a:spAutoFit/>
          </a:bodyPr>
          <a:lstStyle/>
          <a:p>
            <a:pPr indent="0" algn="just"/>
            <a:r>
              <a:rPr lang="en-US" sz="3200" b="1">
                <a:solidFill>
                  <a:srgbClr val="FF0000"/>
                </a:solidFill>
                <a:latin typeface="Times New Roman" panose="02020603050405020304" charset="0"/>
              </a:rPr>
              <a:t>H. </a:t>
            </a:r>
            <a:r>
              <a:rPr lang="en-US" sz="3200">
                <a:solidFill>
                  <a:srgbClr val="FF0000"/>
                </a:solidFill>
                <a:latin typeface="Times New Roman" panose="02020603050405020304" charset="0"/>
              </a:rPr>
              <a:t>Hình 3,4 nói lên điều gì về kinh tế thủ công nghiệp thời Trần? Theo em, nguyên nhân nào dẫn tới tình hình trên?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107"/>
          <p:cNvPicPr/>
          <p:nvPr/>
        </p:nvPicPr>
        <p:blipFill>
          <a:blip r:embed="rId2"/>
          <a:stretch>
            <a:fillRect/>
          </a:stretch>
        </p:blipFill>
        <p:spPr>
          <a:xfrm>
            <a:off x="130175" y="200025"/>
            <a:ext cx="5692775" cy="5836285"/>
          </a:xfrm>
          <a:prstGeom prst="rect">
            <a:avLst/>
          </a:prstGeom>
          <a:noFill/>
          <a:ln w="9525">
            <a:noFill/>
          </a:ln>
        </p:spPr>
      </p:pic>
      <p:pic>
        <p:nvPicPr>
          <p:cNvPr id="109" name="Picture 108"/>
          <p:cNvPicPr/>
          <p:nvPr/>
        </p:nvPicPr>
        <p:blipFill>
          <a:blip r:embed="rId3"/>
          <a:stretch>
            <a:fillRect/>
          </a:stretch>
        </p:blipFill>
        <p:spPr>
          <a:xfrm>
            <a:off x="5928995" y="200025"/>
            <a:ext cx="6143625" cy="5836285"/>
          </a:xfrm>
          <a:prstGeom prst="rect">
            <a:avLst/>
          </a:prstGeom>
          <a:noFill/>
          <a:ln w="9525">
            <a:noFill/>
          </a:ln>
        </p:spPr>
      </p:pic>
      <p:sp>
        <p:nvSpPr>
          <p:cNvPr id="2" name="Text Box 1"/>
          <p:cNvSpPr txBox="1"/>
          <p:nvPr/>
        </p:nvSpPr>
        <p:spPr>
          <a:xfrm>
            <a:off x="2583180" y="6135370"/>
            <a:ext cx="7026275" cy="460375"/>
          </a:xfrm>
          <a:prstGeom prst="rect">
            <a:avLst/>
          </a:prstGeom>
          <a:noFill/>
        </p:spPr>
        <p:txBody>
          <a:bodyPr wrap="square" rtlCol="0">
            <a:spAutoFit/>
          </a:bodyPr>
          <a:lstStyle/>
          <a:p>
            <a:r>
              <a:rPr lang="en-US" sz="2400" i="1"/>
              <a:t>Thương cảng Vân Đồn trong lịch sử và hiện nay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p:nvPr/>
        </p:nvSpPr>
        <p:spPr>
          <a:xfrm>
            <a:off x="3269298" y="160020"/>
            <a:ext cx="2468880" cy="70675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fontAlgn="base"/>
            <a:r>
              <a:rPr lang="en-GB" altLang="en-US" sz="4000" strike="noStrike" noProof="1">
                <a:latin typeface="Times New Roman" panose="02020603050405020304" charset="0"/>
                <a:cs typeface="Times New Roman" panose="02020603050405020304" charset="0"/>
              </a:rPr>
              <a:t>HĐCN - 3’</a:t>
            </a:r>
          </a:p>
        </p:txBody>
      </p:sp>
      <p:sp>
        <p:nvSpPr>
          <p:cNvPr id="15" name="Text Box 14"/>
          <p:cNvSpPr txBox="1"/>
          <p:nvPr/>
        </p:nvSpPr>
        <p:spPr>
          <a:xfrm>
            <a:off x="1489075" y="1256030"/>
            <a:ext cx="1510030" cy="4603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fontAlgn="base"/>
            <a:r>
              <a:rPr lang="en-US" sz="2400" strike="noStrike" noProof="1">
                <a:latin typeface="Times New Roman" panose="02020603050405020304" charset="0"/>
                <a:cs typeface="sans-serif" charset="0"/>
                <a:sym typeface="+mn-ea"/>
              </a:rPr>
              <a:t>Vua, quan</a:t>
            </a:r>
            <a:endParaRPr lang="en-US" sz="2400" strike="noStrike" noProof="1"/>
          </a:p>
        </p:txBody>
      </p:sp>
      <p:sp>
        <p:nvSpPr>
          <p:cNvPr id="17" name="Text Box 16"/>
          <p:cNvSpPr txBox="1"/>
          <p:nvPr/>
        </p:nvSpPr>
        <p:spPr>
          <a:xfrm>
            <a:off x="1352233" y="2339975"/>
            <a:ext cx="2493645" cy="4603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fontAlgn="base"/>
            <a:r>
              <a:rPr lang="en-US" sz="2400" strike="noStrike" noProof="1">
                <a:latin typeface="Times New Roman" panose="02020603050405020304" charset="0"/>
                <a:cs typeface="Times New Roman" panose="02020603050405020304" charset="0"/>
              </a:rPr>
              <a:t>Nhân dân lao động</a:t>
            </a:r>
          </a:p>
        </p:txBody>
      </p:sp>
      <p:sp>
        <p:nvSpPr>
          <p:cNvPr id="18" name="Text Box 17"/>
          <p:cNvSpPr txBox="1"/>
          <p:nvPr/>
        </p:nvSpPr>
        <p:spPr>
          <a:xfrm>
            <a:off x="4268470" y="3234690"/>
            <a:ext cx="1716088" cy="4603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fontAlgn="base"/>
            <a:r>
              <a:rPr lang="en-US" sz="2400" strike="noStrike" noProof="1">
                <a:latin typeface="Times New Roman" panose="02020603050405020304" charset="0"/>
                <a:cs typeface="sans-serif" charset="0"/>
                <a:sym typeface="+mn-ea"/>
              </a:rPr>
              <a:t>thợ thủ công</a:t>
            </a:r>
            <a:endParaRPr lang="en-US" sz="2400" strike="noStrike" noProof="1"/>
          </a:p>
        </p:txBody>
      </p:sp>
      <p:sp>
        <p:nvSpPr>
          <p:cNvPr id="19" name="Text Box 18"/>
          <p:cNvSpPr txBox="1"/>
          <p:nvPr/>
        </p:nvSpPr>
        <p:spPr>
          <a:xfrm>
            <a:off x="4298315" y="4017645"/>
            <a:ext cx="1719263" cy="4603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fontAlgn="base"/>
            <a:r>
              <a:rPr lang="en-US" sz="2400" strike="noStrike" noProof="1">
                <a:latin typeface="Times New Roman" panose="02020603050405020304" charset="0"/>
                <a:cs typeface="sans-serif" charset="0"/>
                <a:sym typeface="+mn-ea"/>
              </a:rPr>
              <a:t>thương nhân</a:t>
            </a:r>
            <a:endParaRPr lang="en-US" sz="2400" strike="noStrike" noProof="1"/>
          </a:p>
        </p:txBody>
      </p:sp>
      <p:cxnSp>
        <p:nvCxnSpPr>
          <p:cNvPr id="22" name="Straight Arrow Connector 21"/>
          <p:cNvCxnSpPr/>
          <p:nvPr/>
        </p:nvCxnSpPr>
        <p:spPr>
          <a:xfrm>
            <a:off x="3127375" y="1483360"/>
            <a:ext cx="743585" cy="15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44" idx="1"/>
          </p:cNvCxnSpPr>
          <p:nvPr/>
        </p:nvCxnSpPr>
        <p:spPr>
          <a:xfrm>
            <a:off x="361950" y="610235"/>
            <a:ext cx="990600" cy="44996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 Box 28"/>
          <p:cNvSpPr txBox="1"/>
          <p:nvPr/>
        </p:nvSpPr>
        <p:spPr>
          <a:xfrm>
            <a:off x="4268470" y="2118360"/>
            <a:ext cx="1749425" cy="4603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fontAlgn="base"/>
            <a:r>
              <a:rPr lang="en-US" sz="2400" strike="noStrike" noProof="1">
                <a:latin typeface="Times New Roman" panose="02020603050405020304" charset="0"/>
                <a:cs typeface="sans-serif" charset="0"/>
                <a:sym typeface="+mn-ea"/>
              </a:rPr>
              <a:t>nông dân</a:t>
            </a:r>
            <a:endParaRPr lang="en-US" sz="2400" strike="noStrike" noProof="1"/>
          </a:p>
        </p:txBody>
      </p:sp>
      <p:sp>
        <p:nvSpPr>
          <p:cNvPr id="32" name="Text Box 31"/>
          <p:cNvSpPr txBox="1"/>
          <p:nvPr/>
        </p:nvSpPr>
        <p:spPr>
          <a:xfrm>
            <a:off x="1352550" y="4895215"/>
            <a:ext cx="2300605" cy="4603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fontAlgn="base"/>
            <a:r>
              <a:rPr lang="en-US" sz="2400" strike="noStrike" noProof="1">
                <a:latin typeface="Times New Roman" panose="02020603050405020304" charset="0"/>
                <a:cs typeface="sans-serif" charset="0"/>
                <a:sym typeface="+mn-ea"/>
              </a:rPr>
              <a:t>Nông nô, nô tì</a:t>
            </a:r>
            <a:endParaRPr lang="en-US" sz="2400" strike="noStrike" noProof="1"/>
          </a:p>
        </p:txBody>
      </p:sp>
      <p:sp>
        <p:nvSpPr>
          <p:cNvPr id="3" name="Text Box 2"/>
          <p:cNvSpPr txBox="1"/>
          <p:nvPr/>
        </p:nvSpPr>
        <p:spPr>
          <a:xfrm>
            <a:off x="3951605" y="1262380"/>
            <a:ext cx="2383790" cy="460375"/>
          </a:xfrm>
          <a:prstGeom prst="rect">
            <a:avLst/>
          </a:prstGeom>
          <a:noFill/>
        </p:spPr>
        <p:txBody>
          <a:bodyPr wrap="square" rtlCol="0">
            <a:spAutoFit/>
          </a:bodyPr>
          <a:lstStyle/>
          <a:p>
            <a:r>
              <a:rPr lang="en-US" sz="2400">
                <a:latin typeface="Times New Roman" panose="02020603050405020304" charset="0"/>
                <a:cs typeface="Times New Roman" panose="02020603050405020304" charset="0"/>
              </a:rPr>
              <a:t>Nhiều đặc quyền</a:t>
            </a:r>
          </a:p>
        </p:txBody>
      </p:sp>
      <p:sp>
        <p:nvSpPr>
          <p:cNvPr id="11" name="Right Brace 10"/>
          <p:cNvSpPr/>
          <p:nvPr/>
        </p:nvSpPr>
        <p:spPr>
          <a:xfrm>
            <a:off x="9791700" y="1143000"/>
            <a:ext cx="1061085" cy="42125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Arrow Connector 36"/>
          <p:cNvCxnSpPr>
            <a:stCxn id="17" idx="3"/>
            <a:endCxn id="19" idx="1"/>
          </p:cNvCxnSpPr>
          <p:nvPr/>
        </p:nvCxnSpPr>
        <p:spPr>
          <a:xfrm>
            <a:off x="3846195" y="2570480"/>
            <a:ext cx="452120" cy="1677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 Box 37"/>
          <p:cNvSpPr txBox="1"/>
          <p:nvPr/>
        </p:nvSpPr>
        <p:spPr>
          <a:xfrm>
            <a:off x="10672445" y="2695575"/>
            <a:ext cx="1122680" cy="11068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200" b="1" i="1"/>
              <a:t>Tiếp tục  phân hóa </a:t>
            </a:r>
          </a:p>
        </p:txBody>
      </p:sp>
      <p:cxnSp>
        <p:nvCxnSpPr>
          <p:cNvPr id="39" name="Straight Arrow Connector 38"/>
          <p:cNvCxnSpPr>
            <a:stCxn id="17" idx="3"/>
            <a:endCxn id="18" idx="1"/>
          </p:cNvCxnSpPr>
          <p:nvPr/>
        </p:nvCxnSpPr>
        <p:spPr>
          <a:xfrm>
            <a:off x="3846195" y="2570480"/>
            <a:ext cx="422275" cy="8947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15" idx="1"/>
          </p:cNvCxnSpPr>
          <p:nvPr/>
        </p:nvCxnSpPr>
        <p:spPr>
          <a:xfrm>
            <a:off x="368300" y="664210"/>
            <a:ext cx="1120775" cy="822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868420" y="2286000"/>
            <a:ext cx="400050" cy="2927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68300" y="624205"/>
            <a:ext cx="962025" cy="1717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0" y="140970"/>
            <a:ext cx="3269615" cy="49149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indent="0"/>
            <a:r>
              <a:rPr lang="en-US" sz="2600" b="1">
                <a:latin typeface="Times New Roman" panose="02020603050405020304" charset="0"/>
              </a:rPr>
              <a:t>b. Tình hình xã hội</a:t>
            </a:r>
          </a:p>
        </p:txBody>
      </p:sp>
      <p:sp>
        <p:nvSpPr>
          <p:cNvPr id="12" name="Text Box 11"/>
          <p:cNvSpPr txBox="1"/>
          <p:nvPr/>
        </p:nvSpPr>
        <p:spPr>
          <a:xfrm>
            <a:off x="5738495" y="38735"/>
            <a:ext cx="6177915" cy="89154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indent="0"/>
            <a:r>
              <a:rPr lang="en-US" sz="2600" b="1">
                <a:latin typeface="Times New Roman" panose="02020603050405020304" charset="0"/>
                <a:cs typeface="sans-serif" charset="0"/>
                <a:sym typeface="+mn-ea"/>
              </a:rPr>
              <a:t>H.</a:t>
            </a:r>
            <a:r>
              <a:rPr lang="en-US" sz="2600">
                <a:latin typeface="Times New Roman" panose="02020603050405020304" charset="0"/>
                <a:cs typeface="sans-serif" charset="0"/>
                <a:sym typeface="+mn-ea"/>
              </a:rPr>
              <a:t> Xã hội thời Trần bao gồm những tầng lớp nào? Nêu đặc điểm của mỗi tầng lớp.</a:t>
            </a:r>
            <a:endParaRPr lang="en-US" sz="2600"/>
          </a:p>
        </p:txBody>
      </p:sp>
      <p:sp>
        <p:nvSpPr>
          <p:cNvPr id="20" name="Text Box 19"/>
          <p:cNvSpPr txBox="1"/>
          <p:nvPr/>
        </p:nvSpPr>
        <p:spPr>
          <a:xfrm>
            <a:off x="6335395" y="1722755"/>
            <a:ext cx="3039110" cy="46037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a:t>Cày cấy ruộng đất công</a:t>
            </a:r>
          </a:p>
        </p:txBody>
      </p:sp>
      <p:sp>
        <p:nvSpPr>
          <p:cNvPr id="26" name="Text Box 25"/>
          <p:cNvSpPr txBox="1"/>
          <p:nvPr/>
        </p:nvSpPr>
        <p:spPr>
          <a:xfrm>
            <a:off x="6335395" y="2341245"/>
            <a:ext cx="3616325" cy="46037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a:t>Lĩnh canh ruộng đát địa chủ</a:t>
            </a:r>
          </a:p>
        </p:txBody>
      </p:sp>
      <p:sp>
        <p:nvSpPr>
          <p:cNvPr id="30" name="Text Box 29"/>
          <p:cNvSpPr txBox="1"/>
          <p:nvPr/>
        </p:nvSpPr>
        <p:spPr>
          <a:xfrm>
            <a:off x="6623685" y="3571240"/>
            <a:ext cx="1612265" cy="46037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a:t>Tăng nhanh</a:t>
            </a:r>
          </a:p>
        </p:txBody>
      </p:sp>
      <p:sp>
        <p:nvSpPr>
          <p:cNvPr id="31" name="Right Brace 30"/>
          <p:cNvSpPr/>
          <p:nvPr/>
        </p:nvSpPr>
        <p:spPr>
          <a:xfrm>
            <a:off x="6019800" y="3355975"/>
            <a:ext cx="476885" cy="1117600"/>
          </a:xfrm>
          <a:prstGeom prst="rightBrace">
            <a:avLst>
              <a:gd name="adj1" fmla="val 8333"/>
              <a:gd name="adj2" fmla="val 5001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Block Arc 34"/>
          <p:cNvSpPr/>
          <p:nvPr/>
        </p:nvSpPr>
        <p:spPr>
          <a:xfrm rot="16200000">
            <a:off x="5826760" y="2098675"/>
            <a:ext cx="914400" cy="45466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 Box 43"/>
          <p:cNvSpPr txBox="1"/>
          <p:nvPr/>
        </p:nvSpPr>
        <p:spPr>
          <a:xfrm>
            <a:off x="1352550" y="4879340"/>
            <a:ext cx="2300605" cy="4603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fontAlgn="base"/>
            <a:r>
              <a:rPr lang="en-US" sz="2400" strike="noStrike" noProof="1">
                <a:latin typeface="Times New Roman" panose="02020603050405020304" charset="0"/>
                <a:cs typeface="sans-serif" charset="0"/>
                <a:sym typeface="+mn-ea"/>
              </a:rPr>
              <a:t>Nông nô, nô tì</a:t>
            </a:r>
            <a:endParaRPr lang="en-US" sz="2400"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3" presetClass="entr" presetSubtype="1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linds(horizontal)">
                                      <p:cBhvr>
                                        <p:cTn id="18" dur="500"/>
                                        <p:tgtEl>
                                          <p:spTgt spid="2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blinds(horizontal)">
                                      <p:cBhvr>
                                        <p:cTn id="26" dur="500"/>
                                        <p:tgtEl>
                                          <p:spTgt spid="4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par>
                                <p:cTn id="30" presetID="3" presetClass="entr" presetSubtype="1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linds(horizontal)">
                                      <p:cBhvr>
                                        <p:cTn id="32" dur="500"/>
                                        <p:tgtEl>
                                          <p:spTgt spid="41"/>
                                        </p:tgtEl>
                                      </p:cBhvr>
                                    </p:animEffect>
                                  </p:childTnLst>
                                </p:cTn>
                              </p:par>
                              <p:par>
                                <p:cTn id="33" presetID="3" presetClass="entr" presetSubtype="1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linds(horizontal)">
                                      <p:cBhvr>
                                        <p:cTn id="35" dur="500"/>
                                        <p:tgtEl>
                                          <p:spTgt spid="39"/>
                                        </p:tgtEl>
                                      </p:cBhvr>
                                    </p:animEffect>
                                  </p:childTnLst>
                                </p:cTn>
                              </p:par>
                              <p:par>
                                <p:cTn id="36" presetID="3" presetClass="entr" presetSubtype="10"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linds(horizontal)">
                                      <p:cBhvr>
                                        <p:cTn id="38" dur="500"/>
                                        <p:tgtEl>
                                          <p:spTgt spid="37"/>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linds(horizontal)">
                                      <p:cBhvr>
                                        <p:cTn id="44" dur="500"/>
                                        <p:tgtEl>
                                          <p:spTgt spid="2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diamond(in)">
                                      <p:cBhvr>
                                        <p:cTn id="52" dur="2000"/>
                                        <p:tgtEl>
                                          <p:spTgt spid="35"/>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diamond(in)">
                                      <p:cBhvr>
                                        <p:cTn id="55" dur="2000"/>
                                        <p:tgtEl>
                                          <p:spTgt spid="20"/>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diamond(in)">
                                      <p:cBhvr>
                                        <p:cTn id="58" dur="20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diamond(in)">
                                      <p:cBhvr>
                                        <p:cTn id="63" dur="2000"/>
                                        <p:tgtEl>
                                          <p:spTgt spid="31"/>
                                        </p:tgtEl>
                                      </p:cBhvr>
                                    </p:animEffect>
                                  </p:childTnLst>
                                </p:cTn>
                              </p:par>
                              <p:par>
                                <p:cTn id="64" presetID="8" presetClass="entr" presetSubtype="16"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diamond(in)">
                                      <p:cBhvr>
                                        <p:cTn id="66" dur="2000"/>
                                        <p:tgtEl>
                                          <p:spTgt spid="30"/>
                                        </p:tgtEl>
                                      </p:cBhvr>
                                    </p:animEffect>
                                  </p:childTnLst>
                                </p:cTn>
                              </p:par>
                              <p:par>
                                <p:cTn id="67" presetID="8"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diamond(in)">
                                      <p:cBhvr>
                                        <p:cTn id="69" dur="2000"/>
                                        <p:tgtEl>
                                          <p:spTgt spid="44"/>
                                        </p:tgtEl>
                                      </p:cBhvr>
                                    </p:animEffect>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grpId="0"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diamond(in)">
                                      <p:cBhvr>
                                        <p:cTn id="74" dur="2000"/>
                                        <p:tgtEl>
                                          <p:spTgt spid="38"/>
                                        </p:tgtEl>
                                      </p:cBhvr>
                                    </p:animEffect>
                                  </p:childTnLst>
                                </p:cTn>
                              </p:par>
                              <p:par>
                                <p:cTn id="75" presetID="8" presetClass="entr" presetSubtype="16"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diamond(in)">
                                      <p:cBhvr>
                                        <p:cTn id="7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5" grpId="0" animBg="1"/>
      <p:bldP spid="17" grpId="0" animBg="1"/>
      <p:bldP spid="18" grpId="0" bldLvl="0" animBg="1"/>
      <p:bldP spid="19" grpId="0" bldLvl="0" animBg="1"/>
      <p:bldP spid="29" grpId="0" animBg="1"/>
      <p:bldP spid="3" grpId="0"/>
      <p:bldP spid="11" grpId="0" bldLvl="0" animBg="1"/>
      <p:bldP spid="38" grpId="0" bldLvl="0" animBg="1"/>
      <p:bldP spid="20" grpId="0" animBg="1"/>
      <p:bldP spid="26" grpId="0" animBg="1"/>
      <p:bldP spid="30" grpId="0" animBg="1"/>
      <p:bldP spid="31" grpId="0" animBg="1"/>
      <p:bldP spid="35"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 Box 108"/>
          <p:cNvSpPr txBox="1"/>
          <p:nvPr/>
        </p:nvSpPr>
        <p:spPr>
          <a:xfrm>
            <a:off x="1990725" y="140335"/>
            <a:ext cx="8683625" cy="460375"/>
          </a:xfrm>
          <a:prstGeom prst="rect">
            <a:avLst/>
          </a:prstGeom>
          <a:noFill/>
          <a:ln w="9525">
            <a:noFill/>
          </a:ln>
        </p:spPr>
        <p:txBody>
          <a:bodyPr wrap="square">
            <a:spAutoFit/>
          </a:bodyPr>
          <a:lstStyle/>
          <a:p>
            <a:pPr indent="0" algn="ctr"/>
            <a:r>
              <a:rPr lang="en-US" sz="2400" b="1">
                <a:latin typeface="Times New Roman" panose="02020603050405020304" charset="0"/>
              </a:rPr>
              <a:t>BÀI 13: ĐẠI VIỆT THỜI TRẦN (1226-1400)</a:t>
            </a:r>
          </a:p>
        </p:txBody>
      </p:sp>
      <p:sp>
        <p:nvSpPr>
          <p:cNvPr id="5" name="Text Box 4"/>
          <p:cNvSpPr txBox="1"/>
          <p:nvPr/>
        </p:nvSpPr>
        <p:spPr>
          <a:xfrm>
            <a:off x="395605" y="601027"/>
            <a:ext cx="5080000" cy="460375"/>
          </a:xfrm>
          <a:prstGeom prst="rect">
            <a:avLst/>
          </a:prstGeom>
          <a:noFill/>
          <a:ln w="9525">
            <a:noFill/>
          </a:ln>
        </p:spPr>
        <p:txBody>
          <a:bodyPr>
            <a:spAutoFit/>
          </a:bodyPr>
          <a:lstStyle/>
          <a:p>
            <a:pPr indent="0"/>
            <a:r>
              <a:rPr lang="en-US" sz="2400" b="1">
                <a:latin typeface="Times New Roman" panose="02020603050405020304" charset="0"/>
                <a:cs typeface="sans-serif" charset="0"/>
              </a:rPr>
              <a:t>4. Tình hình văn hoá</a:t>
            </a:r>
          </a:p>
        </p:txBody>
      </p:sp>
      <p:sp>
        <p:nvSpPr>
          <p:cNvPr id="110" name="Text Box 109"/>
          <p:cNvSpPr txBox="1"/>
          <p:nvPr/>
        </p:nvSpPr>
        <p:spPr>
          <a:xfrm>
            <a:off x="5887720" y="3741420"/>
            <a:ext cx="5988050" cy="26765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0" algn="ctr"/>
            <a:r>
              <a:rPr lang="en-US" sz="2400" b="1">
                <a:latin typeface="Times New Roman" panose="02020603050405020304" charset="0"/>
              </a:rPr>
              <a:t> Nhiệm vụ 4: Nhóm 7+8</a:t>
            </a:r>
          </a:p>
          <a:p>
            <a:pPr indent="0"/>
            <a:endParaRPr lang="en-US" sz="2400" b="1">
              <a:latin typeface="Times New Roman" panose="02020603050405020304" charset="0"/>
              <a:cs typeface="sans-serif" charset="0"/>
            </a:endParaRPr>
          </a:p>
          <a:p>
            <a:pPr indent="0"/>
            <a:r>
              <a:rPr lang="en-US" sz="2400" b="1">
                <a:latin typeface="Times New Roman" panose="02020603050405020304" charset="0"/>
                <a:cs typeface="sans-serif" charset="0"/>
              </a:rPr>
              <a:t>Câu 7.</a:t>
            </a:r>
            <a:r>
              <a:rPr lang="en-US" sz="2400" b="0">
                <a:latin typeface="Times New Roman" panose="02020603050405020304" charset="0"/>
                <a:cs typeface="sans-serif" charset="0"/>
              </a:rPr>
              <a:t> Nêu những nét nổi bật về văn học thời Trần. Sự phát triển của dòng văn học chữ Nôm thời Trần có ý nghĩa như thế nào?</a:t>
            </a:r>
            <a:endParaRPr lang="en-US" sz="2400" b="1">
              <a:latin typeface="Times New Roman" panose="02020603050405020304" charset="0"/>
              <a:cs typeface="sans-serif" charset="0"/>
            </a:endParaRPr>
          </a:p>
          <a:p>
            <a:pPr indent="0"/>
            <a:r>
              <a:rPr lang="en-US" sz="2400" b="1">
                <a:latin typeface="Times New Roman" panose="02020603050405020304" charset="0"/>
                <a:cs typeface="sans-serif" charset="0"/>
              </a:rPr>
              <a:t>Câu 8.</a:t>
            </a:r>
            <a:r>
              <a:rPr lang="en-US" sz="2400" b="0">
                <a:latin typeface="Times New Roman" panose="02020603050405020304" charset="0"/>
                <a:cs typeface="sans-serif" charset="0"/>
              </a:rPr>
              <a:t> Hãy nêu những thành tựu tiêu biểu về kiến trúc, điêu khắc thời Trần.</a:t>
            </a:r>
            <a:endParaRPr lang="en-US" sz="2400"/>
          </a:p>
        </p:txBody>
      </p:sp>
      <p:sp>
        <p:nvSpPr>
          <p:cNvPr id="6" name="Text Box 5"/>
          <p:cNvSpPr txBox="1"/>
          <p:nvPr/>
        </p:nvSpPr>
        <p:spPr>
          <a:xfrm>
            <a:off x="3578225" y="600710"/>
            <a:ext cx="8296910" cy="553085"/>
          </a:xfrm>
          <a:prstGeom prst="rect">
            <a:avLst/>
          </a:prstGeom>
          <a:noFill/>
        </p:spPr>
        <p:txBody>
          <a:bodyPr wrap="square" rtlCol="0">
            <a:spAutoFit/>
          </a:bodyPr>
          <a:lstStyle/>
          <a:p>
            <a:pPr algn="l"/>
            <a:r>
              <a:rPr lang="en-US" sz="3000" b="1">
                <a:solidFill>
                  <a:srgbClr val="FF0000"/>
                </a:solidFill>
                <a:latin typeface="Times New Roman" panose="02020603050405020304" charset="0"/>
                <a:sym typeface="+mn-ea"/>
              </a:rPr>
              <a:t>HĐN (7’) báo cáo, chia sẻ Phiếu học tập số 2:</a:t>
            </a:r>
          </a:p>
        </p:txBody>
      </p:sp>
      <p:sp>
        <p:nvSpPr>
          <p:cNvPr id="7" name="Text Box 6"/>
          <p:cNvSpPr txBox="1"/>
          <p:nvPr/>
        </p:nvSpPr>
        <p:spPr>
          <a:xfrm>
            <a:off x="252730" y="1247775"/>
            <a:ext cx="5824855" cy="23069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b="1">
                <a:latin typeface="Times New Roman" panose="02020603050405020304" charset="0"/>
                <a:sym typeface="+mn-ea"/>
              </a:rPr>
              <a:t>Nhiệm vụ 1: Nhóm 1+2</a:t>
            </a:r>
          </a:p>
          <a:p>
            <a:pPr algn="l"/>
            <a:endParaRPr lang="en-US" sz="2400" b="1">
              <a:latin typeface="Times New Roman" panose="02020603050405020304" charset="0"/>
              <a:sym typeface="+mn-ea"/>
            </a:endParaRPr>
          </a:p>
          <a:p>
            <a:pPr algn="l"/>
            <a:r>
              <a:rPr lang="en-US" sz="2400" b="1">
                <a:latin typeface="Times New Roman" panose="02020603050405020304" charset="0"/>
                <a:sym typeface="+mn-ea"/>
              </a:rPr>
              <a:t>Câu 1</a:t>
            </a:r>
            <a:r>
              <a:rPr lang="en-US" sz="2400">
                <a:latin typeface="Times New Roman" panose="02020603050405020304" charset="0"/>
                <a:sym typeface="+mn-ea"/>
              </a:rPr>
              <a:t>: </a:t>
            </a:r>
            <a:r>
              <a:rPr lang="en-US" sz="2400">
                <a:latin typeface="Times New Roman" panose="02020603050405020304" charset="0"/>
                <a:cs typeface="sans-serif" charset="0"/>
                <a:sym typeface="+mn-ea"/>
              </a:rPr>
              <a:t>Trình bày những nét chính về tư tưởng - tôn giáo thời Trần.</a:t>
            </a:r>
            <a:endParaRPr lang="en-US" sz="2400" b="1">
              <a:latin typeface="Times New Roman" panose="02020603050405020304" charset="0"/>
              <a:sym typeface="+mn-ea"/>
            </a:endParaRPr>
          </a:p>
          <a:p>
            <a:pPr algn="l"/>
            <a:r>
              <a:rPr lang="en-US" sz="2400" b="1">
                <a:latin typeface="Times New Roman" panose="02020603050405020304" charset="0"/>
                <a:sym typeface="+mn-ea"/>
              </a:rPr>
              <a:t>Câu 2. </a:t>
            </a:r>
            <a:r>
              <a:rPr lang="en-US" sz="2400">
                <a:latin typeface="Times New Roman" panose="02020603050405020304" charset="0"/>
                <a:sym typeface="+mn-ea"/>
              </a:rPr>
              <a:t>Tại sao thời Trần nho giáo được nâng cao vị thế hơn so với các triều đại trước?</a:t>
            </a:r>
            <a:endParaRPr lang="en-US" sz="2400"/>
          </a:p>
        </p:txBody>
      </p:sp>
      <p:sp>
        <p:nvSpPr>
          <p:cNvPr id="8" name="Text Box 7"/>
          <p:cNvSpPr txBox="1"/>
          <p:nvPr/>
        </p:nvSpPr>
        <p:spPr>
          <a:xfrm>
            <a:off x="6229985" y="1247775"/>
            <a:ext cx="5303520" cy="230695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400" b="1">
                <a:latin typeface="Times New Roman" panose="02020603050405020304" charset="0"/>
                <a:sym typeface="+mn-ea"/>
              </a:rPr>
              <a:t>Nhiệm vụ 2: Nhóm 3+4</a:t>
            </a:r>
          </a:p>
          <a:p>
            <a:pPr algn="l"/>
            <a:endParaRPr lang="en-US" sz="2400" b="1">
              <a:latin typeface="Times New Roman" panose="02020603050405020304" charset="0"/>
              <a:cs typeface="sans-serif" charset="0"/>
              <a:sym typeface="+mn-ea"/>
            </a:endParaRPr>
          </a:p>
          <a:p>
            <a:pPr algn="l"/>
            <a:r>
              <a:rPr lang="en-US" sz="2400" b="1">
                <a:latin typeface="Times New Roman" panose="02020603050405020304" charset="0"/>
                <a:cs typeface="sans-serif" charset="0"/>
                <a:sym typeface="+mn-ea"/>
              </a:rPr>
              <a:t>Câu 3</a:t>
            </a:r>
            <a:r>
              <a:rPr lang="en-US" sz="2400">
                <a:latin typeface="Times New Roman" panose="02020603050405020304" charset="0"/>
                <a:cs typeface="sans-serif" charset="0"/>
                <a:sym typeface="+mn-ea"/>
              </a:rPr>
              <a:t>: Hãy trình bày những nét chính về tình hình giáo dục thời Trần.</a:t>
            </a:r>
            <a:endParaRPr lang="en-US" sz="2400" b="1">
              <a:latin typeface="Times New Roman" panose="02020603050405020304" charset="0"/>
              <a:cs typeface="sans-serif" charset="0"/>
              <a:sym typeface="+mn-ea"/>
            </a:endParaRPr>
          </a:p>
          <a:p>
            <a:pPr algn="l"/>
            <a:r>
              <a:rPr lang="en-US" sz="2400" b="1">
                <a:latin typeface="Times New Roman" panose="02020603050405020304" charset="0"/>
                <a:cs typeface="sans-serif" charset="0"/>
                <a:sym typeface="+mn-ea"/>
              </a:rPr>
              <a:t>Câu 4</a:t>
            </a:r>
            <a:r>
              <a:rPr lang="en-US" sz="2400">
                <a:latin typeface="Times New Roman" panose="02020603050405020304" charset="0"/>
                <a:cs typeface="sans-serif" charset="0"/>
                <a:sym typeface="+mn-ea"/>
              </a:rPr>
              <a:t>. Điều nào chứng tỏ giáo dục thời Trần quy củ hơn thời Lý?</a:t>
            </a:r>
            <a:endParaRPr lang="en-US" sz="2400"/>
          </a:p>
        </p:txBody>
      </p:sp>
      <p:sp>
        <p:nvSpPr>
          <p:cNvPr id="9" name="Text Box 8"/>
          <p:cNvSpPr txBox="1"/>
          <p:nvPr/>
        </p:nvSpPr>
        <p:spPr>
          <a:xfrm>
            <a:off x="134620" y="3741420"/>
            <a:ext cx="5602605" cy="26765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b="1">
                <a:latin typeface="Times New Roman" panose="02020603050405020304" charset="0"/>
                <a:sym typeface="+mn-ea"/>
              </a:rPr>
              <a:t>Nhiệm vụ 3: Nhóm 5+6</a:t>
            </a:r>
          </a:p>
          <a:p>
            <a:pPr algn="l"/>
            <a:endParaRPr lang="en-US" sz="2400" b="1">
              <a:latin typeface="Times New Roman" panose="02020603050405020304" charset="0"/>
              <a:cs typeface="sans-serif" charset="0"/>
              <a:sym typeface="+mn-ea"/>
            </a:endParaRPr>
          </a:p>
          <a:p>
            <a:pPr algn="l"/>
            <a:r>
              <a:rPr lang="en-US" sz="2400" b="1">
                <a:latin typeface="Times New Roman" panose="02020603050405020304" charset="0"/>
                <a:cs typeface="sans-serif" charset="0"/>
                <a:sym typeface="+mn-ea"/>
              </a:rPr>
              <a:t>Câu 5.</a:t>
            </a:r>
            <a:r>
              <a:rPr lang="en-US" sz="2400">
                <a:latin typeface="Times New Roman" panose="02020603050405020304" charset="0"/>
                <a:cs typeface="sans-serif" charset="0"/>
                <a:sym typeface="+mn-ea"/>
              </a:rPr>
              <a:t> Nêu một số thành tựu chính về khoa học - kĩ thuật thời Trần. </a:t>
            </a:r>
            <a:endParaRPr lang="en-US" sz="2400" b="1">
              <a:latin typeface="Times New Roman" panose="02020603050405020304" charset="0"/>
              <a:cs typeface="sans-serif" charset="0"/>
              <a:sym typeface="+mn-ea"/>
            </a:endParaRPr>
          </a:p>
          <a:p>
            <a:pPr algn="l"/>
            <a:r>
              <a:rPr lang="en-US" sz="2400" b="1">
                <a:latin typeface="Times New Roman" panose="02020603050405020304" charset="0"/>
                <a:cs typeface="sans-serif" charset="0"/>
                <a:sym typeface="+mn-ea"/>
              </a:rPr>
              <a:t>Câu 6. </a:t>
            </a:r>
            <a:r>
              <a:rPr lang="en-US" sz="2400">
                <a:latin typeface="Times New Roman" panose="02020603050405020304" charset="0"/>
                <a:cs typeface="sans-serif" charset="0"/>
                <a:sym typeface="+mn-ea"/>
              </a:rPr>
              <a:t>Trong những thành tựu về khoa học - kĩ thuật thời Trần, em ấn tượng về thành tựu nào nhất? Vì sao?</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amond(in)">
                                      <p:cBhvr>
                                        <p:cTn id="15" dur="2000"/>
                                        <p:tgtEl>
                                          <p:spTgt spid="8"/>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10"/>
                                        </p:tgtEl>
                                        <p:attrNameLst>
                                          <p:attrName>style.visibility</p:attrName>
                                        </p:attrNameLst>
                                      </p:cBhvr>
                                      <p:to>
                                        <p:strVal val="visible"/>
                                      </p:to>
                                    </p:set>
                                    <p:animEffect transition="in" filter="diamond(in)">
                                      <p:cBhvr>
                                        <p:cTn id="18" dur="2000"/>
                                        <p:tgtEl>
                                          <p:spTgt spid="110"/>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amond(in)">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6" grpId="0"/>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Arrow 1"/>
          <p:cNvSpPr/>
          <p:nvPr/>
        </p:nvSpPr>
        <p:spPr>
          <a:xfrm>
            <a:off x="570865" y="889635"/>
            <a:ext cx="3261995" cy="95313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b="1">
                <a:solidFill>
                  <a:schemeClr val="tx1"/>
                </a:solidFill>
                <a:latin typeface="Times New Roman" panose="02020603050405020304" charset="0"/>
                <a:cs typeface="Times New Roman" panose="02020603050405020304" charset="0"/>
              </a:rPr>
              <a:t>Tư tưởng - tôn </a:t>
            </a:r>
          </a:p>
          <a:p>
            <a:pPr algn="ctr"/>
            <a:r>
              <a:rPr lang="en-GB" altLang="en-US" sz="2000" b="1">
                <a:solidFill>
                  <a:schemeClr val="tx1"/>
                </a:solidFill>
                <a:latin typeface="Times New Roman" panose="02020603050405020304" charset="0"/>
                <a:cs typeface="Times New Roman" panose="02020603050405020304" charset="0"/>
              </a:rPr>
              <a:t>giáo</a:t>
            </a:r>
          </a:p>
        </p:txBody>
      </p:sp>
      <p:sp>
        <p:nvSpPr>
          <p:cNvPr id="5" name="Text Box 4"/>
          <p:cNvSpPr txBox="1"/>
          <p:nvPr/>
        </p:nvSpPr>
        <p:spPr>
          <a:xfrm>
            <a:off x="2174240" y="236537"/>
            <a:ext cx="5080000" cy="645160"/>
          </a:xfrm>
          <a:prstGeom prst="rect">
            <a:avLst/>
          </a:prstGeom>
          <a:noFill/>
          <a:ln w="9525">
            <a:noFill/>
          </a:ln>
        </p:spPr>
        <p:txBody>
          <a:bodyPr>
            <a:spAutoFit/>
          </a:bodyPr>
          <a:lstStyle/>
          <a:p>
            <a:pPr indent="0"/>
            <a:r>
              <a:rPr lang="en-US" sz="3600" b="1">
                <a:latin typeface="Times New Roman" panose="02020603050405020304" charset="0"/>
                <a:cs typeface="sans-serif" charset="0"/>
              </a:rPr>
              <a:t>4. Tình hình văn hoá</a:t>
            </a:r>
          </a:p>
        </p:txBody>
      </p:sp>
      <p:sp>
        <p:nvSpPr>
          <p:cNvPr id="7" name="Flowchart: Connector 6"/>
          <p:cNvSpPr/>
          <p:nvPr/>
        </p:nvSpPr>
        <p:spPr>
          <a:xfrm>
            <a:off x="4280535" y="1121410"/>
            <a:ext cx="2201545"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200" b="1" i="1">
                <a:solidFill>
                  <a:srgbClr val="FF0000"/>
                </a:solidFill>
              </a:rPr>
              <a:t>Nho giáo</a:t>
            </a:r>
          </a:p>
        </p:txBody>
      </p:sp>
      <p:sp>
        <p:nvSpPr>
          <p:cNvPr id="8" name="Flowchart: Connector 7"/>
          <p:cNvSpPr/>
          <p:nvPr/>
        </p:nvSpPr>
        <p:spPr>
          <a:xfrm>
            <a:off x="8968105" y="1105535"/>
            <a:ext cx="2470785" cy="4889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200" b="1" i="1">
                <a:solidFill>
                  <a:srgbClr val="FF0000"/>
                </a:solidFill>
              </a:rPr>
              <a:t>Phật giáo </a:t>
            </a:r>
          </a:p>
        </p:txBody>
      </p:sp>
      <p:sp>
        <p:nvSpPr>
          <p:cNvPr id="9" name="Flowchart: Connector 8"/>
          <p:cNvSpPr/>
          <p:nvPr/>
        </p:nvSpPr>
        <p:spPr>
          <a:xfrm>
            <a:off x="6624320" y="1105535"/>
            <a:ext cx="2201545"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200" b="1" i="1"/>
              <a:t>Đạo giáo</a:t>
            </a:r>
          </a:p>
        </p:txBody>
      </p:sp>
      <p:pic>
        <p:nvPicPr>
          <p:cNvPr id="110" name="Picture 109"/>
          <p:cNvPicPr/>
          <p:nvPr/>
        </p:nvPicPr>
        <p:blipFill>
          <a:blip r:embed="rId2"/>
          <a:stretch>
            <a:fillRect/>
          </a:stretch>
        </p:blipFill>
        <p:spPr>
          <a:xfrm>
            <a:off x="7235825" y="1786890"/>
            <a:ext cx="4956175" cy="4057015"/>
          </a:xfrm>
          <a:prstGeom prst="rect">
            <a:avLst/>
          </a:prstGeom>
          <a:noFill/>
          <a:ln w="9525">
            <a:noFill/>
          </a:ln>
        </p:spPr>
      </p:pic>
      <p:sp>
        <p:nvSpPr>
          <p:cNvPr id="10" name="Text Box 9"/>
          <p:cNvSpPr txBox="1"/>
          <p:nvPr/>
        </p:nvSpPr>
        <p:spPr>
          <a:xfrm>
            <a:off x="7195820" y="6036310"/>
            <a:ext cx="5036185" cy="645160"/>
          </a:xfrm>
          <a:prstGeom prst="rect">
            <a:avLst/>
          </a:prstGeom>
          <a:noFill/>
        </p:spPr>
        <p:txBody>
          <a:bodyPr wrap="square" rtlCol="0">
            <a:spAutoFit/>
          </a:bodyPr>
          <a:lstStyle/>
          <a:p>
            <a:pPr algn="ctr"/>
            <a:r>
              <a:rPr lang="en-GB" altLang="en-US" i="1"/>
              <a:t>Hình 6. Tượng Phật hoàng Trần Nhân Tông </a:t>
            </a:r>
          </a:p>
          <a:p>
            <a:pPr algn="ctr"/>
            <a:r>
              <a:rPr lang="en-GB" altLang="en-US" i="1"/>
              <a:t>ở Yên Tử (Bắc Ninh)</a:t>
            </a:r>
          </a:p>
        </p:txBody>
      </p:sp>
      <p:pic>
        <p:nvPicPr>
          <p:cNvPr id="111" name="Picture 110"/>
          <p:cNvPicPr/>
          <p:nvPr/>
        </p:nvPicPr>
        <p:blipFill>
          <a:blip r:embed="rId3"/>
          <a:stretch>
            <a:fillRect/>
          </a:stretch>
        </p:blipFill>
        <p:spPr>
          <a:xfrm>
            <a:off x="202565" y="1852295"/>
            <a:ext cx="2675890" cy="1946275"/>
          </a:xfrm>
          <a:prstGeom prst="rect">
            <a:avLst/>
          </a:prstGeom>
          <a:noFill/>
          <a:ln w="9525">
            <a:noFill/>
          </a:ln>
        </p:spPr>
      </p:pic>
      <p:pic>
        <p:nvPicPr>
          <p:cNvPr id="112" name="Picture 111"/>
          <p:cNvPicPr/>
          <p:nvPr/>
        </p:nvPicPr>
        <p:blipFill>
          <a:blip r:embed="rId4"/>
          <a:stretch>
            <a:fillRect/>
          </a:stretch>
        </p:blipFill>
        <p:spPr>
          <a:xfrm>
            <a:off x="3100070" y="1877060"/>
            <a:ext cx="3381375" cy="1951990"/>
          </a:xfrm>
          <a:prstGeom prst="rect">
            <a:avLst/>
          </a:prstGeom>
          <a:noFill/>
          <a:ln w="9525">
            <a:noFill/>
          </a:ln>
        </p:spPr>
      </p:pic>
      <p:sp>
        <p:nvSpPr>
          <p:cNvPr id="11" name="Text Box 10"/>
          <p:cNvSpPr txBox="1"/>
          <p:nvPr/>
        </p:nvSpPr>
        <p:spPr>
          <a:xfrm>
            <a:off x="3714115" y="3798570"/>
            <a:ext cx="1736090" cy="368300"/>
          </a:xfrm>
          <a:prstGeom prst="rect">
            <a:avLst/>
          </a:prstGeom>
          <a:noFill/>
        </p:spPr>
        <p:txBody>
          <a:bodyPr wrap="none" rtlCol="0">
            <a:spAutoFit/>
          </a:bodyPr>
          <a:lstStyle/>
          <a:p>
            <a:r>
              <a:rPr lang="en-GB" altLang="en-US"/>
              <a:t>Thầy Chu Văn An</a:t>
            </a:r>
          </a:p>
        </p:txBody>
      </p:sp>
      <p:pic>
        <p:nvPicPr>
          <p:cNvPr id="113" name="Picture 112"/>
          <p:cNvPicPr/>
          <p:nvPr/>
        </p:nvPicPr>
        <p:blipFill>
          <a:blip r:embed="rId5"/>
          <a:stretch>
            <a:fillRect/>
          </a:stretch>
        </p:blipFill>
        <p:spPr>
          <a:xfrm>
            <a:off x="-287655" y="3798570"/>
            <a:ext cx="3700145" cy="3059430"/>
          </a:xfrm>
          <a:prstGeom prst="rect">
            <a:avLst/>
          </a:prstGeom>
          <a:noFill/>
          <a:ln w="9525">
            <a:noFill/>
          </a:ln>
        </p:spPr>
      </p:pic>
      <p:pic>
        <p:nvPicPr>
          <p:cNvPr id="114" name="Picture 113"/>
          <p:cNvPicPr/>
          <p:nvPr/>
        </p:nvPicPr>
        <p:blipFill>
          <a:blip r:embed="rId6"/>
          <a:stretch>
            <a:fillRect/>
          </a:stretch>
        </p:blipFill>
        <p:spPr>
          <a:xfrm>
            <a:off x="3100070" y="4324350"/>
            <a:ext cx="3777615" cy="23533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2000"/>
                                        <p:tgtEl>
                                          <p:spTgt spid="9"/>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1"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amond(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diamond(in)">
                                      <p:cBhvr>
                                        <p:cTn id="28" dur="2000"/>
                                        <p:tgtEl>
                                          <p:spTgt spid="111"/>
                                        </p:tgtEl>
                                      </p:cBhvr>
                                    </p:animEffect>
                                  </p:childTnLst>
                                </p:cTn>
                              </p:par>
                              <p:par>
                                <p:cTn id="29" presetID="8" presetClass="entr" presetSubtype="16" fill="hold" nodeType="with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diamond(in)">
                                      <p:cBhvr>
                                        <p:cTn id="31" dur="2000"/>
                                        <p:tgtEl>
                                          <p:spTgt spid="112"/>
                                        </p:tgtEl>
                                      </p:cBhvr>
                                    </p:animEffect>
                                  </p:childTnLst>
                                </p:cTn>
                              </p:par>
                              <p:par>
                                <p:cTn id="32" presetID="8" presetClass="entr" presetSubtype="16" fill="hold" nodeType="withEffect">
                                  <p:stCondLst>
                                    <p:cond delay="0"/>
                                  </p:stCondLst>
                                  <p:childTnLst>
                                    <p:set>
                                      <p:cBhvr>
                                        <p:cTn id="33" dur="1" fill="hold">
                                          <p:stCondLst>
                                            <p:cond delay="0"/>
                                          </p:stCondLst>
                                        </p:cTn>
                                        <p:tgtEl>
                                          <p:spTgt spid="113"/>
                                        </p:tgtEl>
                                        <p:attrNameLst>
                                          <p:attrName>style.visibility</p:attrName>
                                        </p:attrNameLst>
                                      </p:cBhvr>
                                      <p:to>
                                        <p:strVal val="visible"/>
                                      </p:to>
                                    </p:set>
                                    <p:animEffect transition="in" filter="diamond(in)">
                                      <p:cBhvr>
                                        <p:cTn id="34" dur="2000"/>
                                        <p:tgtEl>
                                          <p:spTgt spid="113"/>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amond(in)">
                                      <p:cBhvr>
                                        <p:cTn id="37" dur="2000"/>
                                        <p:tgtEl>
                                          <p:spTgt spid="11"/>
                                        </p:tgtEl>
                                      </p:cBhvr>
                                    </p:animEffect>
                                  </p:childTnLst>
                                </p:cTn>
                              </p:par>
                              <p:par>
                                <p:cTn id="38" presetID="8" presetClass="entr" presetSubtype="16" fill="hold" nodeType="with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diamond(in)">
                                      <p:cBhvr>
                                        <p:cTn id="40" dur="2000"/>
                                        <p:tgtEl>
                                          <p:spTgt spid="114"/>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1"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diamond(in)">
                                      <p:cBhvr>
                                        <p:cTn id="45" dur="2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nodeType="clickEffect">
                                  <p:stCondLst>
                                    <p:cond delay="0"/>
                                  </p:stCondLst>
                                  <p:childTnLst>
                                    <p:set>
                                      <p:cBhvr>
                                        <p:cTn id="49" dur="1" fill="hold">
                                          <p:stCondLst>
                                            <p:cond delay="0"/>
                                          </p:stCondLst>
                                        </p:cTn>
                                        <p:tgtEl>
                                          <p:spTgt spid="110"/>
                                        </p:tgtEl>
                                        <p:attrNameLst>
                                          <p:attrName>style.visibility</p:attrName>
                                        </p:attrNameLst>
                                      </p:cBhvr>
                                      <p:to>
                                        <p:strVal val="visible"/>
                                      </p:to>
                                    </p:set>
                                    <p:animEffect transition="in" filter="diamond(in)">
                                      <p:cBhvr>
                                        <p:cTn id="50" dur="2000"/>
                                        <p:tgtEl>
                                          <p:spTgt spid="110"/>
                                        </p:tgtEl>
                                      </p:cBhvr>
                                    </p:animEffect>
                                  </p:childTnLst>
                                </p:cTn>
                              </p:par>
                              <p:par>
                                <p:cTn id="51" presetID="8" presetClass="entr" presetSubtype="16"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diamond(in)">
                                      <p:cBhvr>
                                        <p:cTn id="5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7" grpId="1" bldLvl="0" animBg="1"/>
      <p:bldP spid="8" grpId="0" bldLvl="0" animBg="1"/>
      <p:bldP spid="8" grpId="1" bldLvl="0" animBg="1"/>
      <p:bldP spid="9" grpId="0" bldLvl="0" animBg="1"/>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Arrow 1"/>
          <p:cNvSpPr/>
          <p:nvPr/>
        </p:nvSpPr>
        <p:spPr>
          <a:xfrm>
            <a:off x="570865" y="889635"/>
            <a:ext cx="3261995" cy="95313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b="1">
                <a:solidFill>
                  <a:schemeClr val="tx1"/>
                </a:solidFill>
                <a:latin typeface="Times New Roman" panose="02020603050405020304" charset="0"/>
                <a:cs typeface="Times New Roman" panose="02020603050405020304" charset="0"/>
              </a:rPr>
              <a:t>a. Tư tưởng - tôn </a:t>
            </a:r>
          </a:p>
          <a:p>
            <a:pPr algn="ctr"/>
            <a:r>
              <a:rPr lang="en-GB" altLang="en-US" sz="2000" b="1">
                <a:solidFill>
                  <a:schemeClr val="tx1"/>
                </a:solidFill>
                <a:latin typeface="Times New Roman" panose="02020603050405020304" charset="0"/>
                <a:cs typeface="Times New Roman" panose="02020603050405020304" charset="0"/>
              </a:rPr>
              <a:t>giáo</a:t>
            </a:r>
          </a:p>
        </p:txBody>
      </p:sp>
      <p:sp>
        <p:nvSpPr>
          <p:cNvPr id="5" name="Text Box 4"/>
          <p:cNvSpPr txBox="1"/>
          <p:nvPr/>
        </p:nvSpPr>
        <p:spPr>
          <a:xfrm>
            <a:off x="2840990" y="157162"/>
            <a:ext cx="5080000" cy="460375"/>
          </a:xfrm>
          <a:prstGeom prst="rect">
            <a:avLst/>
          </a:prstGeom>
          <a:noFill/>
          <a:ln w="9525">
            <a:noFill/>
          </a:ln>
        </p:spPr>
        <p:txBody>
          <a:bodyPr>
            <a:spAutoFit/>
          </a:bodyPr>
          <a:lstStyle/>
          <a:p>
            <a:pPr indent="0"/>
            <a:r>
              <a:rPr lang="en-US" sz="2400" b="1">
                <a:latin typeface="Times New Roman" panose="02020603050405020304" charset="0"/>
                <a:cs typeface="sans-serif" charset="0"/>
              </a:rPr>
              <a:t>4. Tình hình văn hoá</a:t>
            </a:r>
          </a:p>
        </p:txBody>
      </p:sp>
      <p:sp>
        <p:nvSpPr>
          <p:cNvPr id="3" name="Flowchart: Punched Tape 2"/>
          <p:cNvSpPr/>
          <p:nvPr/>
        </p:nvSpPr>
        <p:spPr>
          <a:xfrm>
            <a:off x="6607810" y="2146300"/>
            <a:ext cx="2360295" cy="806450"/>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altLang="en-US" sz="2000" b="1">
                <a:latin typeface="Times New Roman" panose="02020603050405020304" charset="0"/>
                <a:cs typeface="Times New Roman" panose="02020603050405020304" charset="0"/>
              </a:rPr>
              <a:t>b. Giáo dục</a:t>
            </a:r>
          </a:p>
        </p:txBody>
      </p:sp>
      <p:sp>
        <p:nvSpPr>
          <p:cNvPr id="7" name="Flowchart: Connector 6"/>
          <p:cNvSpPr/>
          <p:nvPr/>
        </p:nvSpPr>
        <p:spPr>
          <a:xfrm>
            <a:off x="4280535" y="1121410"/>
            <a:ext cx="2201545"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200" b="1" i="1">
                <a:solidFill>
                  <a:srgbClr val="FF0000"/>
                </a:solidFill>
              </a:rPr>
              <a:t>Nho giáo</a:t>
            </a:r>
          </a:p>
        </p:txBody>
      </p:sp>
      <p:sp>
        <p:nvSpPr>
          <p:cNvPr id="8" name="Flowchart: Connector 7"/>
          <p:cNvSpPr/>
          <p:nvPr/>
        </p:nvSpPr>
        <p:spPr>
          <a:xfrm>
            <a:off x="8968105" y="1105535"/>
            <a:ext cx="2470785" cy="4889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200" b="1" i="1">
                <a:solidFill>
                  <a:srgbClr val="FF0000"/>
                </a:solidFill>
              </a:rPr>
              <a:t>Phật giáo </a:t>
            </a:r>
          </a:p>
        </p:txBody>
      </p:sp>
      <p:sp>
        <p:nvSpPr>
          <p:cNvPr id="9" name="Flowchart: Connector 8"/>
          <p:cNvSpPr/>
          <p:nvPr/>
        </p:nvSpPr>
        <p:spPr>
          <a:xfrm>
            <a:off x="6624320" y="1105535"/>
            <a:ext cx="2201545"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200" b="1" i="1"/>
              <a:t>Đạo giáo</a:t>
            </a:r>
          </a:p>
        </p:txBody>
      </p:sp>
      <p:cxnSp>
        <p:nvCxnSpPr>
          <p:cNvPr id="11" name="Straight Arrow Connector 10"/>
          <p:cNvCxnSpPr>
            <a:endCxn id="14" idx="3"/>
          </p:cNvCxnSpPr>
          <p:nvPr/>
        </p:nvCxnSpPr>
        <p:spPr>
          <a:xfrm flipH="1" flipV="1">
            <a:off x="5681345" y="2245995"/>
            <a:ext cx="926465" cy="29845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3" name="Flowchart: Punched Tape 12"/>
          <p:cNvSpPr/>
          <p:nvPr/>
        </p:nvSpPr>
        <p:spPr>
          <a:xfrm>
            <a:off x="2535555" y="2797175"/>
            <a:ext cx="3264535" cy="806450"/>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altLang="en-US" sz="2000" b="1">
                <a:latin typeface="Times New Roman" panose="02020603050405020304" charset="0"/>
                <a:cs typeface="Times New Roman" panose="02020603050405020304" charset="0"/>
              </a:rPr>
              <a:t>Xuất hiện nhiều trường học</a:t>
            </a:r>
          </a:p>
        </p:txBody>
      </p:sp>
      <p:sp>
        <p:nvSpPr>
          <p:cNvPr id="14" name="Flowchart: Punched Tape 13"/>
          <p:cNvSpPr/>
          <p:nvPr/>
        </p:nvSpPr>
        <p:spPr>
          <a:xfrm>
            <a:off x="2654935" y="1842770"/>
            <a:ext cx="3026410" cy="806450"/>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altLang="en-US" sz="2000" b="1">
                <a:latin typeface="Times New Roman" panose="02020603050405020304" charset="0"/>
                <a:cs typeface="Times New Roman" panose="02020603050405020304" charset="0"/>
              </a:rPr>
              <a:t>Mở rộng Quốc Tử Giám </a:t>
            </a:r>
          </a:p>
        </p:txBody>
      </p:sp>
      <p:cxnSp>
        <p:nvCxnSpPr>
          <p:cNvPr id="15" name="Straight Arrow Connector 14"/>
          <p:cNvCxnSpPr>
            <a:stCxn id="3" idx="1"/>
            <a:endCxn id="13" idx="3"/>
          </p:cNvCxnSpPr>
          <p:nvPr/>
        </p:nvCxnSpPr>
        <p:spPr>
          <a:xfrm flipH="1">
            <a:off x="5800090" y="2549525"/>
            <a:ext cx="807720" cy="650875"/>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15" name="Text Box 114"/>
          <p:cNvSpPr txBox="1"/>
          <p:nvPr/>
        </p:nvSpPr>
        <p:spPr>
          <a:xfrm>
            <a:off x="988695" y="3874770"/>
            <a:ext cx="5921375" cy="19380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0"/>
            <a:r>
              <a:rPr lang="en-GB" altLang="en-US" sz="2400" b="1">
                <a:latin typeface="Times New Roman" panose="02020603050405020304" charset="0"/>
                <a:cs typeface="sans-serif" charset="0"/>
              </a:rPr>
              <a:t>- Q</a:t>
            </a:r>
            <a:r>
              <a:rPr lang="en-US" sz="2400" b="0">
                <a:latin typeface="Times New Roman" panose="02020603050405020304" charset="0"/>
                <a:cs typeface="sans-serif" charset="0"/>
              </a:rPr>
              <a:t>uy định rõ thời gian thi 7 năm 1 lần, chọn 3 người đỗ cao nhất gọi là Tam khôi (gồm Trạng nguyên, Bảng nhãn, Thám hoa); </a:t>
            </a:r>
          </a:p>
          <a:p>
            <a:pPr indent="0"/>
            <a:r>
              <a:rPr lang="en-GB" altLang="en-US" sz="2400" b="0">
                <a:latin typeface="Times New Roman" panose="02020603050405020304" charset="0"/>
                <a:cs typeface="sans-serif" charset="0"/>
              </a:rPr>
              <a:t>- N</a:t>
            </a:r>
            <a:r>
              <a:rPr lang="en-US" sz="2400" b="0">
                <a:latin typeface="Times New Roman" panose="02020603050405020304" charset="0"/>
                <a:cs typeface="sans-serif" charset="0"/>
              </a:rPr>
              <a:t>goài </a:t>
            </a:r>
            <a:r>
              <a:rPr lang="en-GB" altLang="en-US" sz="2400" b="0">
                <a:latin typeface="Times New Roman" panose="02020603050405020304" charset="0"/>
                <a:cs typeface="sans-serif" charset="0"/>
              </a:rPr>
              <a:t>Quốc Tử Giám</a:t>
            </a:r>
            <a:r>
              <a:rPr lang="en-US" sz="2400" b="0">
                <a:latin typeface="Times New Roman" panose="02020603050405020304" charset="0"/>
                <a:cs typeface="sans-serif" charset="0"/>
              </a:rPr>
              <a:t> còn xuất hiện các trường công, trường tư.</a:t>
            </a:r>
            <a:endParaRPr lang="en-US" sz="2400"/>
          </a:p>
        </p:txBody>
      </p:sp>
      <p:sp>
        <p:nvSpPr>
          <p:cNvPr id="16" name="Left Brace 15"/>
          <p:cNvSpPr/>
          <p:nvPr/>
        </p:nvSpPr>
        <p:spPr>
          <a:xfrm>
            <a:off x="1918335" y="2194560"/>
            <a:ext cx="567055" cy="126428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lowchart: Connector 16"/>
          <p:cNvSpPr/>
          <p:nvPr/>
        </p:nvSpPr>
        <p:spPr>
          <a:xfrm>
            <a:off x="44450" y="2182495"/>
            <a:ext cx="1873885" cy="1112520"/>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a:latin typeface="Times New Roman" panose="02020603050405020304" charset="0"/>
                <a:ea typeface="SimSun" panose="02010600030101010101" pitchFamily="2" charset="-122"/>
                <a:sym typeface="+mn-ea"/>
              </a:rPr>
              <a:t>G</a:t>
            </a:r>
            <a:r>
              <a:rPr lang="en-US" b="1">
                <a:latin typeface="Times New Roman" panose="02020603050405020304" charset="0"/>
                <a:cs typeface="sans-serif" charset="0"/>
                <a:sym typeface="+mn-ea"/>
              </a:rPr>
              <a:t>iáo dục thời Trần quy củ hơn</a:t>
            </a:r>
            <a:endParaRPr lang="en-US"/>
          </a:p>
        </p:txBody>
      </p:sp>
      <p:sp>
        <p:nvSpPr>
          <p:cNvPr id="18" name="Curved Right Arrow 17"/>
          <p:cNvSpPr/>
          <p:nvPr/>
        </p:nvSpPr>
        <p:spPr>
          <a:xfrm rot="19620000">
            <a:off x="124460" y="3168015"/>
            <a:ext cx="655320" cy="1360805"/>
          </a:xfrm>
          <a:prstGeom prst="curvedRightArrow">
            <a:avLst>
              <a:gd name="adj1" fmla="val 25000"/>
              <a:gd name="adj2" fmla="val 50000"/>
              <a:gd name="adj3" fmla="val 228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pic>
        <p:nvPicPr>
          <p:cNvPr id="19" name="Picture 18"/>
          <p:cNvPicPr/>
          <p:nvPr/>
        </p:nvPicPr>
        <p:blipFill>
          <a:blip r:embed="rId2"/>
          <a:stretch>
            <a:fillRect/>
          </a:stretch>
        </p:blipFill>
        <p:spPr>
          <a:xfrm>
            <a:off x="7044690" y="3098800"/>
            <a:ext cx="4945380" cy="336359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2000"/>
                                        <p:tgtEl>
                                          <p:spTgt spid="1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2000"/>
                                        <p:tgtEl>
                                          <p:spTgt spid="15"/>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ox(in)">
                                      <p:cBhvr>
                                        <p:cTn id="28" dur="2000"/>
                                        <p:tgtEl>
                                          <p:spTgt spid="16"/>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ox(in)">
                                      <p:cBhvr>
                                        <p:cTn id="31" dur="2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ox(in)">
                                      <p:cBhvr>
                                        <p:cTn id="36" dur="2000"/>
                                        <p:tgtEl>
                                          <p:spTgt spid="18"/>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box(in)">
                                      <p:cBhvr>
                                        <p:cTn id="39" dur="2000"/>
                                        <p:tgtEl>
                                          <p:spTgt spid="115"/>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ox(in)">
                                      <p:cBhvr>
                                        <p:cTn id="4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515869" y="2121535"/>
            <a:ext cx="6751956" cy="1198880"/>
          </a:xfrm>
          <a:prstGeom prst="rect">
            <a:avLst/>
          </a:prstGeom>
          <a:noFill/>
        </p:spPr>
        <p:txBody>
          <a:bodyPr wrap="square" rtlCol="0">
            <a:spAutoFit/>
            <a:scene3d>
              <a:camera prst="orthographicFront"/>
              <a:lightRig rig="threePt" dir="t"/>
            </a:scene3d>
          </a:bodyPr>
          <a:lstStyle/>
          <a:p>
            <a:pPr algn="ctr"/>
            <a:r>
              <a:rPr lang="en-GB" altLang="en-US" sz="3600" noProof="1">
                <a:ln w="10160">
                  <a:solidFill>
                    <a:schemeClr val="accent5"/>
                  </a:solidFill>
                  <a:prstDash val="solid"/>
                </a:ln>
                <a:solidFill>
                  <a:srgbClr val="FFFFFF"/>
                </a:solidFill>
                <a:latin typeface="Calibri" panose="020F0502020204030204" charset="0"/>
                <a:ea typeface="+mn-ea"/>
                <a:cs typeface="+mn-cs"/>
              </a:rPr>
              <a:t>ĐẤT NƯỚC BUỔI ĐẦU ĐỘC LẬP </a:t>
            </a:r>
            <a:endParaRPr lang="en-GB" altLang="en-US" sz="3600" noProof="1">
              <a:ln w="10160">
                <a:solidFill>
                  <a:schemeClr val="accent5"/>
                </a:solidFill>
                <a:prstDash val="solid"/>
              </a:ln>
              <a:solidFill>
                <a:srgbClr val="FFFFFF"/>
              </a:solidFill>
            </a:endParaRPr>
          </a:p>
          <a:p>
            <a:pPr algn="ctr"/>
            <a:r>
              <a:rPr lang="en-GB" altLang="en-US" sz="3600" noProof="1">
                <a:ln w="10160">
                  <a:solidFill>
                    <a:schemeClr val="accent5"/>
                  </a:solidFill>
                  <a:prstDash val="solid"/>
                </a:ln>
                <a:solidFill>
                  <a:srgbClr val="FFFFFF"/>
                </a:solidFill>
                <a:latin typeface="Calibri" panose="020F0502020204030204" charset="0"/>
                <a:ea typeface="+mn-ea"/>
                <a:cs typeface="+mn-cs"/>
              </a:rPr>
              <a:t>(939-967)</a:t>
            </a:r>
            <a:endParaRPr lang="en-GB" altLang="en-US" sz="3600" noProof="1">
              <a:ln w="10160">
                <a:solidFill>
                  <a:schemeClr val="accent5"/>
                </a:solidFill>
                <a:prstDash val="solid"/>
              </a:ln>
              <a:solidFill>
                <a:srgbClr val="FFFFFF"/>
              </a:solidFill>
            </a:endParaRPr>
          </a:p>
        </p:txBody>
      </p:sp>
      <p:pic>
        <p:nvPicPr>
          <p:cNvPr id="23" name="图片 1" descr="31f7217a017c2d9a8a7bcbd9844c1629"/>
          <p:cNvPicPr>
            <a:picLocks noChangeAspect="1"/>
          </p:cNvPicPr>
          <p:nvPr/>
        </p:nvPicPr>
        <p:blipFill>
          <a:blip r:embed="rId2"/>
          <a:stretch>
            <a:fillRect/>
          </a:stretch>
        </p:blipFill>
        <p:spPr>
          <a:xfrm>
            <a:off x="171450" y="1039495"/>
            <a:ext cx="10982325" cy="5608320"/>
          </a:xfrm>
          <a:prstGeom prst="rect">
            <a:avLst/>
          </a:prstGeom>
          <a:noFill/>
          <a:ln w="9525">
            <a:noFill/>
          </a:ln>
        </p:spPr>
      </p:pic>
      <p:sp>
        <p:nvSpPr>
          <p:cNvPr id="5" name="Text Box 4"/>
          <p:cNvSpPr txBox="1"/>
          <p:nvPr/>
        </p:nvSpPr>
        <p:spPr>
          <a:xfrm>
            <a:off x="1334135" y="1998345"/>
            <a:ext cx="8656320" cy="286131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base"/>
            <a:r>
              <a:rPr lang="en-GB" altLang="en-US" sz="6000" b="1" strike="noStrike" noProof="1">
                <a:latin typeface="Times New Roman" panose="02020603050405020304" charset="0"/>
              </a:rPr>
              <a:t>TIẾT - </a:t>
            </a:r>
            <a:r>
              <a:rPr lang="en-US" sz="6000" b="1" strike="noStrike" noProof="1">
                <a:latin typeface="Times New Roman" panose="02020603050405020304" charset="0"/>
              </a:rPr>
              <a:t>BÀI </a:t>
            </a:r>
            <a:r>
              <a:rPr lang="en-GB" altLang="en-US" sz="6000" b="1" strike="noStrike" noProof="1">
                <a:latin typeface="Times New Roman" panose="02020603050405020304" charset="0"/>
              </a:rPr>
              <a:t>13</a:t>
            </a:r>
            <a:r>
              <a:rPr lang="en-US" sz="6000" b="1" strike="noStrike" noProof="1">
                <a:latin typeface="Times New Roman" panose="02020603050405020304" charset="0"/>
              </a:rPr>
              <a:t>:</a:t>
            </a:r>
          </a:p>
          <a:p>
            <a:pPr algn="ctr" fontAlgn="base"/>
            <a:r>
              <a:rPr lang="en-US" sz="6000" b="1" strike="noStrike" noProof="1">
                <a:latin typeface="Times New Roman" panose="02020603050405020304" charset="0"/>
              </a:rPr>
              <a:t> </a:t>
            </a:r>
            <a:r>
              <a:rPr lang="en-GB" altLang="en-US" sz="6000" b="1" strike="noStrike" noProof="1">
                <a:latin typeface="Times New Roman" panose="02020603050405020304" charset="0"/>
              </a:rPr>
              <a:t>ĐẠI VIỆT THỜI TRẦN</a:t>
            </a:r>
            <a:r>
              <a:rPr lang="en-US" sz="6000" b="1" strike="noStrike" noProof="1">
                <a:latin typeface="Times New Roman" panose="02020603050405020304" charset="0"/>
              </a:rPr>
              <a:t> </a:t>
            </a:r>
          </a:p>
          <a:p>
            <a:pPr algn="ctr" fontAlgn="base"/>
            <a:r>
              <a:rPr lang="en-US" sz="6000" b="1" strike="noStrike" noProof="1">
                <a:latin typeface="Times New Roman" panose="02020603050405020304" charset="0"/>
              </a:rPr>
              <a:t>(</a:t>
            </a:r>
            <a:r>
              <a:rPr lang="en-GB" altLang="en-US" sz="6000" b="1" strike="noStrike" noProof="1">
                <a:latin typeface="Times New Roman" panose="02020603050405020304" charset="0"/>
              </a:rPr>
              <a:t>1226-1400</a:t>
            </a:r>
            <a:r>
              <a:rPr lang="en-US" sz="6000" b="1" strike="noStrike" noProof="1">
                <a:latin typeface="Times New Roman" panose="02020603050405020304" charset="0"/>
              </a:rPr>
              <a:t>)</a:t>
            </a:r>
            <a:endParaRPr lang="en-US" sz="6000"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95250" y="0"/>
            <a:ext cx="11700510" cy="6892925"/>
          </a:xfrm>
          <a:prstGeom prst="rect">
            <a:avLst/>
          </a:prstGeom>
          <a:noFill/>
        </p:spPr>
        <p:txBody>
          <a:bodyPr wrap="square" rtlCol="0" anchor="t">
            <a:spAutoFit/>
          </a:bodyPr>
          <a:lstStyle/>
          <a:p>
            <a:pPr algn="ctr"/>
            <a:r>
              <a:rPr lang="en-GB" altLang="en-US" sz="2200"/>
              <a:t>	</a:t>
            </a:r>
            <a:r>
              <a:rPr lang="en-GB" altLang="en-US" sz="2400" b="1"/>
              <a:t>Trường Huỳnh Cung của Chu Văn An</a:t>
            </a:r>
          </a:p>
          <a:p>
            <a:pPr algn="ctr"/>
            <a:endParaRPr lang="en-GB" altLang="en-US" sz="2200" b="1"/>
          </a:p>
          <a:p>
            <a:r>
              <a:rPr lang="en-GB" altLang="en-US" sz="2200" i="1"/>
              <a:t>	...</a:t>
            </a:r>
            <a:r>
              <a:rPr lang="en-US" sz="2200" i="1"/>
              <a:t> ở thời Chu Văn An, trường học còn rất hiếm. Cả nước chỉ có một trường quốc lập là Quốc Tử Giám ở kinh đô dành cho con vua, con quan, sau mở rộng cho những người tài trong nhân dân theo học. Tư Thiện Đường, Toát Trai Đường ở Thiên Trường (Nam Định) chỉ dành cho con em tôn thất nhà Trần. Trường Yên Tử (Quảng Ninh), Hương Sơn (Hà Tây cũ) dành riêng cho nhà chùa. </a:t>
            </a:r>
          </a:p>
          <a:p>
            <a:r>
              <a:rPr lang="en-GB" altLang="en-US" sz="2200" i="1"/>
              <a:t>	</a:t>
            </a:r>
            <a:r>
              <a:rPr lang="en-US" sz="2200" i="1"/>
              <a:t>Bởi trường học quá ít, con em nhân dân phần lớn thất học. Trong hoàn cảnh đó, Chu Văn An đã mở trường Huỳnh Cung tại quê nhà (Thanh Liệt, Thanh Trì, Hà Nội ngày nay) để dạy cho con em nhân dân. "Trường có lớp học, thư viện. Học trò đến học ở trường Huỳnh Cung khá đông, đến 3.000", tác giả Trần Lê Sáng viết.</a:t>
            </a:r>
          </a:p>
          <a:p>
            <a:r>
              <a:rPr lang="en-GB" altLang="en-US" sz="2200" i="1"/>
              <a:t>	</a:t>
            </a:r>
            <a:r>
              <a:rPr lang="en-US" sz="2200" i="1"/>
              <a:t>Trường Huỳnh Cung của Chu Văn An dành cho tất cả những người ham học, không phân biệt sang hèn, giàu nghèo, quê quán ở đâu. Hai học trò nổi tiếng của ông là Phạm Sư Mạnh và Lê Quát - 2 quan lớn trong triều Trần, một người ở Hải Dương, một người quê Thanh Hoá.</a:t>
            </a:r>
          </a:p>
          <a:p>
            <a:r>
              <a:rPr lang="en-GB" altLang="en-US" sz="2200" i="1"/>
              <a:t>	</a:t>
            </a:r>
            <a:r>
              <a:rPr lang="en-US" sz="2200" i="1"/>
              <a:t>Trong khoa thi năm 1314, hai học trò của Chu Văn An đã đỗ Thái học sinh, tương đương học vị tiến sĩ. Việc này gây tiếng vang lớn trong giới sĩ tử đương thời. Thầy giáo Chu Văn An và trường Huỳnh Cung được cả nước biết đến.</a:t>
            </a:r>
          </a:p>
          <a:p>
            <a:r>
              <a:rPr lang="en-GB" altLang="en-US" sz="2200" i="1"/>
              <a:t>	</a:t>
            </a:r>
            <a:r>
              <a:rPr lang="en-US" sz="2200" i="1"/>
              <a:t>Trường Huỳnh Cung trở thành </a:t>
            </a:r>
            <a:r>
              <a:rPr lang="en-US" sz="2200" b="1" i="1"/>
              <a:t>mốc quan trọng trong lịch sử phát triển của nền giáo dục Việt Nam</a:t>
            </a:r>
            <a:r>
              <a:rPr lang="en-US" sz="2200" i="1"/>
              <a:t>. Kể từ đây, bên cạnh trường quốc lập, các trường dân lập phát triển hơn, đông đảo con em nhân dân có nơi học tập và sự nghiệp giáo dục của nước nhà đạt được nhiều tiến bộ</a:t>
            </a:r>
            <a:r>
              <a:rPr lang="en-US" sz="2200"/>
              <a:t>.  </a:t>
            </a:r>
          </a:p>
          <a:p>
            <a:pPr algn="r"/>
            <a:r>
              <a:rPr lang="en-GB" altLang="en-US" sz="2200" i="1">
                <a:solidFill>
                  <a:srgbClr val="002060"/>
                </a:solidFill>
              </a:rPr>
              <a:t>(Nguồn https://vnexpress.net/ ngày 17/3/2017)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Arrow 1"/>
          <p:cNvSpPr/>
          <p:nvPr/>
        </p:nvSpPr>
        <p:spPr>
          <a:xfrm>
            <a:off x="142240" y="676910"/>
            <a:ext cx="3261995" cy="95313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b="1">
                <a:solidFill>
                  <a:schemeClr val="tx1"/>
                </a:solidFill>
                <a:latin typeface="Times New Roman" panose="02020603050405020304" charset="0"/>
                <a:cs typeface="Times New Roman" panose="02020603050405020304" charset="0"/>
              </a:rPr>
              <a:t>a. Tư tưởng - </a:t>
            </a:r>
          </a:p>
          <a:p>
            <a:pPr algn="ctr"/>
            <a:r>
              <a:rPr lang="en-GB" altLang="en-US" sz="2000" b="1">
                <a:solidFill>
                  <a:schemeClr val="tx1"/>
                </a:solidFill>
                <a:latin typeface="Times New Roman" panose="02020603050405020304" charset="0"/>
                <a:cs typeface="Times New Roman" panose="02020603050405020304" charset="0"/>
              </a:rPr>
              <a:t>tôn giáo</a:t>
            </a:r>
          </a:p>
        </p:txBody>
      </p:sp>
      <p:sp>
        <p:nvSpPr>
          <p:cNvPr id="5" name="Text Box 4"/>
          <p:cNvSpPr txBox="1"/>
          <p:nvPr/>
        </p:nvSpPr>
        <p:spPr>
          <a:xfrm>
            <a:off x="2840990" y="89852"/>
            <a:ext cx="5080000" cy="460375"/>
          </a:xfrm>
          <a:prstGeom prst="rect">
            <a:avLst/>
          </a:prstGeom>
          <a:noFill/>
          <a:ln w="9525">
            <a:noFill/>
          </a:ln>
        </p:spPr>
        <p:txBody>
          <a:bodyPr>
            <a:spAutoFit/>
          </a:bodyPr>
          <a:lstStyle/>
          <a:p>
            <a:pPr indent="0"/>
            <a:r>
              <a:rPr lang="en-US" sz="2400" b="1">
                <a:latin typeface="Times New Roman" panose="02020603050405020304" charset="0"/>
                <a:cs typeface="sans-serif" charset="0"/>
              </a:rPr>
              <a:t>4. Tình hình văn hoá</a:t>
            </a:r>
          </a:p>
        </p:txBody>
      </p:sp>
      <p:sp>
        <p:nvSpPr>
          <p:cNvPr id="3" name="Flowchart: Punched Tape 2"/>
          <p:cNvSpPr/>
          <p:nvPr/>
        </p:nvSpPr>
        <p:spPr>
          <a:xfrm>
            <a:off x="8282305" y="1833880"/>
            <a:ext cx="2360295" cy="806450"/>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altLang="en-US" sz="2000" b="1">
                <a:latin typeface="Times New Roman" panose="02020603050405020304" charset="0"/>
                <a:cs typeface="Times New Roman" panose="02020603050405020304" charset="0"/>
              </a:rPr>
              <a:t>b. Giáo dục</a:t>
            </a:r>
          </a:p>
        </p:txBody>
      </p:sp>
      <p:sp>
        <p:nvSpPr>
          <p:cNvPr id="7" name="Flowchart: Connector 6"/>
          <p:cNvSpPr/>
          <p:nvPr/>
        </p:nvSpPr>
        <p:spPr>
          <a:xfrm>
            <a:off x="3937000" y="883285"/>
            <a:ext cx="2201545"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200" b="1" i="1">
                <a:solidFill>
                  <a:srgbClr val="FF0000"/>
                </a:solidFill>
              </a:rPr>
              <a:t>Nho giáo</a:t>
            </a:r>
          </a:p>
        </p:txBody>
      </p:sp>
      <p:sp>
        <p:nvSpPr>
          <p:cNvPr id="8" name="Flowchart: Connector 7"/>
          <p:cNvSpPr/>
          <p:nvPr/>
        </p:nvSpPr>
        <p:spPr>
          <a:xfrm>
            <a:off x="8968105" y="851535"/>
            <a:ext cx="2470785" cy="4889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200" b="1" i="1">
                <a:solidFill>
                  <a:srgbClr val="FF0000"/>
                </a:solidFill>
              </a:rPr>
              <a:t>Phật giáo </a:t>
            </a:r>
          </a:p>
        </p:txBody>
      </p:sp>
      <p:sp>
        <p:nvSpPr>
          <p:cNvPr id="9" name="Flowchart: Connector 8"/>
          <p:cNvSpPr/>
          <p:nvPr/>
        </p:nvSpPr>
        <p:spPr>
          <a:xfrm>
            <a:off x="6529070" y="883285"/>
            <a:ext cx="2201545"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200" b="1" i="1"/>
              <a:t>Đạo giáo</a:t>
            </a:r>
          </a:p>
        </p:txBody>
      </p:sp>
      <p:cxnSp>
        <p:nvCxnSpPr>
          <p:cNvPr id="11" name="Straight Arrow Connector 10"/>
          <p:cNvCxnSpPr>
            <a:stCxn id="3" idx="1"/>
          </p:cNvCxnSpPr>
          <p:nvPr/>
        </p:nvCxnSpPr>
        <p:spPr>
          <a:xfrm flipH="1" flipV="1">
            <a:off x="7296785" y="1920875"/>
            <a:ext cx="985520" cy="31623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3" name="Flowchart: Punched Tape 12"/>
          <p:cNvSpPr/>
          <p:nvPr/>
        </p:nvSpPr>
        <p:spPr>
          <a:xfrm>
            <a:off x="4164330" y="2449830"/>
            <a:ext cx="3264535" cy="806450"/>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altLang="en-US" sz="2000" b="1">
                <a:latin typeface="Times New Roman" panose="02020603050405020304" charset="0"/>
                <a:cs typeface="Times New Roman" panose="02020603050405020304" charset="0"/>
              </a:rPr>
              <a:t>Xuất hiện nhiều trường học</a:t>
            </a:r>
          </a:p>
        </p:txBody>
      </p:sp>
      <p:sp>
        <p:nvSpPr>
          <p:cNvPr id="14" name="Flowchart: Punched Tape 13"/>
          <p:cNvSpPr/>
          <p:nvPr/>
        </p:nvSpPr>
        <p:spPr>
          <a:xfrm>
            <a:off x="4270375" y="1630045"/>
            <a:ext cx="3026410" cy="806450"/>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altLang="en-US" sz="2000" b="1">
                <a:latin typeface="Times New Roman" panose="02020603050405020304" charset="0"/>
                <a:cs typeface="Times New Roman" panose="02020603050405020304" charset="0"/>
              </a:rPr>
              <a:t>Mở rộng Quốc Tử Giám </a:t>
            </a:r>
          </a:p>
        </p:txBody>
      </p:sp>
      <p:cxnSp>
        <p:nvCxnSpPr>
          <p:cNvPr id="15" name="Straight Arrow Connector 14"/>
          <p:cNvCxnSpPr>
            <a:stCxn id="3" idx="1"/>
            <a:endCxn id="13" idx="3"/>
          </p:cNvCxnSpPr>
          <p:nvPr/>
        </p:nvCxnSpPr>
        <p:spPr>
          <a:xfrm flipH="1">
            <a:off x="7428865" y="2237105"/>
            <a:ext cx="853440" cy="61595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6" name="Left Brace 15"/>
          <p:cNvSpPr/>
          <p:nvPr/>
        </p:nvSpPr>
        <p:spPr>
          <a:xfrm>
            <a:off x="3539490" y="1833880"/>
            <a:ext cx="567055" cy="1264285"/>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17" name="Flowchart: Connector 16"/>
          <p:cNvSpPr/>
          <p:nvPr/>
        </p:nvSpPr>
        <p:spPr>
          <a:xfrm>
            <a:off x="1607820" y="1909445"/>
            <a:ext cx="1873885" cy="1112520"/>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a:latin typeface="Times New Roman" panose="02020603050405020304" charset="0"/>
                <a:ea typeface="SimSun" panose="02010600030101010101" pitchFamily="2" charset="-122"/>
                <a:sym typeface="+mn-ea"/>
              </a:rPr>
              <a:t>G</a:t>
            </a:r>
            <a:r>
              <a:rPr lang="en-US" b="1">
                <a:latin typeface="Times New Roman" panose="02020603050405020304" charset="0"/>
                <a:cs typeface="sans-serif" charset="0"/>
                <a:sym typeface="+mn-ea"/>
              </a:rPr>
              <a:t>iáo dục thời Trần quy củ hơn</a:t>
            </a:r>
            <a:endParaRPr lang="en-US"/>
          </a:p>
        </p:txBody>
      </p:sp>
      <p:sp>
        <p:nvSpPr>
          <p:cNvPr id="12" name="Explosion 1 11"/>
          <p:cNvSpPr/>
          <p:nvPr/>
        </p:nvSpPr>
        <p:spPr>
          <a:xfrm>
            <a:off x="476250" y="3098165"/>
            <a:ext cx="3175000" cy="1927860"/>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altLang="en-US" sz="2400" b="1">
                <a:latin typeface="Times New Roman" panose="02020603050405020304" charset="0"/>
                <a:cs typeface="Times New Roman" panose="02020603050405020304" charset="0"/>
              </a:rPr>
              <a:t>c. Khoa học - kĩ thuật</a:t>
            </a:r>
          </a:p>
        </p:txBody>
      </p:sp>
      <p:sp>
        <p:nvSpPr>
          <p:cNvPr id="18" name="Flowchart: Decision 17"/>
          <p:cNvSpPr/>
          <p:nvPr/>
        </p:nvSpPr>
        <p:spPr>
          <a:xfrm>
            <a:off x="4042410" y="3422015"/>
            <a:ext cx="2256155" cy="658495"/>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altLang="en-US" sz="2200" b="1">
                <a:latin typeface="Times New Roman" panose="02020603050405020304" charset="0"/>
                <a:cs typeface="Times New Roman" panose="02020603050405020304" charset="0"/>
              </a:rPr>
              <a:t>Sử học</a:t>
            </a:r>
          </a:p>
        </p:txBody>
      </p:sp>
      <p:sp>
        <p:nvSpPr>
          <p:cNvPr id="19" name="Flowchart: Decision 18"/>
          <p:cNvSpPr/>
          <p:nvPr/>
        </p:nvSpPr>
        <p:spPr>
          <a:xfrm>
            <a:off x="6798945" y="3428365"/>
            <a:ext cx="2399030" cy="611505"/>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altLang="en-US" sz="2200" b="1">
                <a:latin typeface="Times New Roman" panose="02020603050405020304" charset="0"/>
                <a:cs typeface="Times New Roman" panose="02020603050405020304" charset="0"/>
              </a:rPr>
              <a:t>Quân sự</a:t>
            </a:r>
          </a:p>
        </p:txBody>
      </p:sp>
      <p:sp>
        <p:nvSpPr>
          <p:cNvPr id="20" name="Flowchart: Decision 19"/>
          <p:cNvSpPr/>
          <p:nvPr/>
        </p:nvSpPr>
        <p:spPr>
          <a:xfrm>
            <a:off x="9698355" y="3428365"/>
            <a:ext cx="2208530" cy="611505"/>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altLang="en-US" sz="2200" b="1">
                <a:latin typeface="Times New Roman" panose="02020603050405020304" charset="0"/>
                <a:cs typeface="Times New Roman" panose="02020603050405020304" charset="0"/>
              </a:rPr>
              <a:t>Y học</a:t>
            </a:r>
          </a:p>
        </p:txBody>
      </p:sp>
      <p:sp>
        <p:nvSpPr>
          <p:cNvPr id="21" name="Text Box 20"/>
          <p:cNvSpPr txBox="1"/>
          <p:nvPr/>
        </p:nvSpPr>
        <p:spPr>
          <a:xfrm>
            <a:off x="4255135" y="4080510"/>
            <a:ext cx="1830070" cy="6451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altLang="en-US" i="1"/>
              <a:t>Đại Việt sử kí </a:t>
            </a:r>
          </a:p>
          <a:p>
            <a:pPr algn="ctr"/>
            <a:r>
              <a:rPr lang="en-GB" altLang="en-US" i="1"/>
              <a:t>(Lê Văn Hưu)</a:t>
            </a:r>
          </a:p>
        </p:txBody>
      </p:sp>
      <p:sp>
        <p:nvSpPr>
          <p:cNvPr id="22" name="Text Box 21"/>
          <p:cNvSpPr txBox="1"/>
          <p:nvPr/>
        </p:nvSpPr>
        <p:spPr>
          <a:xfrm>
            <a:off x="6798945" y="4039870"/>
            <a:ext cx="2454275" cy="9220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altLang="en-US" i="1"/>
              <a:t>Binh thư yếu lược, Vạn Kiếp tông bí truyền thư </a:t>
            </a:r>
          </a:p>
          <a:p>
            <a:pPr algn="ctr"/>
            <a:r>
              <a:rPr lang="en-GB" altLang="en-US" i="1"/>
              <a:t>(Trần Quốc Tuấn)</a:t>
            </a:r>
          </a:p>
        </p:txBody>
      </p:sp>
      <p:sp>
        <p:nvSpPr>
          <p:cNvPr id="23" name="Text Box 22"/>
          <p:cNvSpPr txBox="1"/>
          <p:nvPr/>
        </p:nvSpPr>
        <p:spPr>
          <a:xfrm>
            <a:off x="9753600" y="4080510"/>
            <a:ext cx="2068830" cy="36830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GB" altLang="en-US" i="1">
                <a:latin typeface="Times New Roman" panose="02020603050405020304" charset="0"/>
                <a:cs typeface="Times New Roman" panose="02020603050405020304" charset="0"/>
              </a:rPr>
              <a:t>Thầy thuốc Tuệ Tĩnh</a:t>
            </a:r>
          </a:p>
        </p:txBody>
      </p:sp>
      <p:cxnSp>
        <p:nvCxnSpPr>
          <p:cNvPr id="24" name="Straight Arrow Connector 23"/>
          <p:cNvCxnSpPr>
            <a:endCxn id="18" idx="1"/>
          </p:cNvCxnSpPr>
          <p:nvPr/>
        </p:nvCxnSpPr>
        <p:spPr>
          <a:xfrm flipV="1">
            <a:off x="3079750" y="3751580"/>
            <a:ext cx="962660" cy="287655"/>
          </a:xfrm>
          <a:prstGeom prst="straightConnector1">
            <a:avLst/>
          </a:prstGeom>
          <a:ln>
            <a:tailEnd type="arrow" w="med" len="med"/>
          </a:ln>
        </p:spPr>
        <p:style>
          <a:lnRef idx="3">
            <a:schemeClr val="accent6"/>
          </a:lnRef>
          <a:fillRef idx="0">
            <a:schemeClr val="accent6"/>
          </a:fillRef>
          <a:effectRef idx="2">
            <a:schemeClr val="accent6"/>
          </a:effectRef>
          <a:fontRef idx="minor">
            <a:schemeClr val="tx1"/>
          </a:fontRef>
        </p:style>
      </p:cxnSp>
      <p:sp>
        <p:nvSpPr>
          <p:cNvPr id="25" name="Plus 24"/>
          <p:cNvSpPr/>
          <p:nvPr/>
        </p:nvSpPr>
        <p:spPr>
          <a:xfrm>
            <a:off x="6217920" y="3516630"/>
            <a:ext cx="581025" cy="430530"/>
          </a:xfrm>
          <a:prstGeom prst="mathPl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6" name="Plus 25"/>
          <p:cNvSpPr/>
          <p:nvPr/>
        </p:nvSpPr>
        <p:spPr>
          <a:xfrm>
            <a:off x="9197975" y="3516630"/>
            <a:ext cx="581025" cy="430530"/>
          </a:xfrm>
          <a:prstGeom prst="mathPl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ox(in)">
                                      <p:cBhvr>
                                        <p:cTn id="12" dur="2000"/>
                                        <p:tgtEl>
                                          <p:spTgt spid="2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ox(in)">
                                      <p:cBhvr>
                                        <p:cTn id="15" dur="2000"/>
                                        <p:tgtEl>
                                          <p:spTgt spid="1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ox(in)">
                                      <p:cBhvr>
                                        <p:cTn id="18" dur="2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ox(in)">
                                      <p:cBhvr>
                                        <p:cTn id="23" dur="2000"/>
                                        <p:tgtEl>
                                          <p:spTgt spid="25"/>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2000"/>
                                        <p:tgtEl>
                                          <p:spTgt spid="19"/>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ox(in)">
                                      <p:cBhvr>
                                        <p:cTn id="29" dur="2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diamond(in)">
                                      <p:cBhvr>
                                        <p:cTn id="34" dur="2000"/>
                                        <p:tgtEl>
                                          <p:spTgt spid="26"/>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amond(in)">
                                      <p:cBhvr>
                                        <p:cTn id="37" dur="2000"/>
                                        <p:tgtEl>
                                          <p:spTgt spid="20"/>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diamond(in)">
                                      <p:cBhvr>
                                        <p:cTn id="4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8" grpId="0" animBg="1"/>
      <p:bldP spid="19" grpId="0" animBg="1"/>
      <p:bldP spid="20" grpId="0" animBg="1"/>
      <p:bldP spid="21" grpId="0" animBg="1"/>
      <p:bldP spid="22" grpId="0" animBg="1"/>
      <p:bldP spid="23" grpId="0" animBg="1"/>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7047865" y="5278755"/>
            <a:ext cx="4841875" cy="13220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ctr"/>
            <a:r>
              <a:rPr lang="en-US" sz="2000"/>
              <a:t>Lê Văn Hưu (1230-1322) người làng Phủ Lý, huyện Đông Sơn, tỉnh Thanh </a:t>
            </a:r>
            <a:r>
              <a:rPr lang="en-GB" altLang="en-US" sz="2000"/>
              <a:t>L</a:t>
            </a:r>
            <a:r>
              <a:rPr lang="en-US" sz="2000"/>
              <a:t>oa (nay thuộc xã Triệu Trung, huyện Thiệu Hóa, tỉnh Thanh Hóa).</a:t>
            </a:r>
          </a:p>
        </p:txBody>
      </p:sp>
      <p:pic>
        <p:nvPicPr>
          <p:cNvPr id="116" name="Picture 115"/>
          <p:cNvPicPr/>
          <p:nvPr/>
        </p:nvPicPr>
        <p:blipFill>
          <a:blip r:embed="rId2"/>
          <a:stretch>
            <a:fillRect/>
          </a:stretch>
        </p:blipFill>
        <p:spPr>
          <a:xfrm>
            <a:off x="6763385" y="102870"/>
            <a:ext cx="5125720" cy="5033010"/>
          </a:xfrm>
          <a:prstGeom prst="rect">
            <a:avLst/>
          </a:prstGeom>
          <a:noFill/>
          <a:ln w="9525">
            <a:noFill/>
          </a:ln>
        </p:spPr>
      </p:pic>
      <p:sp>
        <p:nvSpPr>
          <p:cNvPr id="4" name="Text Box 3"/>
          <p:cNvSpPr txBox="1"/>
          <p:nvPr/>
        </p:nvSpPr>
        <p:spPr>
          <a:xfrm>
            <a:off x="206375" y="1396365"/>
            <a:ext cx="6334760" cy="489267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just"/>
            <a:r>
              <a:rPr lang="en-GB" altLang="en-US" sz="2400" i="1">
                <a:latin typeface="Times New Roman" panose="02020603050405020304" charset="0"/>
                <a:cs typeface="Times New Roman" panose="02020603050405020304" charset="0"/>
              </a:rPr>
              <a:t>	</a:t>
            </a:r>
            <a:r>
              <a:rPr lang="en-US" sz="2400" i="1">
                <a:latin typeface="Times New Roman" panose="02020603050405020304" charset="0"/>
                <a:cs typeface="Times New Roman" panose="02020603050405020304" charset="0"/>
              </a:rPr>
              <a:t>Đại Việt sử ký</a:t>
            </a:r>
            <a:r>
              <a:rPr lang="en-GB" altLang="en-US" sz="2400" i="1">
                <a:latin typeface="Times New Roman" panose="02020603050405020304" charset="0"/>
                <a:cs typeface="Times New Roman" panose="02020603050405020304" charset="0"/>
              </a:rPr>
              <a:t>,</a:t>
            </a:r>
            <a:r>
              <a:rPr lang="en-US" sz="2400" i="1">
                <a:latin typeface="Times New Roman" panose="02020603050405020304" charset="0"/>
                <a:cs typeface="Times New Roman" panose="02020603050405020304" charset="0"/>
              </a:rPr>
              <a:t> là bộ quốc sử đầu tiên của nước Việt Nam do Lê Văn Hưu (đời Trần) soạn ra, gồm 30 quyển, chép lịch sử Việt Nam từ Triệu Vũ Đế đến Lý Chiêu Hoàng. Bộ sử nay không còn nữa và được các học giả cho rằng đã bị đem về Trung Quốc vào thời thuộc Minh, nhưng Ngô Sĩ Liên vào thời Lê đã tham khảo để soạn ra bộ Đại Việt sử ký toàn thư, trong đó có trích một số lời bình của Lê Văn Hưu đối với các nhân vật.</a:t>
            </a:r>
          </a:p>
          <a:p>
            <a:pPr algn="just"/>
            <a:endParaRPr lang="en-US" sz="2400" i="1">
              <a:latin typeface="Times New Roman" panose="02020603050405020304" charset="0"/>
              <a:cs typeface="Times New Roman" panose="02020603050405020304" charset="0"/>
            </a:endParaRPr>
          </a:p>
          <a:p>
            <a:pPr algn="just"/>
            <a:r>
              <a:rPr lang="en-GB" altLang="en-US" sz="2400" i="1">
                <a:latin typeface="Times New Roman" panose="02020603050405020304" charset="0"/>
                <a:cs typeface="Times New Roman" panose="02020603050405020304" charset="0"/>
              </a:rPr>
              <a:t>	</a:t>
            </a:r>
            <a:r>
              <a:rPr lang="en-US" sz="2400" i="1">
                <a:latin typeface="Times New Roman" panose="02020603050405020304" charset="0"/>
                <a:cs typeface="Times New Roman" panose="02020603050405020304" charset="0"/>
              </a:rPr>
              <a:t>Sau khi hoàn thành bộ sử năm 1272, Lê Văn Hưu đem dâng vua Trần Thánh Tông, được ban thưởng rất hậu.</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116"/>
          <p:cNvPicPr/>
          <p:nvPr/>
        </p:nvPicPr>
        <p:blipFill>
          <a:blip r:embed="rId2"/>
          <a:stretch>
            <a:fillRect/>
          </a:stretch>
        </p:blipFill>
        <p:spPr>
          <a:xfrm>
            <a:off x="167005" y="183515"/>
            <a:ext cx="5063490" cy="6031865"/>
          </a:xfrm>
          <a:prstGeom prst="rect">
            <a:avLst/>
          </a:prstGeom>
          <a:noFill/>
          <a:ln w="9525">
            <a:noFill/>
          </a:ln>
        </p:spPr>
      </p:pic>
      <p:pic>
        <p:nvPicPr>
          <p:cNvPr id="118" name="Picture 117"/>
          <p:cNvPicPr/>
          <p:nvPr/>
        </p:nvPicPr>
        <p:blipFill>
          <a:blip r:embed="rId3"/>
          <a:stretch>
            <a:fillRect/>
          </a:stretch>
        </p:blipFill>
        <p:spPr>
          <a:xfrm>
            <a:off x="4619625" y="556895"/>
            <a:ext cx="7255510" cy="549084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118"/>
          <p:cNvPicPr/>
          <p:nvPr/>
        </p:nvPicPr>
        <p:blipFill>
          <a:blip r:embed="rId2"/>
          <a:stretch>
            <a:fillRect/>
          </a:stretch>
        </p:blipFill>
        <p:spPr>
          <a:xfrm>
            <a:off x="371475" y="-635"/>
            <a:ext cx="10672445" cy="6319520"/>
          </a:xfrm>
          <a:prstGeom prst="rect">
            <a:avLst/>
          </a:prstGeom>
          <a:noFill/>
          <a:ln w="9525">
            <a:noFill/>
          </a:ln>
        </p:spPr>
      </p:pic>
      <p:sp>
        <p:nvSpPr>
          <p:cNvPr id="4" name="Text Box 3"/>
          <p:cNvSpPr txBox="1"/>
          <p:nvPr/>
        </p:nvSpPr>
        <p:spPr>
          <a:xfrm>
            <a:off x="669925" y="6397625"/>
            <a:ext cx="10852150" cy="460375"/>
          </a:xfrm>
          <a:prstGeom prst="rect">
            <a:avLst/>
          </a:prstGeom>
          <a:noFill/>
        </p:spPr>
        <p:txBody>
          <a:bodyPr wrap="square" rtlCol="0" anchor="t">
            <a:spAutoFit/>
          </a:bodyPr>
          <a:lstStyle/>
          <a:p>
            <a:r>
              <a:rPr lang="en-US" sz="2400" i="1"/>
              <a:t>Đại danh y - Thiền sư Tuệ Tĩnh, người mở đầu cho nền y dược cổ truyền dân tộc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Arrow 1"/>
          <p:cNvSpPr/>
          <p:nvPr/>
        </p:nvSpPr>
        <p:spPr>
          <a:xfrm>
            <a:off x="142240" y="676910"/>
            <a:ext cx="3261995" cy="95313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b="1">
                <a:solidFill>
                  <a:schemeClr val="tx1"/>
                </a:solidFill>
                <a:latin typeface="Times New Roman" panose="02020603050405020304" charset="0"/>
                <a:cs typeface="Times New Roman" panose="02020603050405020304" charset="0"/>
              </a:rPr>
              <a:t>a. Tư tưởng - </a:t>
            </a:r>
          </a:p>
          <a:p>
            <a:pPr algn="ctr"/>
            <a:r>
              <a:rPr lang="en-GB" altLang="en-US" sz="2000" b="1">
                <a:solidFill>
                  <a:schemeClr val="tx1"/>
                </a:solidFill>
                <a:latin typeface="Times New Roman" panose="02020603050405020304" charset="0"/>
                <a:cs typeface="Times New Roman" panose="02020603050405020304" charset="0"/>
              </a:rPr>
              <a:t>tôn giáo</a:t>
            </a:r>
          </a:p>
        </p:txBody>
      </p:sp>
      <p:sp>
        <p:nvSpPr>
          <p:cNvPr id="5" name="Text Box 4"/>
          <p:cNvSpPr txBox="1"/>
          <p:nvPr/>
        </p:nvSpPr>
        <p:spPr>
          <a:xfrm>
            <a:off x="2840990" y="89852"/>
            <a:ext cx="5080000" cy="460375"/>
          </a:xfrm>
          <a:prstGeom prst="rect">
            <a:avLst/>
          </a:prstGeom>
          <a:noFill/>
          <a:ln w="9525">
            <a:noFill/>
          </a:ln>
        </p:spPr>
        <p:txBody>
          <a:bodyPr>
            <a:spAutoFit/>
          </a:bodyPr>
          <a:lstStyle/>
          <a:p>
            <a:pPr indent="0"/>
            <a:r>
              <a:rPr lang="en-US" sz="2400" b="1">
                <a:latin typeface="Times New Roman" panose="02020603050405020304" charset="0"/>
                <a:cs typeface="sans-serif" charset="0"/>
              </a:rPr>
              <a:t>4. Tình hình văn hoá</a:t>
            </a:r>
          </a:p>
        </p:txBody>
      </p:sp>
      <p:sp>
        <p:nvSpPr>
          <p:cNvPr id="3" name="Flowchart: Punched Tape 2"/>
          <p:cNvSpPr/>
          <p:nvPr/>
        </p:nvSpPr>
        <p:spPr>
          <a:xfrm>
            <a:off x="8282305" y="1833880"/>
            <a:ext cx="2360295" cy="806450"/>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altLang="en-US" sz="2000" b="1">
                <a:latin typeface="Times New Roman" panose="02020603050405020304" charset="0"/>
                <a:cs typeface="Times New Roman" panose="02020603050405020304" charset="0"/>
              </a:rPr>
              <a:t>b. Giáo dục</a:t>
            </a:r>
          </a:p>
        </p:txBody>
      </p:sp>
      <p:sp>
        <p:nvSpPr>
          <p:cNvPr id="7" name="Flowchart: Connector 6"/>
          <p:cNvSpPr/>
          <p:nvPr/>
        </p:nvSpPr>
        <p:spPr>
          <a:xfrm>
            <a:off x="3937000" y="883285"/>
            <a:ext cx="2201545"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200" b="1" i="1">
                <a:solidFill>
                  <a:srgbClr val="FF0000"/>
                </a:solidFill>
              </a:rPr>
              <a:t>Nho giáo</a:t>
            </a:r>
          </a:p>
        </p:txBody>
      </p:sp>
      <p:sp>
        <p:nvSpPr>
          <p:cNvPr id="8" name="Flowchart: Connector 7"/>
          <p:cNvSpPr/>
          <p:nvPr/>
        </p:nvSpPr>
        <p:spPr>
          <a:xfrm>
            <a:off x="8968105" y="851535"/>
            <a:ext cx="2470785" cy="4889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200" b="1" i="1">
                <a:solidFill>
                  <a:srgbClr val="FF0000"/>
                </a:solidFill>
              </a:rPr>
              <a:t>Phật giáo </a:t>
            </a:r>
          </a:p>
        </p:txBody>
      </p:sp>
      <p:sp>
        <p:nvSpPr>
          <p:cNvPr id="9" name="Flowchart: Connector 8"/>
          <p:cNvSpPr/>
          <p:nvPr/>
        </p:nvSpPr>
        <p:spPr>
          <a:xfrm>
            <a:off x="6529070" y="883285"/>
            <a:ext cx="2201545"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200" b="1" i="1"/>
              <a:t>Đạo giáo</a:t>
            </a:r>
          </a:p>
        </p:txBody>
      </p:sp>
      <p:cxnSp>
        <p:nvCxnSpPr>
          <p:cNvPr id="11" name="Straight Arrow Connector 10"/>
          <p:cNvCxnSpPr>
            <a:stCxn id="3" idx="1"/>
          </p:cNvCxnSpPr>
          <p:nvPr/>
        </p:nvCxnSpPr>
        <p:spPr>
          <a:xfrm flipH="1" flipV="1">
            <a:off x="7296785" y="1920875"/>
            <a:ext cx="985520" cy="31623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3" name="Flowchart: Punched Tape 12"/>
          <p:cNvSpPr/>
          <p:nvPr/>
        </p:nvSpPr>
        <p:spPr>
          <a:xfrm>
            <a:off x="4164330" y="2449830"/>
            <a:ext cx="3264535" cy="806450"/>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altLang="en-US" sz="2000" b="1">
                <a:latin typeface="Times New Roman" panose="02020603050405020304" charset="0"/>
                <a:cs typeface="Times New Roman" panose="02020603050405020304" charset="0"/>
              </a:rPr>
              <a:t>Xuất hiện nhiều trường học</a:t>
            </a:r>
          </a:p>
        </p:txBody>
      </p:sp>
      <p:sp>
        <p:nvSpPr>
          <p:cNvPr id="14" name="Flowchart: Punched Tape 13"/>
          <p:cNvSpPr/>
          <p:nvPr/>
        </p:nvSpPr>
        <p:spPr>
          <a:xfrm>
            <a:off x="4270375" y="1630045"/>
            <a:ext cx="3026410" cy="806450"/>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altLang="en-US" sz="2000" b="1">
                <a:latin typeface="Times New Roman" panose="02020603050405020304" charset="0"/>
                <a:cs typeface="Times New Roman" panose="02020603050405020304" charset="0"/>
              </a:rPr>
              <a:t>Mở rộng Quốc Tử Giám </a:t>
            </a:r>
          </a:p>
        </p:txBody>
      </p:sp>
      <p:cxnSp>
        <p:nvCxnSpPr>
          <p:cNvPr id="15" name="Straight Arrow Connector 14"/>
          <p:cNvCxnSpPr>
            <a:stCxn id="3" idx="1"/>
            <a:endCxn id="13" idx="3"/>
          </p:cNvCxnSpPr>
          <p:nvPr/>
        </p:nvCxnSpPr>
        <p:spPr>
          <a:xfrm flipH="1">
            <a:off x="7428865" y="2237105"/>
            <a:ext cx="853440" cy="61595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6" name="Left Brace 15"/>
          <p:cNvSpPr/>
          <p:nvPr/>
        </p:nvSpPr>
        <p:spPr>
          <a:xfrm>
            <a:off x="3539490" y="1833880"/>
            <a:ext cx="567055" cy="1264285"/>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17" name="Flowchart: Connector 16"/>
          <p:cNvSpPr/>
          <p:nvPr/>
        </p:nvSpPr>
        <p:spPr>
          <a:xfrm>
            <a:off x="1607820" y="1909445"/>
            <a:ext cx="1873885" cy="1112520"/>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a:latin typeface="Times New Roman" panose="02020603050405020304" charset="0"/>
                <a:ea typeface="SimSun" panose="02010600030101010101" pitchFamily="2" charset="-122"/>
                <a:sym typeface="+mn-ea"/>
              </a:rPr>
              <a:t>G</a:t>
            </a:r>
            <a:r>
              <a:rPr lang="en-US" b="1">
                <a:latin typeface="Times New Roman" panose="02020603050405020304" charset="0"/>
                <a:cs typeface="sans-serif" charset="0"/>
                <a:sym typeface="+mn-ea"/>
              </a:rPr>
              <a:t>iáo dục thời Trần quy củ hơn</a:t>
            </a:r>
            <a:endParaRPr lang="en-US"/>
          </a:p>
        </p:txBody>
      </p:sp>
      <p:sp>
        <p:nvSpPr>
          <p:cNvPr id="12" name="Explosion 1 11"/>
          <p:cNvSpPr/>
          <p:nvPr/>
        </p:nvSpPr>
        <p:spPr>
          <a:xfrm>
            <a:off x="449580" y="3098165"/>
            <a:ext cx="3032125" cy="1927860"/>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altLang="en-US" sz="2200" b="1">
                <a:latin typeface="Times New Roman" panose="02020603050405020304" charset="0"/>
                <a:cs typeface="Times New Roman" panose="02020603050405020304" charset="0"/>
              </a:rPr>
              <a:t>c. Khoa học - kĩ thuật</a:t>
            </a:r>
          </a:p>
        </p:txBody>
      </p:sp>
      <p:sp>
        <p:nvSpPr>
          <p:cNvPr id="18" name="Flowchart: Decision 17"/>
          <p:cNvSpPr/>
          <p:nvPr/>
        </p:nvSpPr>
        <p:spPr>
          <a:xfrm>
            <a:off x="4042410" y="3422015"/>
            <a:ext cx="2256155" cy="658495"/>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altLang="en-US" sz="2200" b="1">
                <a:latin typeface="Times New Roman" panose="02020603050405020304" charset="0"/>
                <a:cs typeface="Times New Roman" panose="02020603050405020304" charset="0"/>
              </a:rPr>
              <a:t>Sử học</a:t>
            </a:r>
          </a:p>
        </p:txBody>
      </p:sp>
      <p:sp>
        <p:nvSpPr>
          <p:cNvPr id="19" name="Flowchart: Decision 18"/>
          <p:cNvSpPr/>
          <p:nvPr/>
        </p:nvSpPr>
        <p:spPr>
          <a:xfrm>
            <a:off x="6798945" y="3428365"/>
            <a:ext cx="2399030" cy="611505"/>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altLang="en-US" sz="2200" b="1">
                <a:latin typeface="Times New Roman" panose="02020603050405020304" charset="0"/>
                <a:cs typeface="Times New Roman" panose="02020603050405020304" charset="0"/>
              </a:rPr>
              <a:t>Quân sự</a:t>
            </a:r>
          </a:p>
        </p:txBody>
      </p:sp>
      <p:sp>
        <p:nvSpPr>
          <p:cNvPr id="20" name="Flowchart: Decision 19"/>
          <p:cNvSpPr/>
          <p:nvPr/>
        </p:nvSpPr>
        <p:spPr>
          <a:xfrm>
            <a:off x="9698355" y="3428365"/>
            <a:ext cx="2208530" cy="611505"/>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altLang="en-US" sz="2200" b="1">
                <a:latin typeface="Times New Roman" panose="02020603050405020304" charset="0"/>
                <a:cs typeface="Times New Roman" panose="02020603050405020304" charset="0"/>
              </a:rPr>
              <a:t>Y học</a:t>
            </a:r>
          </a:p>
        </p:txBody>
      </p:sp>
      <p:sp>
        <p:nvSpPr>
          <p:cNvPr id="21" name="Text Box 20"/>
          <p:cNvSpPr txBox="1"/>
          <p:nvPr/>
        </p:nvSpPr>
        <p:spPr>
          <a:xfrm>
            <a:off x="4255135" y="4080510"/>
            <a:ext cx="1830070" cy="6451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altLang="en-US" i="1"/>
              <a:t>Đại Việt sử kí </a:t>
            </a:r>
          </a:p>
          <a:p>
            <a:pPr algn="ctr"/>
            <a:r>
              <a:rPr lang="en-GB" altLang="en-US" i="1"/>
              <a:t>(Lê Văn Hưu)</a:t>
            </a:r>
          </a:p>
        </p:txBody>
      </p:sp>
      <p:sp>
        <p:nvSpPr>
          <p:cNvPr id="22" name="Text Box 21"/>
          <p:cNvSpPr txBox="1"/>
          <p:nvPr/>
        </p:nvSpPr>
        <p:spPr>
          <a:xfrm>
            <a:off x="6798945" y="4039870"/>
            <a:ext cx="2454275" cy="9220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altLang="en-US" i="1"/>
              <a:t>Binh thư yếu lược, Vạn Kiếp tông bí truyền thư </a:t>
            </a:r>
          </a:p>
          <a:p>
            <a:pPr algn="ctr"/>
            <a:r>
              <a:rPr lang="en-GB" altLang="en-US" i="1"/>
              <a:t>(Trần Quốc Tuấn)</a:t>
            </a:r>
          </a:p>
        </p:txBody>
      </p:sp>
      <p:sp>
        <p:nvSpPr>
          <p:cNvPr id="23" name="Text Box 22"/>
          <p:cNvSpPr txBox="1"/>
          <p:nvPr/>
        </p:nvSpPr>
        <p:spPr>
          <a:xfrm>
            <a:off x="9753600" y="4080510"/>
            <a:ext cx="2068830" cy="36830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GB" altLang="en-US" i="1">
                <a:latin typeface="Times New Roman" panose="02020603050405020304" charset="0"/>
                <a:cs typeface="Times New Roman" panose="02020603050405020304" charset="0"/>
              </a:rPr>
              <a:t>Thầy thuốc Tuệ Tĩnh</a:t>
            </a:r>
          </a:p>
        </p:txBody>
      </p:sp>
      <p:cxnSp>
        <p:nvCxnSpPr>
          <p:cNvPr id="24" name="Straight Arrow Connector 23"/>
          <p:cNvCxnSpPr>
            <a:endCxn id="18" idx="1"/>
          </p:cNvCxnSpPr>
          <p:nvPr/>
        </p:nvCxnSpPr>
        <p:spPr>
          <a:xfrm flipV="1">
            <a:off x="3253740" y="3751580"/>
            <a:ext cx="788670" cy="97155"/>
          </a:xfrm>
          <a:prstGeom prst="straightConnector1">
            <a:avLst/>
          </a:prstGeom>
          <a:ln>
            <a:tailEnd type="arrow" w="med" len="med"/>
          </a:ln>
        </p:spPr>
        <p:style>
          <a:lnRef idx="3">
            <a:schemeClr val="accent6"/>
          </a:lnRef>
          <a:fillRef idx="0">
            <a:schemeClr val="accent6"/>
          </a:fillRef>
          <a:effectRef idx="2">
            <a:schemeClr val="accent6"/>
          </a:effectRef>
          <a:fontRef idx="minor">
            <a:schemeClr val="tx1"/>
          </a:fontRef>
        </p:style>
      </p:cxnSp>
      <p:sp>
        <p:nvSpPr>
          <p:cNvPr id="25" name="Plus 24"/>
          <p:cNvSpPr/>
          <p:nvPr/>
        </p:nvSpPr>
        <p:spPr>
          <a:xfrm>
            <a:off x="6217920" y="3516630"/>
            <a:ext cx="581025" cy="430530"/>
          </a:xfrm>
          <a:prstGeom prst="mathPl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6" name="Plus 25"/>
          <p:cNvSpPr/>
          <p:nvPr/>
        </p:nvSpPr>
        <p:spPr>
          <a:xfrm>
            <a:off x="9197975" y="3516630"/>
            <a:ext cx="581025" cy="430530"/>
          </a:xfrm>
          <a:prstGeom prst="mathPl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Cloud 5"/>
          <p:cNvSpPr/>
          <p:nvPr/>
        </p:nvSpPr>
        <p:spPr>
          <a:xfrm>
            <a:off x="4582795" y="5231130"/>
            <a:ext cx="2216150" cy="123317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altLang="en-US" sz="2200" b="1" i="1">
                <a:latin typeface="Times New Roman" panose="02020603050405020304" charset="0"/>
                <a:cs typeface="Times New Roman" panose="02020603050405020304" charset="0"/>
              </a:rPr>
              <a:t>d. Văn học, nghệ thuật</a:t>
            </a:r>
          </a:p>
        </p:txBody>
      </p:sp>
      <p:sp>
        <p:nvSpPr>
          <p:cNvPr id="4" name="Cloud 3"/>
          <p:cNvSpPr/>
          <p:nvPr/>
        </p:nvSpPr>
        <p:spPr>
          <a:xfrm>
            <a:off x="2382520" y="5066030"/>
            <a:ext cx="1781810" cy="90043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altLang="en-US" sz="2200" b="1" i="1">
                <a:latin typeface="Times New Roman" panose="02020603050405020304" charset="0"/>
                <a:cs typeface="Times New Roman" panose="02020603050405020304" charset="0"/>
              </a:rPr>
              <a:t>Văn học</a:t>
            </a:r>
          </a:p>
        </p:txBody>
      </p:sp>
      <p:sp>
        <p:nvSpPr>
          <p:cNvPr id="10" name="Cloud 9"/>
          <p:cNvSpPr/>
          <p:nvPr/>
        </p:nvSpPr>
        <p:spPr>
          <a:xfrm>
            <a:off x="7127240" y="5565140"/>
            <a:ext cx="1663065" cy="1190625"/>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altLang="en-US" sz="2000" b="1" i="1">
                <a:latin typeface="Times New Roman" panose="02020603050405020304" charset="0"/>
                <a:cs typeface="Times New Roman" panose="02020603050405020304" charset="0"/>
              </a:rPr>
              <a:t>Nghệ thuật</a:t>
            </a:r>
          </a:p>
        </p:txBody>
      </p:sp>
      <p:sp>
        <p:nvSpPr>
          <p:cNvPr id="27" name="Right Arrow 26"/>
          <p:cNvSpPr/>
          <p:nvPr/>
        </p:nvSpPr>
        <p:spPr>
          <a:xfrm rot="1620000">
            <a:off x="6726555" y="5961380"/>
            <a:ext cx="567690" cy="147320"/>
          </a:xfrm>
          <a:prstGeom prst="rightArrow">
            <a:avLst>
              <a:gd name="adj1" fmla="val 50000"/>
              <a:gd name="adj2" fmla="val 8179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Right Arrow 27"/>
          <p:cNvSpPr/>
          <p:nvPr/>
        </p:nvSpPr>
        <p:spPr>
          <a:xfrm rot="11280000">
            <a:off x="4115435" y="5540375"/>
            <a:ext cx="620395" cy="171450"/>
          </a:xfrm>
          <a:prstGeom prst="rightArrow">
            <a:avLst>
              <a:gd name="adj1" fmla="val 50000"/>
              <a:gd name="adj2" fmla="val 8179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Cloud 28"/>
          <p:cNvSpPr/>
          <p:nvPr/>
        </p:nvSpPr>
        <p:spPr>
          <a:xfrm>
            <a:off x="260985" y="4961890"/>
            <a:ext cx="1855470" cy="60325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altLang="en-US" sz="2000" b="1" i="1">
                <a:latin typeface="Times New Roman" panose="02020603050405020304" charset="0"/>
                <a:cs typeface="Times New Roman" panose="02020603050405020304" charset="0"/>
              </a:rPr>
              <a:t>Chữ Hán</a:t>
            </a:r>
          </a:p>
        </p:txBody>
      </p:sp>
      <p:sp>
        <p:nvSpPr>
          <p:cNvPr id="30" name="Cloud 29"/>
          <p:cNvSpPr/>
          <p:nvPr/>
        </p:nvSpPr>
        <p:spPr>
          <a:xfrm>
            <a:off x="890270" y="6193155"/>
            <a:ext cx="1951355" cy="60325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altLang="en-US" sz="2000" b="1" i="1">
                <a:latin typeface="Times New Roman" panose="02020603050405020304" charset="0"/>
                <a:cs typeface="Times New Roman" panose="02020603050405020304" charset="0"/>
              </a:rPr>
              <a:t>Chữ Nôm</a:t>
            </a:r>
          </a:p>
        </p:txBody>
      </p:sp>
      <p:cxnSp>
        <p:nvCxnSpPr>
          <p:cNvPr id="31" name="Straight Arrow Connector 30"/>
          <p:cNvCxnSpPr/>
          <p:nvPr/>
        </p:nvCxnSpPr>
        <p:spPr>
          <a:xfrm flipH="1" flipV="1">
            <a:off x="1809750" y="5389880"/>
            <a:ext cx="572770" cy="92710"/>
          </a:xfrm>
          <a:prstGeom prst="straightConnector1">
            <a:avLst/>
          </a:prstGeom>
          <a:ln>
            <a:tailEnd type="arrow" w="med" len="med"/>
          </a:ln>
        </p:spPr>
        <p:style>
          <a:lnRef idx="3">
            <a:schemeClr val="accent3"/>
          </a:lnRef>
          <a:fillRef idx="0">
            <a:schemeClr val="accent3"/>
          </a:fillRef>
          <a:effectRef idx="2">
            <a:schemeClr val="accent3"/>
          </a:effectRef>
          <a:fontRef idx="minor">
            <a:schemeClr val="tx1"/>
          </a:fontRef>
        </p:style>
      </p:cxnSp>
      <p:cxnSp>
        <p:nvCxnSpPr>
          <p:cNvPr id="32" name="Straight Arrow Connector 31"/>
          <p:cNvCxnSpPr/>
          <p:nvPr/>
        </p:nvCxnSpPr>
        <p:spPr>
          <a:xfrm flipH="1">
            <a:off x="2230120" y="5784215"/>
            <a:ext cx="405130" cy="445135"/>
          </a:xfrm>
          <a:prstGeom prst="straightConnector1">
            <a:avLst/>
          </a:prstGeom>
          <a:ln>
            <a:tailEnd type="arrow" w="med" len="med"/>
          </a:ln>
        </p:spPr>
        <p:style>
          <a:lnRef idx="3">
            <a:schemeClr val="accent3"/>
          </a:lnRef>
          <a:fillRef idx="0">
            <a:schemeClr val="accent3"/>
          </a:fillRef>
          <a:effectRef idx="2">
            <a:schemeClr val="accent3"/>
          </a:effectRef>
          <a:fontRef idx="minor">
            <a:schemeClr val="tx1"/>
          </a:fontRef>
        </p:style>
      </p:cxnSp>
      <p:sp>
        <p:nvSpPr>
          <p:cNvPr id="36" name="Cloud 35"/>
          <p:cNvSpPr/>
          <p:nvPr/>
        </p:nvSpPr>
        <p:spPr>
          <a:xfrm>
            <a:off x="8746490" y="5070475"/>
            <a:ext cx="3396615" cy="53213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altLang="en-US" b="1" i="1">
                <a:latin typeface="Times New Roman" panose="02020603050405020304" charset="0"/>
                <a:cs typeface="Times New Roman" panose="02020603050405020304" charset="0"/>
              </a:rPr>
              <a:t>Kiến trúc, điêu khắc</a:t>
            </a:r>
          </a:p>
        </p:txBody>
      </p:sp>
      <p:sp>
        <p:nvSpPr>
          <p:cNvPr id="37" name="Cloud 36"/>
          <p:cNvSpPr/>
          <p:nvPr/>
        </p:nvSpPr>
        <p:spPr>
          <a:xfrm>
            <a:off x="8816975" y="6223635"/>
            <a:ext cx="3396615" cy="53213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altLang="en-US" b="1" i="1">
                <a:latin typeface="Times New Roman" panose="02020603050405020304" charset="0"/>
                <a:cs typeface="Times New Roman" panose="02020603050405020304" charset="0"/>
              </a:rPr>
              <a:t>NT diễn xướng</a:t>
            </a:r>
          </a:p>
        </p:txBody>
      </p:sp>
      <p:cxnSp>
        <p:nvCxnSpPr>
          <p:cNvPr id="38" name="Curved Connector 37"/>
          <p:cNvCxnSpPr/>
          <p:nvPr/>
        </p:nvCxnSpPr>
        <p:spPr>
          <a:xfrm flipV="1">
            <a:off x="8746490" y="5561965"/>
            <a:ext cx="521970" cy="412750"/>
          </a:xfrm>
          <a:prstGeom prst="curvedConnector3">
            <a:avLst>
              <a:gd name="adj1" fmla="val 50122"/>
            </a:avLst>
          </a:prstGeom>
          <a:ln>
            <a:tailEnd type="arrow" w="med" len="med"/>
          </a:ln>
        </p:spPr>
        <p:style>
          <a:lnRef idx="3">
            <a:schemeClr val="accent3"/>
          </a:lnRef>
          <a:fillRef idx="0">
            <a:schemeClr val="accent3"/>
          </a:fillRef>
          <a:effectRef idx="2">
            <a:schemeClr val="accent3"/>
          </a:effectRef>
          <a:fontRef idx="minor">
            <a:schemeClr val="tx1"/>
          </a:fontRef>
        </p:style>
      </p:cxnSp>
      <p:cxnSp>
        <p:nvCxnSpPr>
          <p:cNvPr id="39" name="Curved Connector 38"/>
          <p:cNvCxnSpPr/>
          <p:nvPr/>
        </p:nvCxnSpPr>
        <p:spPr>
          <a:xfrm>
            <a:off x="8760460" y="5974715"/>
            <a:ext cx="809625" cy="254000"/>
          </a:xfrm>
          <a:prstGeom prst="curvedConnector3">
            <a:avLst>
              <a:gd name="adj1" fmla="val 50039"/>
            </a:avLst>
          </a:prstGeom>
          <a:ln>
            <a:tailEnd type="arrow" w="med" len="med"/>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ox(in)">
                                      <p:cBhvr>
                                        <p:cTn id="12" dur="2000"/>
                                        <p:tgtEl>
                                          <p:spTgt spid="2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2000"/>
                                        <p:tgtEl>
                                          <p:spTgt spid="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ox(in)">
                                      <p:cBhvr>
                                        <p:cTn id="18" dur="2000"/>
                                        <p:tgtEl>
                                          <p:spTgt spid="27"/>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ox(in)">
                                      <p:cBhvr>
                                        <p:cTn id="26" dur="2000"/>
                                        <p:tgtEl>
                                          <p:spTgt spid="31"/>
                                        </p:tgtEl>
                                      </p:cBhvr>
                                    </p:animEffect>
                                  </p:childTnLst>
                                </p:cTn>
                              </p:par>
                              <p:par>
                                <p:cTn id="27" presetID="4" presetClass="entr" presetSubtype="16"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ox(in)">
                                      <p:cBhvr>
                                        <p:cTn id="29" dur="2000"/>
                                        <p:tgtEl>
                                          <p:spTgt spid="32"/>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ox(in)">
                                      <p:cBhvr>
                                        <p:cTn id="32" dur="2000"/>
                                        <p:tgtEl>
                                          <p:spTgt spid="29"/>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ox(in)">
                                      <p:cBhvr>
                                        <p:cTn id="35" dur="20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box(in)">
                                      <p:cBhvr>
                                        <p:cTn id="40" dur="2000"/>
                                        <p:tgtEl>
                                          <p:spTgt spid="38"/>
                                        </p:tgtEl>
                                      </p:cBhvr>
                                    </p:animEffect>
                                  </p:childTnLst>
                                </p:cTn>
                              </p:par>
                              <p:par>
                                <p:cTn id="41" presetID="4" presetClass="entr" presetSubtype="16"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box(in)">
                                      <p:cBhvr>
                                        <p:cTn id="43" dur="2000"/>
                                        <p:tgtEl>
                                          <p:spTgt spid="39"/>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box(in)">
                                      <p:cBhvr>
                                        <p:cTn id="46" dur="2000"/>
                                        <p:tgtEl>
                                          <p:spTgt spid="36"/>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box(in)">
                                      <p:cBhvr>
                                        <p:cTn id="49"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10" grpId="0" animBg="1"/>
      <p:bldP spid="27" grpId="0" animBg="1"/>
      <p:bldP spid="28" grpId="0" animBg="1"/>
      <p:bldP spid="29" grpId="0" animBg="1"/>
      <p:bldP spid="30" grpId="0" animBg="1"/>
      <p:bldP spid="36" grpId="0" animBg="1"/>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Content Placeholder 120"/>
          <p:cNvPicPr>
            <a:picLocks noGrp="1"/>
          </p:cNvPicPr>
          <p:nvPr>
            <p:ph idx="1"/>
          </p:nvPr>
        </p:nvPicPr>
        <p:blipFill>
          <a:blip r:embed="rId2"/>
          <a:stretch>
            <a:fillRect/>
          </a:stretch>
        </p:blipFill>
        <p:spPr>
          <a:xfrm>
            <a:off x="283210" y="159385"/>
            <a:ext cx="7304405" cy="6430010"/>
          </a:xfrm>
          <a:prstGeom prst="rect">
            <a:avLst/>
          </a:prstGeom>
          <a:noFill/>
          <a:ln w="9525">
            <a:noFill/>
          </a:ln>
        </p:spPr>
      </p:pic>
      <p:sp>
        <p:nvSpPr>
          <p:cNvPr id="8" name="Text Box 7"/>
          <p:cNvSpPr txBox="1"/>
          <p:nvPr/>
        </p:nvSpPr>
        <p:spPr>
          <a:xfrm>
            <a:off x="7873365" y="302260"/>
            <a:ext cx="4175125" cy="6492875"/>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t">
            <a:spAutoFit/>
          </a:bodyPr>
          <a:lstStyle/>
          <a:p>
            <a:r>
              <a:rPr lang="en-GB" altLang="en-US" sz="3200" i="1">
                <a:latin typeface="Times New Roman" panose="02020603050405020304" charset="0"/>
                <a:cs typeface="Times New Roman" panose="02020603050405020304" charset="0"/>
              </a:rPr>
              <a:t>...</a:t>
            </a:r>
          </a:p>
          <a:p>
            <a:r>
              <a:rPr lang="en-GB" altLang="en-US" sz="3200" i="1">
                <a:latin typeface="Times New Roman" panose="02020603050405020304" charset="0"/>
                <a:cs typeface="Times New Roman" panose="02020603050405020304" charset="0"/>
              </a:rPr>
              <a:t>	T</a:t>
            </a:r>
            <a:r>
              <a:rPr lang="en-US" sz="3200" i="1">
                <a:latin typeface="Times New Roman" panose="02020603050405020304" charset="0"/>
                <a:cs typeface="Times New Roman" panose="02020603050405020304" charset="0"/>
              </a:rPr>
              <a:t>a thường tới bữa quên ăn, nửa đêm vỗ gối, ruột đau như cắt, nước mắt đầm đìa; chỉ giận chưa thể xả thịt, lột da, ăn gan, uống máu quân thù; dẫu cho trăm thân ta phơi ngoài nội cỏ, nghìn thây ta bọc trong da ngựa, cũng nguyện xin làm.</a:t>
            </a:r>
          </a:p>
          <a:p>
            <a:r>
              <a:rPr lang="en-GB" altLang="en-US" sz="3200" i="1">
                <a:latin typeface="Times New Roman" panose="02020603050405020304" charset="0"/>
                <a:cs typeface="Times New Roman" panose="02020603050405020304"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Content Placeholder 121"/>
          <p:cNvPicPr>
            <a:picLocks noGrp="1" noChangeAspect="1"/>
          </p:cNvPicPr>
          <p:nvPr>
            <p:ph idx="1"/>
          </p:nvPr>
        </p:nvPicPr>
        <p:blipFill>
          <a:blip r:embed="rId2"/>
          <a:stretch>
            <a:fillRect/>
          </a:stretch>
        </p:blipFill>
        <p:spPr>
          <a:xfrm>
            <a:off x="211455" y="300355"/>
            <a:ext cx="6892290" cy="5833110"/>
          </a:xfrm>
          <a:prstGeom prst="rect">
            <a:avLst/>
          </a:prstGeom>
          <a:noFill/>
          <a:ln w="9525">
            <a:noFill/>
          </a:ln>
        </p:spPr>
      </p:pic>
      <p:sp>
        <p:nvSpPr>
          <p:cNvPr id="123" name="Text Box 122"/>
          <p:cNvSpPr txBox="1"/>
          <p:nvPr/>
        </p:nvSpPr>
        <p:spPr>
          <a:xfrm>
            <a:off x="7239000" y="125730"/>
            <a:ext cx="4588510" cy="95313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indent="0" algn="just"/>
            <a:r>
              <a:rPr lang="en-GB" altLang="en-US" sz="2800" b="1">
                <a:latin typeface="Times New Roman" panose="02020603050405020304" charset="0"/>
                <a:cs typeface="sans-serif" charset="0"/>
              </a:rPr>
              <a:t>D</a:t>
            </a:r>
            <a:r>
              <a:rPr lang="en-US" sz="2800" b="1">
                <a:latin typeface="Times New Roman" panose="02020603050405020304" charset="0"/>
                <a:cs typeface="sans-serif" charset="0"/>
              </a:rPr>
              <a:t>òng văn học chữ Nôm thời Trần</a:t>
            </a:r>
            <a:r>
              <a:rPr lang="en-GB" altLang="en-US" sz="2800" b="1">
                <a:latin typeface="Times New Roman" panose="02020603050405020304" charset="0"/>
                <a:cs typeface="sans-serif" charset="0"/>
              </a:rPr>
              <a:t> phát triển có ý nghĩa</a:t>
            </a:r>
            <a:r>
              <a:rPr lang="en-US" sz="2800" b="1">
                <a:latin typeface="Times New Roman" panose="02020603050405020304" charset="0"/>
                <a:cs typeface="sans-serif" charset="0"/>
              </a:rPr>
              <a:t>:</a:t>
            </a:r>
            <a:endParaRPr lang="en-US" sz="2800"/>
          </a:p>
        </p:txBody>
      </p:sp>
      <p:sp>
        <p:nvSpPr>
          <p:cNvPr id="5" name="Text Box 4"/>
          <p:cNvSpPr txBox="1"/>
          <p:nvPr/>
        </p:nvSpPr>
        <p:spPr>
          <a:xfrm>
            <a:off x="7211060" y="1314450"/>
            <a:ext cx="4953635" cy="1814830"/>
          </a:xfrm>
          <a:prstGeom prst="rect">
            <a:avLst/>
          </a:prstGeom>
          <a:noFill/>
        </p:spPr>
        <p:txBody>
          <a:bodyPr wrap="square" rtlCol="0">
            <a:spAutoFit/>
          </a:bodyPr>
          <a:lstStyle/>
          <a:p>
            <a:pPr algn="l"/>
            <a:r>
              <a:rPr lang="en-US" sz="2800">
                <a:latin typeface="Times New Roman" panose="02020603050405020304" charset="0"/>
                <a:cs typeface="sans-serif" charset="0"/>
                <a:sym typeface="+mn-ea"/>
              </a:rPr>
              <a:t>- Thể hiện ý thức dân tộc cao khi sử dụng ngôn ngữ riêng của đất nước mình để sáng tác các tác phẩm văn học.</a:t>
            </a:r>
          </a:p>
        </p:txBody>
      </p:sp>
      <p:sp>
        <p:nvSpPr>
          <p:cNvPr id="6" name="Text Box 5"/>
          <p:cNvSpPr txBox="1"/>
          <p:nvPr/>
        </p:nvSpPr>
        <p:spPr>
          <a:xfrm>
            <a:off x="7266940" y="3364865"/>
            <a:ext cx="4897755" cy="1814830"/>
          </a:xfrm>
          <a:prstGeom prst="rect">
            <a:avLst/>
          </a:prstGeom>
          <a:noFill/>
        </p:spPr>
        <p:txBody>
          <a:bodyPr wrap="square" rtlCol="0">
            <a:spAutoFit/>
          </a:bodyPr>
          <a:lstStyle/>
          <a:p>
            <a:pPr algn="l"/>
            <a:r>
              <a:rPr lang="en-US" sz="2800">
                <a:latin typeface="Times New Roman" panose="02020603050405020304" charset="0"/>
                <a:cs typeface="sans-serif" charset="0"/>
                <a:sym typeface="+mn-ea"/>
              </a:rPr>
              <a:t>- Góp phần khẳng định người Việt có chữ viết, ngôn ngữ riêng của mình, thể hiện ý thức tự lập, tự cường của dân tộc.</a:t>
            </a:r>
          </a:p>
        </p:txBody>
      </p:sp>
      <p:sp>
        <p:nvSpPr>
          <p:cNvPr id="7" name="Text Box 6"/>
          <p:cNvSpPr txBox="1"/>
          <p:nvPr/>
        </p:nvSpPr>
        <p:spPr>
          <a:xfrm>
            <a:off x="7239000" y="5179695"/>
            <a:ext cx="4827270" cy="953135"/>
          </a:xfrm>
          <a:prstGeom prst="rect">
            <a:avLst/>
          </a:prstGeom>
          <a:noFill/>
        </p:spPr>
        <p:txBody>
          <a:bodyPr wrap="square" rtlCol="0">
            <a:spAutoFit/>
          </a:bodyPr>
          <a:lstStyle/>
          <a:p>
            <a:pPr indent="0" algn="just"/>
            <a:r>
              <a:rPr lang="en-US" sz="2800">
                <a:latin typeface="Times New Roman" panose="02020603050405020304" charset="0"/>
                <a:cs typeface="sans-serif" charset="0"/>
                <a:sym typeface="+mn-ea"/>
              </a:rPr>
              <a:t>- Làm cho nền văn học dân tộc ngày càng phát triển.</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ox(in)">
                                      <p:cBhvr>
                                        <p:cTn id="7" dur="20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122"/>
          <p:cNvPicPr/>
          <p:nvPr/>
        </p:nvPicPr>
        <p:blipFill>
          <a:blip r:embed="rId2"/>
          <a:stretch>
            <a:fillRect/>
          </a:stretch>
        </p:blipFill>
        <p:spPr>
          <a:xfrm>
            <a:off x="191135" y="236855"/>
            <a:ext cx="5458460" cy="5986780"/>
          </a:xfrm>
          <a:prstGeom prst="rect">
            <a:avLst/>
          </a:prstGeom>
          <a:noFill/>
          <a:ln w="9525">
            <a:noFill/>
          </a:ln>
        </p:spPr>
      </p:pic>
      <p:sp>
        <p:nvSpPr>
          <p:cNvPr id="2" name="Text Box 1"/>
          <p:cNvSpPr txBox="1"/>
          <p:nvPr/>
        </p:nvSpPr>
        <p:spPr>
          <a:xfrm>
            <a:off x="349250" y="6212840"/>
            <a:ext cx="4079240" cy="429895"/>
          </a:xfrm>
          <a:prstGeom prst="rect">
            <a:avLst/>
          </a:prstGeom>
          <a:noFill/>
        </p:spPr>
        <p:txBody>
          <a:bodyPr wrap="square" rtlCol="0" anchor="t">
            <a:spAutoFit/>
          </a:bodyPr>
          <a:lstStyle/>
          <a:p>
            <a:pPr algn="ctr"/>
            <a:r>
              <a:rPr lang="en-GB" altLang="en-US" sz="2200" i="1"/>
              <a:t>T</a:t>
            </a:r>
            <a:r>
              <a:rPr lang="en-US" sz="2200" i="1"/>
              <a:t>háp Phổ Minh (Nam Định)</a:t>
            </a:r>
          </a:p>
        </p:txBody>
      </p:sp>
      <p:pic>
        <p:nvPicPr>
          <p:cNvPr id="124" name="Picture 123"/>
          <p:cNvPicPr/>
          <p:nvPr/>
        </p:nvPicPr>
        <p:blipFill>
          <a:blip r:embed="rId3"/>
          <a:stretch>
            <a:fillRect/>
          </a:stretch>
        </p:blipFill>
        <p:spPr>
          <a:xfrm>
            <a:off x="6097905" y="236855"/>
            <a:ext cx="4518025" cy="1896745"/>
          </a:xfrm>
          <a:prstGeom prst="rect">
            <a:avLst/>
          </a:prstGeom>
          <a:noFill/>
          <a:ln w="9525">
            <a:noFill/>
          </a:ln>
        </p:spPr>
      </p:pic>
      <p:pic>
        <p:nvPicPr>
          <p:cNvPr id="125" name="Picture 124"/>
          <p:cNvPicPr/>
          <p:nvPr/>
        </p:nvPicPr>
        <p:blipFill>
          <a:blip r:embed="rId4"/>
          <a:stretch>
            <a:fillRect/>
          </a:stretch>
        </p:blipFill>
        <p:spPr>
          <a:xfrm>
            <a:off x="6097905" y="2292350"/>
            <a:ext cx="4518025" cy="1876425"/>
          </a:xfrm>
          <a:prstGeom prst="rect">
            <a:avLst/>
          </a:prstGeom>
          <a:noFill/>
          <a:ln w="9525">
            <a:noFill/>
          </a:ln>
        </p:spPr>
      </p:pic>
      <p:pic>
        <p:nvPicPr>
          <p:cNvPr id="126" name="Picture 125"/>
          <p:cNvPicPr/>
          <p:nvPr/>
        </p:nvPicPr>
        <p:blipFill>
          <a:blip r:embed="rId5"/>
          <a:stretch>
            <a:fillRect/>
          </a:stretch>
        </p:blipFill>
        <p:spPr>
          <a:xfrm>
            <a:off x="5833745" y="4327525"/>
            <a:ext cx="4517390" cy="2315845"/>
          </a:xfrm>
          <a:prstGeom prst="rect">
            <a:avLst/>
          </a:prstGeom>
          <a:noFill/>
          <a:ln w="9525">
            <a:noFill/>
          </a:ln>
        </p:spPr>
      </p:pic>
      <p:sp>
        <p:nvSpPr>
          <p:cNvPr id="3" name="Text Box 2"/>
          <p:cNvSpPr txBox="1"/>
          <p:nvPr/>
        </p:nvSpPr>
        <p:spPr>
          <a:xfrm>
            <a:off x="10732135" y="944245"/>
            <a:ext cx="1231900" cy="460375"/>
          </a:xfrm>
          <a:prstGeom prst="rect">
            <a:avLst/>
          </a:prstGeom>
          <a:noFill/>
        </p:spPr>
        <p:txBody>
          <a:bodyPr wrap="square" rtlCol="0">
            <a:spAutoFit/>
          </a:bodyPr>
          <a:lstStyle/>
          <a:p>
            <a:pPr algn="ctr"/>
            <a:r>
              <a:rPr lang="en-GB" altLang="en-US" sz="2400" b="1" i="1"/>
              <a:t>Chèo</a:t>
            </a:r>
          </a:p>
        </p:txBody>
      </p:sp>
      <p:sp>
        <p:nvSpPr>
          <p:cNvPr id="4" name="Text Box 3"/>
          <p:cNvSpPr txBox="1"/>
          <p:nvPr/>
        </p:nvSpPr>
        <p:spPr>
          <a:xfrm>
            <a:off x="10616565" y="3000375"/>
            <a:ext cx="1231900" cy="460375"/>
          </a:xfrm>
          <a:prstGeom prst="rect">
            <a:avLst/>
          </a:prstGeom>
          <a:noFill/>
        </p:spPr>
        <p:txBody>
          <a:bodyPr wrap="square" rtlCol="0">
            <a:spAutoFit/>
          </a:bodyPr>
          <a:lstStyle/>
          <a:p>
            <a:pPr algn="ctr"/>
            <a:r>
              <a:rPr lang="en-GB" altLang="en-US" sz="2400" b="1" i="1"/>
              <a:t>Tuồng</a:t>
            </a:r>
          </a:p>
        </p:txBody>
      </p:sp>
      <p:sp>
        <p:nvSpPr>
          <p:cNvPr id="5" name="Text Box 4"/>
          <p:cNvSpPr txBox="1"/>
          <p:nvPr/>
        </p:nvSpPr>
        <p:spPr>
          <a:xfrm>
            <a:off x="10351135" y="5516245"/>
            <a:ext cx="1612265" cy="460375"/>
          </a:xfrm>
          <a:prstGeom prst="rect">
            <a:avLst/>
          </a:prstGeom>
          <a:noFill/>
        </p:spPr>
        <p:txBody>
          <a:bodyPr wrap="square" rtlCol="0">
            <a:spAutoFit/>
          </a:bodyPr>
          <a:lstStyle/>
          <a:p>
            <a:pPr algn="ctr"/>
            <a:r>
              <a:rPr lang="en-GB" altLang="en-US" sz="2400" b="1" i="1"/>
              <a:t>Hát xẩm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box(in)">
                                      <p:cBhvr>
                                        <p:cTn id="7" dur="2000"/>
                                        <p:tgtEl>
                                          <p:spTgt spid="12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25"/>
                                        </p:tgtEl>
                                        <p:attrNameLst>
                                          <p:attrName>style.visibility</p:attrName>
                                        </p:attrNameLst>
                                      </p:cBhvr>
                                      <p:to>
                                        <p:strVal val="visible"/>
                                      </p:to>
                                    </p:set>
                                    <p:animEffect transition="in" filter="box(in)">
                                      <p:cBhvr>
                                        <p:cTn id="15" dur="2000"/>
                                        <p:tgtEl>
                                          <p:spTgt spid="12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box(in)">
                                      <p:cBhvr>
                                        <p:cTn id="23" dur="2000"/>
                                        <p:tgtEl>
                                          <p:spTgt spid="126"/>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ox(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128905" y="676910"/>
            <a:ext cx="11934190" cy="1014730"/>
          </a:xfrm>
          <a:prstGeom prst="rect">
            <a:avLst/>
          </a:prstGeom>
          <a:noFill/>
        </p:spPr>
        <p:txBody>
          <a:bodyPr wrap="square" rtlCol="0">
            <a:spAutoFit/>
          </a:bodyPr>
          <a:lstStyle/>
          <a:p>
            <a:r>
              <a:rPr lang="en-US" sz="3000" b="1">
                <a:latin typeface="Times New Roman" panose="02020603050405020304" charset="0"/>
                <a:cs typeface="Arial" panose="020B0604020202020204" pitchFamily="34" charset="0"/>
                <a:sym typeface="+mn-ea"/>
              </a:rPr>
              <a:t>1</a:t>
            </a:r>
            <a:r>
              <a:rPr lang="en-GB" altLang="en-US" sz="3000" b="1">
                <a:latin typeface="Times New Roman" panose="02020603050405020304" charset="0"/>
                <a:cs typeface="Arial" panose="020B0604020202020204" pitchFamily="34" charset="0"/>
                <a:sym typeface="+mn-ea"/>
              </a:rPr>
              <a:t>.</a:t>
            </a:r>
            <a:r>
              <a:rPr lang="en-US" sz="3000" b="1">
                <a:latin typeface="Times New Roman" panose="02020603050405020304" charset="0"/>
                <a:cs typeface="Arial" panose="020B0604020202020204" pitchFamily="34" charset="0"/>
                <a:sym typeface="+mn-ea"/>
              </a:rPr>
              <a:t> Bài tập 1 (SGK-tr.67):</a:t>
            </a:r>
            <a:r>
              <a:rPr lang="en-US" sz="3000">
                <a:latin typeface="Times New Roman" panose="02020603050405020304" charset="0"/>
                <a:cs typeface="Arial" panose="020B0604020202020204" pitchFamily="34" charset="0"/>
                <a:sym typeface="+mn-ea"/>
              </a:rPr>
              <a:t> </a:t>
            </a:r>
            <a:r>
              <a:rPr lang="en-US" sz="3000">
                <a:latin typeface="Times New Roman" panose="02020603050405020304" charset="0"/>
                <a:cs typeface="sans-serif" charset="0"/>
                <a:sym typeface="+mn-ea"/>
              </a:rPr>
              <a:t>Lập và hoàn thành bảng thống kê về một số thành tựu chính trên các lĩnh vực theo mẫu dưới</a:t>
            </a:r>
            <a:r>
              <a:rPr lang="en-GB" altLang="en-US" sz="3000">
                <a:latin typeface="Times New Roman" panose="02020603050405020304" charset="0"/>
                <a:cs typeface="sans-serif" charset="0"/>
                <a:sym typeface="+mn-ea"/>
              </a:rPr>
              <a:t> đây:</a:t>
            </a:r>
          </a:p>
        </p:txBody>
      </p:sp>
      <p:sp>
        <p:nvSpPr>
          <p:cNvPr id="4" name="Text Box 3"/>
          <p:cNvSpPr txBox="1"/>
          <p:nvPr/>
        </p:nvSpPr>
        <p:spPr>
          <a:xfrm>
            <a:off x="3918585" y="188595"/>
            <a:ext cx="4192905" cy="583565"/>
          </a:xfrm>
          <a:prstGeom prst="rect">
            <a:avLst/>
          </a:prstGeom>
          <a:noFill/>
        </p:spPr>
        <p:txBody>
          <a:bodyPr wrap="none" rtlCol="0">
            <a:spAutoFit/>
            <a:scene3d>
              <a:camera prst="orthographicFront"/>
              <a:lightRig rig="threePt" dir="t"/>
            </a:scene3d>
          </a:bodyPr>
          <a:lstStyle/>
          <a:p>
            <a:pPr algn="ctr"/>
            <a:r>
              <a:rPr lang="en-GB" altLang="en-US" sz="3200" b="1">
                <a:effectLst>
                  <a:outerShdw blurRad="38100" dist="19050" dir="2700000" algn="tl" rotWithShape="0">
                    <a:schemeClr val="dk1">
                      <a:alpha val="40000"/>
                    </a:schemeClr>
                  </a:outerShdw>
                </a:effectLst>
              </a:rPr>
              <a:t>LUYỆN TẬP - VẬN DỤNG</a:t>
            </a:r>
          </a:p>
        </p:txBody>
      </p:sp>
      <p:graphicFrame>
        <p:nvGraphicFramePr>
          <p:cNvPr id="5" name="Table 4"/>
          <p:cNvGraphicFramePr/>
          <p:nvPr/>
        </p:nvGraphicFramePr>
        <p:xfrm>
          <a:off x="297180" y="1691640"/>
          <a:ext cx="11597640" cy="4415155"/>
        </p:xfrm>
        <a:graphic>
          <a:graphicData uri="http://schemas.openxmlformats.org/drawingml/2006/table">
            <a:tbl>
              <a:tblPr firstRow="1" bandRow="1">
                <a:tableStyleId>{5940675A-B579-460E-94D1-54222C63F5DA}</a:tableStyleId>
              </a:tblPr>
              <a:tblGrid>
                <a:gridCol w="4095115">
                  <a:extLst>
                    <a:ext uri="{9D8B030D-6E8A-4147-A177-3AD203B41FA5}">
                      <a16:colId xmlns:a16="http://schemas.microsoft.com/office/drawing/2014/main" val="20000"/>
                    </a:ext>
                  </a:extLst>
                </a:gridCol>
                <a:gridCol w="3282950">
                  <a:extLst>
                    <a:ext uri="{9D8B030D-6E8A-4147-A177-3AD203B41FA5}">
                      <a16:colId xmlns:a16="http://schemas.microsoft.com/office/drawing/2014/main" val="20001"/>
                    </a:ext>
                  </a:extLst>
                </a:gridCol>
                <a:gridCol w="4219575">
                  <a:extLst>
                    <a:ext uri="{9D8B030D-6E8A-4147-A177-3AD203B41FA5}">
                      <a16:colId xmlns:a16="http://schemas.microsoft.com/office/drawing/2014/main" val="20002"/>
                    </a:ext>
                  </a:extLst>
                </a:gridCol>
              </a:tblGrid>
              <a:tr h="828675">
                <a:tc>
                  <a:txBody>
                    <a:bodyPr/>
                    <a:lstStyle/>
                    <a:p>
                      <a:pPr indent="0" algn="ctr">
                        <a:buNone/>
                      </a:pPr>
                      <a:r>
                        <a:rPr lang="en-US" sz="3200" b="1">
                          <a:latin typeface="Times New Roman" panose="02020603050405020304" charset="0"/>
                          <a:cs typeface="Times New Roman" panose="02020603050405020304" charset="0"/>
                        </a:rPr>
                        <a:t>Lĩnh vực</a:t>
                      </a:r>
                      <a:endParaRPr lang="en-US" sz="3200" b="1">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1">
                          <a:latin typeface="Times New Roman" panose="02020603050405020304" charset="0"/>
                          <a:cs typeface="Times New Roman" panose="02020603050405020304" charset="0"/>
                        </a:rPr>
                        <a:t>Thành tựu</a:t>
                      </a:r>
                      <a:endParaRPr lang="en-US" sz="3200" b="1">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1">
                          <a:latin typeface="Times New Roman" panose="02020603050405020304" charset="0"/>
                          <a:cs typeface="Times New Roman" panose="02020603050405020304" charset="0"/>
                        </a:rPr>
                        <a:t>Ý nghĩa</a:t>
                      </a:r>
                      <a:endParaRPr lang="en-US" sz="3200" b="1">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4685">
                <a:tc>
                  <a:txBody>
                    <a:bodyPr/>
                    <a:lstStyle/>
                    <a:p>
                      <a:pPr indent="0" algn="ctr">
                        <a:buNone/>
                      </a:pPr>
                      <a:r>
                        <a:rPr lang="en-US" sz="3200" b="0">
                          <a:latin typeface="Times New Roman" panose="02020603050405020304" charset="0"/>
                          <a:cs typeface="Times New Roman" panose="02020603050405020304" charset="0"/>
                        </a:rPr>
                        <a:t>Tư tưởng - tôn giáo</a:t>
                      </a:r>
                      <a:endParaRPr lang="en-US" sz="32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Times New Roman" panose="02020603050405020304" charset="0"/>
                          <a:cs typeface="Times New Roman" panose="02020603050405020304" charset="0"/>
                        </a:rPr>
                        <a:t> </a:t>
                      </a:r>
                      <a:endParaRPr lang="en-US" sz="32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Times New Roman" panose="02020603050405020304" charset="0"/>
                          <a:cs typeface="Times New Roman" panose="02020603050405020304" charset="0"/>
                        </a:rPr>
                        <a:t> </a:t>
                      </a:r>
                      <a:endParaRPr lang="en-US" sz="32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8675">
                <a:tc>
                  <a:txBody>
                    <a:bodyPr/>
                    <a:lstStyle/>
                    <a:p>
                      <a:pPr indent="0" algn="ctr">
                        <a:buNone/>
                      </a:pPr>
                      <a:r>
                        <a:rPr lang="en-US" sz="3200" b="0">
                          <a:latin typeface="Times New Roman" panose="02020603050405020304" charset="0"/>
                          <a:cs typeface="Times New Roman" panose="02020603050405020304" charset="0"/>
                        </a:rPr>
                        <a:t> Giáo dục</a:t>
                      </a:r>
                      <a:endParaRPr lang="en-US" sz="32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Times New Roman" panose="02020603050405020304" charset="0"/>
                          <a:cs typeface="Times New Roman" panose="02020603050405020304" charset="0"/>
                        </a:rPr>
                        <a:t> </a:t>
                      </a:r>
                      <a:endParaRPr lang="en-US" sz="32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Times New Roman" panose="02020603050405020304" charset="0"/>
                          <a:cs typeface="Times New Roman" panose="02020603050405020304" charset="0"/>
                        </a:rPr>
                        <a:t> </a:t>
                      </a:r>
                      <a:endParaRPr lang="en-US" sz="32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5485">
                <a:tc>
                  <a:txBody>
                    <a:bodyPr/>
                    <a:lstStyle/>
                    <a:p>
                      <a:pPr indent="0" algn="ctr">
                        <a:buNone/>
                      </a:pPr>
                      <a:r>
                        <a:rPr lang="en-US" sz="3200" b="0">
                          <a:latin typeface="Times New Roman" panose="02020603050405020304" charset="0"/>
                          <a:cs typeface="Times New Roman" panose="02020603050405020304" charset="0"/>
                        </a:rPr>
                        <a:t> Khoa học - kĩ thuật</a:t>
                      </a:r>
                      <a:endParaRPr lang="en-US" sz="32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Times New Roman" panose="02020603050405020304" charset="0"/>
                          <a:cs typeface="Times New Roman" panose="02020603050405020304" charset="0"/>
                        </a:rPr>
                        <a:t> </a:t>
                      </a:r>
                      <a:endParaRPr lang="en-US" sz="32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Times New Roman" panose="02020603050405020304" charset="0"/>
                          <a:cs typeface="Times New Roman" panose="02020603050405020304" charset="0"/>
                        </a:rPr>
                        <a:t> </a:t>
                      </a:r>
                      <a:endParaRPr lang="en-US" sz="32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8960">
                <a:tc>
                  <a:txBody>
                    <a:bodyPr/>
                    <a:lstStyle/>
                    <a:p>
                      <a:pPr indent="0" algn="ctr">
                        <a:buNone/>
                      </a:pPr>
                      <a:r>
                        <a:rPr lang="en-US" sz="3200" b="0">
                          <a:latin typeface="Times New Roman" panose="02020603050405020304" charset="0"/>
                          <a:cs typeface="Times New Roman" panose="02020603050405020304" charset="0"/>
                        </a:rPr>
                        <a:t> Văn học</a:t>
                      </a:r>
                      <a:endParaRPr lang="en-US" sz="32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Times New Roman" panose="02020603050405020304" charset="0"/>
                          <a:cs typeface="Times New Roman" panose="02020603050405020304" charset="0"/>
                        </a:rPr>
                        <a:t> </a:t>
                      </a:r>
                      <a:endParaRPr lang="en-US" sz="32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Times New Roman" panose="02020603050405020304" charset="0"/>
                          <a:cs typeface="Times New Roman" panose="02020603050405020304" charset="0"/>
                        </a:rPr>
                        <a:t> </a:t>
                      </a:r>
                      <a:endParaRPr lang="en-US" sz="32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8675">
                <a:tc>
                  <a:txBody>
                    <a:bodyPr/>
                    <a:lstStyle/>
                    <a:p>
                      <a:pPr indent="0" algn="ctr">
                        <a:buNone/>
                      </a:pPr>
                      <a:r>
                        <a:rPr lang="en-US" sz="3200" b="0">
                          <a:latin typeface="Times New Roman" panose="02020603050405020304" charset="0"/>
                          <a:cs typeface="Times New Roman" panose="02020603050405020304" charset="0"/>
                        </a:rPr>
                        <a:t> Nghệ thuật</a:t>
                      </a:r>
                      <a:endParaRPr lang="en-US" sz="32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Times New Roman" panose="02020603050405020304" charset="0"/>
                          <a:cs typeface="Times New Roman" panose="02020603050405020304" charset="0"/>
                        </a:rPr>
                        <a:t> </a:t>
                      </a:r>
                      <a:endParaRPr lang="en-US" sz="32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sz="32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 Box 108"/>
          <p:cNvSpPr txBox="1"/>
          <p:nvPr/>
        </p:nvSpPr>
        <p:spPr>
          <a:xfrm>
            <a:off x="1990725" y="140335"/>
            <a:ext cx="8683625" cy="583565"/>
          </a:xfrm>
          <a:prstGeom prst="rect">
            <a:avLst/>
          </a:prstGeom>
          <a:noFill/>
          <a:ln w="9525">
            <a:noFill/>
          </a:ln>
        </p:spPr>
        <p:txBody>
          <a:bodyPr wrap="square">
            <a:spAutoFit/>
          </a:bodyPr>
          <a:lstStyle/>
          <a:p>
            <a:pPr indent="0" algn="ctr"/>
            <a:r>
              <a:rPr lang="en-US" sz="3200" b="1">
                <a:latin typeface="Times New Roman" panose="02020603050405020304" charset="0"/>
              </a:rPr>
              <a:t>BÀI 13: ĐẠI VIỆT THỜI TRẦN (1226-1400)</a:t>
            </a:r>
          </a:p>
        </p:txBody>
      </p:sp>
      <p:sp>
        <p:nvSpPr>
          <p:cNvPr id="100" name="Text Box 99"/>
          <p:cNvSpPr txBox="1"/>
          <p:nvPr/>
        </p:nvSpPr>
        <p:spPr>
          <a:xfrm>
            <a:off x="681990" y="724217"/>
            <a:ext cx="5080000" cy="583565"/>
          </a:xfrm>
          <a:prstGeom prst="rect">
            <a:avLst/>
          </a:prstGeom>
          <a:noFill/>
          <a:ln w="9525">
            <a:noFill/>
          </a:ln>
        </p:spPr>
        <p:txBody>
          <a:bodyPr>
            <a:spAutoFit/>
          </a:bodyPr>
          <a:lstStyle/>
          <a:p>
            <a:pPr indent="0"/>
            <a:r>
              <a:rPr lang="en-US" sz="3200" b="1">
                <a:latin typeface="Times New Roman" panose="02020603050405020304" charset="0"/>
                <a:cs typeface="sans-serif" charset="0"/>
              </a:rPr>
              <a:t>1. Sự thành lập nhà Trần</a:t>
            </a:r>
          </a:p>
        </p:txBody>
      </p:sp>
      <p:sp>
        <p:nvSpPr>
          <p:cNvPr id="6" name="Text Box 5"/>
          <p:cNvSpPr txBox="1"/>
          <p:nvPr/>
        </p:nvSpPr>
        <p:spPr>
          <a:xfrm>
            <a:off x="1651000" y="1564640"/>
            <a:ext cx="9477375" cy="2553335"/>
          </a:xfrm>
          <a:prstGeom prst="rect">
            <a:avLst/>
          </a:prstGeom>
          <a:noFill/>
          <a:ln w="9525">
            <a:noFill/>
          </a:ln>
        </p:spPr>
        <p:txBody>
          <a:bodyPr wrap="square">
            <a:spAutoFit/>
          </a:bodyPr>
          <a:lstStyle/>
          <a:p>
            <a:pPr indent="0"/>
            <a:r>
              <a:rPr lang="en-US" sz="3200" b="1">
                <a:latin typeface="Times New Roman" panose="02020603050405020304" charset="0"/>
              </a:rPr>
              <a:t>HĐCĐ (5’) báo cáo, chia sẻ nhiệm vụ sau</a:t>
            </a:r>
            <a:r>
              <a:rPr lang="en-US" sz="3200" b="0">
                <a:latin typeface="Times New Roman" panose="02020603050405020304" charset="0"/>
              </a:rPr>
              <a:t>:</a:t>
            </a:r>
            <a:endParaRPr lang="en-US" sz="3200" b="1">
              <a:latin typeface="Times New Roman" panose="02020603050405020304" charset="0"/>
            </a:endParaRPr>
          </a:p>
          <a:p>
            <a:pPr indent="0"/>
            <a:r>
              <a:rPr lang="en-US" sz="3200" b="1">
                <a:latin typeface="Times New Roman" panose="02020603050405020304" charset="0"/>
              </a:rPr>
              <a:t>H1. </a:t>
            </a:r>
            <a:r>
              <a:rPr lang="en-US" sz="3200" b="0">
                <a:latin typeface="Times New Roman" panose="02020603050405020304" charset="0"/>
                <a:cs typeface="sans-serif" charset="0"/>
              </a:rPr>
              <a:t>Nhà Trần được thành lập như thế nào? Trình bày hiểu biết của em về dòng họ Trần?</a:t>
            </a:r>
            <a:endParaRPr lang="en-US" sz="3200" b="1">
              <a:latin typeface="Times New Roman" panose="02020603050405020304" charset="0"/>
            </a:endParaRPr>
          </a:p>
          <a:p>
            <a:pPr indent="0"/>
            <a:r>
              <a:rPr lang="en-US" sz="3200" b="1">
                <a:latin typeface="Times New Roman" panose="02020603050405020304" charset="0"/>
              </a:rPr>
              <a:t>H2.</a:t>
            </a:r>
            <a:r>
              <a:rPr lang="en-US" sz="3200" b="0">
                <a:latin typeface="Times New Roman" panose="02020603050405020304" charset="0"/>
              </a:rPr>
              <a:t> Theo em, sự thành lập của triều đại Trần lúc này có cần thiết không? Vì sao?</a:t>
            </a:r>
            <a:endParaRPr lang="en-US" sz="3200"/>
          </a:p>
        </p:txBody>
      </p:sp>
      <p:pic>
        <p:nvPicPr>
          <p:cNvPr id="3073" name="Picture 100"/>
          <p:cNvPicPr/>
          <p:nvPr/>
        </p:nvPicPr>
        <p:blipFill>
          <a:blip r:embed="rId2"/>
          <a:stretch>
            <a:fillRect/>
          </a:stretch>
        </p:blipFill>
        <p:spPr>
          <a:xfrm>
            <a:off x="5921375" y="4610100"/>
            <a:ext cx="2190750" cy="1923415"/>
          </a:xfrm>
          <a:prstGeom prst="rect">
            <a:avLst/>
          </a:prstGeom>
          <a:noFill/>
          <a:ln w="9525">
            <a:noFill/>
          </a:ln>
        </p:spPr>
      </p:pic>
      <p:pic>
        <p:nvPicPr>
          <p:cNvPr id="3074" name="Picture 101"/>
          <p:cNvPicPr/>
          <p:nvPr/>
        </p:nvPicPr>
        <p:blipFill>
          <a:blip r:embed="rId3"/>
          <a:stretch>
            <a:fillRect/>
          </a:stretch>
        </p:blipFill>
        <p:spPr>
          <a:xfrm>
            <a:off x="3920490" y="4479925"/>
            <a:ext cx="2352675" cy="2203450"/>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 Box 126"/>
          <p:cNvSpPr txBox="1"/>
          <p:nvPr/>
        </p:nvSpPr>
        <p:spPr>
          <a:xfrm>
            <a:off x="159385" y="0"/>
            <a:ext cx="11873865" cy="5631180"/>
          </a:xfrm>
          <a:prstGeom prst="rect">
            <a:avLst/>
          </a:prstGeom>
          <a:noFill/>
          <a:ln w="9525">
            <a:noFill/>
          </a:ln>
        </p:spPr>
        <p:txBody>
          <a:bodyPr wrap="square">
            <a:spAutoFit/>
          </a:bodyPr>
          <a:lstStyle/>
          <a:p>
            <a:pPr indent="0"/>
            <a:r>
              <a:rPr lang="en-GB" altLang="en-US" sz="2400" b="1">
                <a:latin typeface="Times New Roman" panose="02020603050405020304" charset="0"/>
                <a:cs typeface="Arial" panose="020B0604020202020204" pitchFamily="34" charset="0"/>
              </a:rPr>
              <a:t>2. Bài tập 2 (SGK): </a:t>
            </a:r>
          </a:p>
          <a:p>
            <a:pPr indent="0"/>
            <a:r>
              <a:rPr lang="en-GB" altLang="en-US" sz="2400" b="1">
                <a:latin typeface="Times New Roman" panose="02020603050405020304" charset="0"/>
                <a:cs typeface="Arial" panose="020B0604020202020204" pitchFamily="34" charset="0"/>
              </a:rPr>
              <a:t>3. </a:t>
            </a:r>
            <a:r>
              <a:rPr lang="en-US" sz="2400" b="1">
                <a:latin typeface="Times New Roman" panose="02020603050405020304" charset="0"/>
                <a:cs typeface="Arial" panose="020B0604020202020204" pitchFamily="34" charset="0"/>
              </a:rPr>
              <a:t>B</a:t>
            </a:r>
            <a:r>
              <a:rPr lang="en-GB" altLang="en-US" sz="2400" b="1">
                <a:latin typeface="Times New Roman" panose="02020603050405020304" charset="0"/>
                <a:cs typeface="Arial" panose="020B0604020202020204" pitchFamily="34" charset="0"/>
              </a:rPr>
              <a:t>ài tập trắc nghiệm</a:t>
            </a:r>
          </a:p>
          <a:p>
            <a:pPr indent="0"/>
            <a:r>
              <a:rPr lang="en-US" sz="2400" b="1">
                <a:latin typeface="Times New Roman" panose="02020603050405020304" charset="0"/>
                <a:cs typeface="Arial" panose="020B0604020202020204" pitchFamily="34" charset="0"/>
              </a:rPr>
              <a:t>	Khoanh tròn vào chữ cái có đáp án đúng để trả lời cho các câu hỏi sau:</a:t>
            </a:r>
            <a:endParaRPr lang="en-US" sz="2400" b="0">
              <a:solidFill>
                <a:srgbClr val="0000FF"/>
              </a:solidFill>
              <a:latin typeface="Times New Roman" panose="02020603050405020304" charset="0"/>
              <a:cs typeface="Arial" panose="020B0604020202020204" pitchFamily="34" charset="0"/>
            </a:endParaRPr>
          </a:p>
          <a:p>
            <a:pPr indent="0"/>
            <a:r>
              <a:rPr lang="en-US" sz="2400" b="1">
                <a:solidFill>
                  <a:srgbClr val="0000FF"/>
                </a:solidFill>
                <a:latin typeface="Times New Roman" panose="02020603050405020304" charset="0"/>
                <a:cs typeface="Arial" panose="020B0604020202020204" pitchFamily="34" charset="0"/>
              </a:rPr>
              <a:t>Câu 1:</a:t>
            </a:r>
            <a:r>
              <a:rPr lang="en-US" sz="2400" b="0">
                <a:solidFill>
                  <a:srgbClr val="000000"/>
                </a:solidFill>
                <a:latin typeface="Times New Roman" panose="02020603050405020304" charset="0"/>
                <a:cs typeface="Arial" panose="020B0604020202020204" pitchFamily="34" charset="0"/>
              </a:rPr>
              <a:t> Ý nào dưới đây không phải nguyên nhân kiến nhà Lý sụp đổ?</a:t>
            </a:r>
          </a:p>
          <a:p>
            <a:pPr indent="0"/>
            <a:r>
              <a:rPr lang="en-US" sz="2400" b="0">
                <a:solidFill>
                  <a:srgbClr val="000000"/>
                </a:solidFill>
                <a:latin typeface="Times New Roman" panose="02020603050405020304" charset="0"/>
                <a:cs typeface="Arial" panose="020B0604020202020204" pitchFamily="34" charset="0"/>
              </a:rPr>
              <a:t>   	A. Chính quyền không chăm lo đến đời sông nhân dân, quan lại ăn chơi sa đọa.</a:t>
            </a:r>
          </a:p>
          <a:p>
            <a:pPr indent="0"/>
            <a:r>
              <a:rPr lang="en-GB" altLang="en-US" sz="2400" b="0">
                <a:solidFill>
                  <a:srgbClr val="000000"/>
                </a:solidFill>
                <a:latin typeface="Times New Roman" panose="02020603050405020304" charset="0"/>
                <a:cs typeface="Arial" panose="020B0604020202020204" pitchFamily="34" charset="0"/>
              </a:rPr>
              <a:t>	</a:t>
            </a:r>
            <a:r>
              <a:rPr lang="en-US" sz="2400" b="0">
                <a:solidFill>
                  <a:srgbClr val="000000"/>
                </a:solidFill>
                <a:latin typeface="Times New Roman" panose="02020603050405020304" charset="0"/>
                <a:cs typeface="Arial" panose="020B0604020202020204" pitchFamily="34" charset="0"/>
              </a:rPr>
              <a:t>B. Hạn hán, lụt lội, mất mùa liên tiếp xảy ra, đời sống nhân dân cực khổ. Khởi nghĩa nông dân nổ ra ở khắp nơi.</a:t>
            </a:r>
          </a:p>
          <a:p>
            <a:pPr indent="0"/>
            <a:r>
              <a:rPr lang="en-US" sz="2400" b="0">
                <a:solidFill>
                  <a:srgbClr val="000000"/>
                </a:solidFill>
                <a:latin typeface="Times New Roman" panose="02020603050405020304" charset="0"/>
                <a:cs typeface="Arial" panose="020B0604020202020204" pitchFamily="34" charset="0"/>
              </a:rPr>
              <a:t>   	C. Quân Tống tiến công xâm lược nước ta và lật đổ nhà Lý.</a:t>
            </a:r>
          </a:p>
          <a:p>
            <a:pPr indent="0"/>
            <a:r>
              <a:rPr lang="en-US" sz="2400" b="0">
                <a:solidFill>
                  <a:srgbClr val="000000"/>
                </a:solidFill>
                <a:latin typeface="Times New Roman" panose="02020603050405020304" charset="0"/>
                <a:cs typeface="Arial" panose="020B0604020202020204" pitchFamily="34" charset="0"/>
              </a:rPr>
              <a:t>   	D. Các thế lực phong kiến địa phương nổi dậy chống lại triều đình.</a:t>
            </a:r>
            <a:endParaRPr lang="en-US" sz="2400" b="0">
              <a:solidFill>
                <a:srgbClr val="0000FF"/>
              </a:solidFill>
              <a:latin typeface="Times New Roman" panose="02020603050405020304" charset="0"/>
              <a:cs typeface="Arial" panose="020B0604020202020204" pitchFamily="34" charset="0"/>
            </a:endParaRPr>
          </a:p>
          <a:p>
            <a:pPr indent="0"/>
            <a:r>
              <a:rPr lang="en-US" sz="2400" b="1">
                <a:solidFill>
                  <a:srgbClr val="0000FF"/>
                </a:solidFill>
                <a:latin typeface="Times New Roman" panose="02020603050405020304" charset="0"/>
                <a:cs typeface="Arial" panose="020B0604020202020204" pitchFamily="34" charset="0"/>
              </a:rPr>
              <a:t>Câu 2:</a:t>
            </a:r>
            <a:r>
              <a:rPr lang="en-US" sz="2400" b="0">
                <a:solidFill>
                  <a:srgbClr val="000000"/>
                </a:solidFill>
                <a:latin typeface="Times New Roman" panose="02020603050405020304" charset="0"/>
                <a:cs typeface="Arial" panose="020B0604020202020204" pitchFamily="34" charset="0"/>
              </a:rPr>
              <a:t> Nhà Trần được thành lập năm bao nhiêu?</a:t>
            </a:r>
          </a:p>
          <a:p>
            <a:pPr indent="0"/>
            <a:r>
              <a:rPr lang="en-US" sz="2400" b="0">
                <a:solidFill>
                  <a:srgbClr val="000000"/>
                </a:solidFill>
                <a:latin typeface="Times New Roman" panose="02020603050405020304" charset="0"/>
                <a:cs typeface="Arial" panose="020B0604020202020204" pitchFamily="34" charset="0"/>
              </a:rPr>
              <a:t>   	A. Năm 1225.		B. Năm 1226.		C. Năm 1227.		D. Năm 1228.</a:t>
            </a:r>
            <a:endParaRPr lang="en-US" sz="2400" b="0">
              <a:solidFill>
                <a:srgbClr val="0000FF"/>
              </a:solidFill>
              <a:latin typeface="Times New Roman" panose="02020603050405020304" charset="0"/>
              <a:cs typeface="Arial" panose="020B0604020202020204" pitchFamily="34" charset="0"/>
            </a:endParaRPr>
          </a:p>
          <a:p>
            <a:pPr indent="0"/>
            <a:r>
              <a:rPr lang="en-US" sz="2400" b="1">
                <a:solidFill>
                  <a:srgbClr val="0000FF"/>
                </a:solidFill>
                <a:latin typeface="Times New Roman" panose="02020603050405020304" charset="0"/>
                <a:cs typeface="Arial" panose="020B0604020202020204" pitchFamily="34" charset="0"/>
              </a:rPr>
              <a:t>Câu 3:</a:t>
            </a:r>
            <a:r>
              <a:rPr lang="en-US" sz="2400" b="0">
                <a:solidFill>
                  <a:srgbClr val="000000"/>
                </a:solidFill>
                <a:latin typeface="Times New Roman" panose="02020603050405020304" charset="0"/>
                <a:cs typeface="Arial" panose="020B0604020202020204" pitchFamily="34" charset="0"/>
              </a:rPr>
              <a:t> Một chế độ đặc biệt chỉ có trong triều đình nhà Trần, đó là chế độ gì?</a:t>
            </a:r>
          </a:p>
          <a:p>
            <a:pPr indent="0"/>
            <a:r>
              <a:rPr lang="en-US" sz="2400" b="0">
                <a:solidFill>
                  <a:srgbClr val="000000"/>
                </a:solidFill>
                <a:latin typeface="Times New Roman" panose="02020603050405020304" charset="0"/>
                <a:cs typeface="Arial" panose="020B0604020202020204" pitchFamily="34" charset="0"/>
              </a:rPr>
              <a:t>   	A. Chế độ Thái thượng hoàng.		B. Chế độ lập Thái tử sớm.</a:t>
            </a:r>
          </a:p>
          <a:p>
            <a:pPr indent="0"/>
            <a:r>
              <a:rPr lang="en-US" sz="2400" b="0">
                <a:solidFill>
                  <a:srgbClr val="000000"/>
                </a:solidFill>
                <a:latin typeface="Times New Roman" panose="02020603050405020304" charset="0"/>
                <a:cs typeface="Arial" panose="020B0604020202020204" pitchFamily="34" charset="0"/>
              </a:rPr>
              <a:t>   </a:t>
            </a:r>
            <a:r>
              <a:rPr lang="en-GB" altLang="en-US" sz="2400" b="0">
                <a:solidFill>
                  <a:srgbClr val="000000"/>
                </a:solidFill>
                <a:latin typeface="Times New Roman" panose="02020603050405020304" charset="0"/>
                <a:cs typeface="Arial" panose="020B0604020202020204" pitchFamily="34" charset="0"/>
              </a:rPr>
              <a:t>	</a:t>
            </a:r>
            <a:r>
              <a:rPr lang="en-US" sz="2400" b="0">
                <a:solidFill>
                  <a:srgbClr val="000000"/>
                </a:solidFill>
                <a:latin typeface="Times New Roman" panose="02020603050405020304" charset="0"/>
                <a:cs typeface="Arial" panose="020B0604020202020204" pitchFamily="34" charset="0"/>
              </a:rPr>
              <a:t>C. Chế độ nhiều Hoàng hậu.			D. Chế độ Nhiếp chính vương.</a:t>
            </a:r>
            <a:endParaRPr lang="en-US" sz="2400" b="0">
              <a:solidFill>
                <a:srgbClr val="0000FF"/>
              </a:solidFill>
              <a:latin typeface="Times New Roman" panose="02020603050405020304" charset="0"/>
              <a:cs typeface="Arial" panose="020B0604020202020204" pitchFamily="34" charset="0"/>
            </a:endParaRPr>
          </a:p>
          <a:p>
            <a:pPr indent="0"/>
            <a:endParaRPr lang="en-US" sz="2400"/>
          </a:p>
        </p:txBody>
      </p:sp>
      <p:sp>
        <p:nvSpPr>
          <p:cNvPr id="3" name="Oval 2"/>
          <p:cNvSpPr/>
          <p:nvPr/>
        </p:nvSpPr>
        <p:spPr>
          <a:xfrm>
            <a:off x="1135063" y="2585403"/>
            <a:ext cx="385763" cy="458788"/>
          </a:xfrm>
          <a:prstGeom prst="ellipse">
            <a:avLst/>
          </a:prstGeom>
          <a:noFill/>
          <a:ln w="57150"/>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charset="0"/>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2" name="Oval 1"/>
          <p:cNvSpPr/>
          <p:nvPr/>
        </p:nvSpPr>
        <p:spPr>
          <a:xfrm>
            <a:off x="3849688" y="3616643"/>
            <a:ext cx="385763" cy="458788"/>
          </a:xfrm>
          <a:prstGeom prst="ellipse">
            <a:avLst/>
          </a:prstGeom>
          <a:noFill/>
          <a:ln w="57150"/>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charset="0"/>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4" name="Oval 3"/>
          <p:cNvSpPr/>
          <p:nvPr/>
        </p:nvSpPr>
        <p:spPr>
          <a:xfrm>
            <a:off x="1134428" y="4394518"/>
            <a:ext cx="385763" cy="458788"/>
          </a:xfrm>
          <a:prstGeom prst="ellipse">
            <a:avLst/>
          </a:prstGeom>
          <a:noFill/>
          <a:ln w="57150"/>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charset="0"/>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4"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53720" y="550545"/>
            <a:ext cx="11308080" cy="4892675"/>
          </a:xfrm>
          <a:prstGeom prst="rect">
            <a:avLst/>
          </a:prstGeom>
          <a:noFill/>
        </p:spPr>
        <p:txBody>
          <a:bodyPr wrap="none" rtlCol="0" anchor="t">
            <a:spAutoFit/>
          </a:bodyPr>
          <a:lstStyle/>
          <a:p>
            <a:pPr indent="0"/>
            <a:r>
              <a:rPr lang="en-US" sz="2400" b="1">
                <a:solidFill>
                  <a:srgbClr val="0000FF"/>
                </a:solidFill>
                <a:latin typeface="Times New Roman" panose="02020603050405020304" charset="0"/>
                <a:cs typeface="Arial" panose="020B0604020202020204" pitchFamily="34" charset="0"/>
                <a:sym typeface="+mn-ea"/>
              </a:rPr>
              <a:t>Câu 4:</a:t>
            </a:r>
            <a:r>
              <a:rPr lang="en-US" sz="2400">
                <a:solidFill>
                  <a:srgbClr val="000000"/>
                </a:solidFill>
                <a:latin typeface="Times New Roman" panose="02020603050405020304" charset="0"/>
                <a:cs typeface="Arial" panose="020B0604020202020204" pitchFamily="34" charset="0"/>
                <a:sym typeface="+mn-ea"/>
              </a:rPr>
              <a:t> Nhà Trần đã có những chủ trương, biện pháp nào để phục hồi, phát triển sản xuất?</a:t>
            </a:r>
          </a:p>
          <a:p>
            <a:pPr indent="0"/>
            <a:r>
              <a:rPr lang="en-US" sz="2400">
                <a:solidFill>
                  <a:srgbClr val="000000"/>
                </a:solidFill>
                <a:latin typeface="Times New Roman" panose="02020603050405020304" charset="0"/>
                <a:cs typeface="Arial" panose="020B0604020202020204" pitchFamily="34" charset="0"/>
                <a:sym typeface="+mn-ea"/>
              </a:rPr>
              <a:t>   </a:t>
            </a:r>
            <a:r>
              <a:rPr lang="en-GB" altLang="en-US" sz="2400">
                <a:solidFill>
                  <a:srgbClr val="000000"/>
                </a:solidFill>
                <a:latin typeface="Times New Roman" panose="02020603050405020304" charset="0"/>
                <a:cs typeface="Arial" panose="020B0604020202020204" pitchFamily="34" charset="0"/>
                <a:sym typeface="+mn-ea"/>
              </a:rPr>
              <a:t>	</a:t>
            </a:r>
            <a:r>
              <a:rPr lang="en-US" sz="2400">
                <a:solidFill>
                  <a:srgbClr val="000000"/>
                </a:solidFill>
                <a:latin typeface="Times New Roman" panose="02020603050405020304" charset="0"/>
                <a:cs typeface="Arial" panose="020B0604020202020204" pitchFamily="34" charset="0"/>
                <a:sym typeface="+mn-ea"/>
              </a:rPr>
              <a:t>A. Tích cực khai hoang</a:t>
            </a:r>
            <a:r>
              <a:rPr lang="en-GB" altLang="en-US" sz="2400">
                <a:solidFill>
                  <a:srgbClr val="000000"/>
                </a:solidFill>
                <a:latin typeface="Times New Roman" panose="02020603050405020304" charset="0"/>
                <a:cs typeface="Arial" panose="020B0604020202020204" pitchFamily="34" charset="0"/>
                <a:sym typeface="+mn-ea"/>
              </a:rPr>
              <a:t>, cấm nuôi trâu bò, cho lập điền trang</a:t>
            </a:r>
            <a:r>
              <a:rPr lang="en-US" sz="2400">
                <a:solidFill>
                  <a:srgbClr val="000000"/>
                </a:solidFill>
                <a:latin typeface="Times New Roman" panose="02020603050405020304" charset="0"/>
                <a:cs typeface="Arial" panose="020B0604020202020204" pitchFamily="34" charset="0"/>
                <a:sym typeface="+mn-ea"/>
              </a:rPr>
              <a:t>.</a:t>
            </a:r>
          </a:p>
          <a:p>
            <a:pPr indent="0"/>
            <a:r>
              <a:rPr lang="en-US" sz="2400">
                <a:solidFill>
                  <a:srgbClr val="000000"/>
                </a:solidFill>
                <a:latin typeface="Times New Roman" panose="02020603050405020304" charset="0"/>
                <a:cs typeface="Arial" panose="020B0604020202020204" pitchFamily="34" charset="0"/>
                <a:sym typeface="+mn-ea"/>
              </a:rPr>
              <a:t>   </a:t>
            </a:r>
            <a:r>
              <a:rPr lang="en-GB" altLang="en-US" sz="2400">
                <a:solidFill>
                  <a:srgbClr val="000000"/>
                </a:solidFill>
                <a:latin typeface="Times New Roman" panose="02020603050405020304" charset="0"/>
                <a:cs typeface="Arial" panose="020B0604020202020204" pitchFamily="34" charset="0"/>
                <a:sym typeface="+mn-ea"/>
              </a:rPr>
              <a:t>	</a:t>
            </a:r>
            <a:r>
              <a:rPr lang="en-US" sz="2400">
                <a:solidFill>
                  <a:srgbClr val="000000"/>
                </a:solidFill>
                <a:latin typeface="Times New Roman" panose="02020603050405020304" charset="0"/>
                <a:cs typeface="Arial" panose="020B0604020202020204" pitchFamily="34" charset="0"/>
                <a:sym typeface="+mn-ea"/>
              </a:rPr>
              <a:t>B. Đắp đê, đào sông, nạo vét kênh.</a:t>
            </a:r>
          </a:p>
          <a:p>
            <a:pPr indent="0"/>
            <a:r>
              <a:rPr lang="en-US" sz="2400">
                <a:solidFill>
                  <a:srgbClr val="000000"/>
                </a:solidFill>
                <a:latin typeface="Times New Roman" panose="02020603050405020304" charset="0"/>
                <a:cs typeface="Arial" panose="020B0604020202020204" pitchFamily="34" charset="0"/>
                <a:sym typeface="+mn-ea"/>
              </a:rPr>
              <a:t>   </a:t>
            </a:r>
            <a:r>
              <a:rPr lang="en-GB" altLang="en-US" sz="2400">
                <a:solidFill>
                  <a:srgbClr val="000000"/>
                </a:solidFill>
                <a:latin typeface="Times New Roman" panose="02020603050405020304" charset="0"/>
                <a:cs typeface="Arial" panose="020B0604020202020204" pitchFamily="34" charset="0"/>
                <a:sym typeface="+mn-ea"/>
              </a:rPr>
              <a:t>	</a:t>
            </a:r>
            <a:r>
              <a:rPr lang="en-US" sz="2400">
                <a:solidFill>
                  <a:srgbClr val="000000"/>
                </a:solidFill>
                <a:latin typeface="Times New Roman" panose="02020603050405020304" charset="0"/>
                <a:cs typeface="Arial" panose="020B0604020202020204" pitchFamily="34" charset="0"/>
                <a:sym typeface="+mn-ea"/>
              </a:rPr>
              <a:t>C. Lập điền trang</a:t>
            </a:r>
            <a:r>
              <a:rPr lang="en-GB" altLang="en-US" sz="2400">
                <a:solidFill>
                  <a:srgbClr val="000000"/>
                </a:solidFill>
                <a:latin typeface="Times New Roman" panose="02020603050405020304" charset="0"/>
                <a:cs typeface="Arial" panose="020B0604020202020204" pitchFamily="34" charset="0"/>
                <a:sym typeface="+mn-ea"/>
              </a:rPr>
              <a:t>, lập doanh trại, không khuyến khích đào đê, nạo vét kênh mương</a:t>
            </a:r>
            <a:r>
              <a:rPr lang="en-US" sz="2400">
                <a:solidFill>
                  <a:srgbClr val="000000"/>
                </a:solidFill>
                <a:latin typeface="Times New Roman" panose="02020603050405020304" charset="0"/>
                <a:cs typeface="Arial" panose="020B0604020202020204" pitchFamily="34" charset="0"/>
                <a:sym typeface="+mn-ea"/>
              </a:rPr>
              <a:t>.</a:t>
            </a:r>
          </a:p>
          <a:p>
            <a:pPr indent="0"/>
            <a:r>
              <a:rPr lang="en-US" sz="2400">
                <a:solidFill>
                  <a:srgbClr val="000000"/>
                </a:solidFill>
                <a:latin typeface="Times New Roman" panose="02020603050405020304" charset="0"/>
                <a:cs typeface="Arial" panose="020B0604020202020204" pitchFamily="34" charset="0"/>
                <a:sym typeface="+mn-ea"/>
              </a:rPr>
              <a:t>   </a:t>
            </a:r>
            <a:r>
              <a:rPr lang="en-GB" altLang="en-US" sz="2400">
                <a:solidFill>
                  <a:srgbClr val="000000"/>
                </a:solidFill>
                <a:latin typeface="Times New Roman" panose="02020603050405020304" charset="0"/>
                <a:cs typeface="Arial" panose="020B0604020202020204" pitchFamily="34" charset="0"/>
                <a:sym typeface="+mn-ea"/>
              </a:rPr>
              <a:t>	</a:t>
            </a:r>
            <a:r>
              <a:rPr lang="en-US" sz="2400">
                <a:solidFill>
                  <a:srgbClr val="000000"/>
                </a:solidFill>
                <a:latin typeface="Times New Roman" panose="02020603050405020304" charset="0"/>
                <a:cs typeface="Arial" panose="020B0604020202020204" pitchFamily="34" charset="0"/>
                <a:sym typeface="+mn-ea"/>
              </a:rPr>
              <a:t>D. Tích cực khai hoang, lập điền trang, đắp đê, đào sông, nạo vét kênh.</a:t>
            </a:r>
            <a:endParaRPr lang="en-US" sz="2400">
              <a:solidFill>
                <a:srgbClr val="0000FF"/>
              </a:solidFill>
              <a:latin typeface="Times New Roman" panose="02020603050405020304" charset="0"/>
              <a:cs typeface="Arial" panose="020B0604020202020204" pitchFamily="34" charset="0"/>
              <a:sym typeface="+mn-ea"/>
            </a:endParaRPr>
          </a:p>
          <a:p>
            <a:pPr indent="0"/>
            <a:r>
              <a:rPr lang="en-US" sz="2400" b="1">
                <a:solidFill>
                  <a:srgbClr val="0000FF"/>
                </a:solidFill>
                <a:latin typeface="Times New Roman" panose="02020603050405020304" charset="0"/>
                <a:cs typeface="Arial" panose="020B0604020202020204" pitchFamily="34" charset="0"/>
                <a:sym typeface="+mn-ea"/>
              </a:rPr>
              <a:t>Câu 5:</a:t>
            </a:r>
            <a:r>
              <a:rPr lang="en-US" sz="2400">
                <a:solidFill>
                  <a:srgbClr val="000000"/>
                </a:solidFill>
                <a:latin typeface="Times New Roman" panose="02020603050405020304" charset="0"/>
                <a:cs typeface="Arial" panose="020B0604020202020204" pitchFamily="34" charset="0"/>
                <a:sym typeface="+mn-ea"/>
              </a:rPr>
              <a:t> Tình hình thương nghiệp nước ta dưới thời Trần như thế nào?</a:t>
            </a:r>
          </a:p>
          <a:p>
            <a:pPr indent="0"/>
            <a:r>
              <a:rPr lang="en-US" sz="2400">
                <a:solidFill>
                  <a:srgbClr val="000000"/>
                </a:solidFill>
                <a:latin typeface="Times New Roman" panose="02020603050405020304" charset="0"/>
                <a:cs typeface="Arial" panose="020B0604020202020204" pitchFamily="34" charset="0"/>
                <a:sym typeface="+mn-ea"/>
              </a:rPr>
              <a:t>   </a:t>
            </a:r>
            <a:r>
              <a:rPr lang="en-GB" altLang="en-US" sz="2400">
                <a:solidFill>
                  <a:srgbClr val="000000"/>
                </a:solidFill>
                <a:latin typeface="Times New Roman" panose="02020603050405020304" charset="0"/>
                <a:cs typeface="Arial" panose="020B0604020202020204" pitchFamily="34" charset="0"/>
                <a:sym typeface="+mn-ea"/>
              </a:rPr>
              <a:t>	</a:t>
            </a:r>
            <a:r>
              <a:rPr lang="en-US" sz="2400">
                <a:solidFill>
                  <a:srgbClr val="000000"/>
                </a:solidFill>
                <a:latin typeface="Times New Roman" panose="02020603050405020304" charset="0"/>
                <a:cs typeface="Arial" panose="020B0604020202020204" pitchFamily="34" charset="0"/>
                <a:sym typeface="+mn-ea"/>
              </a:rPr>
              <a:t>A. Nhà nước cấm buôn bán, họp chợ.</a:t>
            </a:r>
          </a:p>
          <a:p>
            <a:pPr indent="0"/>
            <a:r>
              <a:rPr lang="en-US" sz="2400">
                <a:solidFill>
                  <a:srgbClr val="000000"/>
                </a:solidFill>
                <a:latin typeface="Times New Roman" panose="02020603050405020304" charset="0"/>
                <a:cs typeface="Arial" panose="020B0604020202020204" pitchFamily="34" charset="0"/>
                <a:sym typeface="+mn-ea"/>
              </a:rPr>
              <a:t>   </a:t>
            </a:r>
            <a:r>
              <a:rPr lang="en-GB" altLang="en-US" sz="2400">
                <a:solidFill>
                  <a:srgbClr val="000000"/>
                </a:solidFill>
                <a:latin typeface="Times New Roman" panose="02020603050405020304" charset="0"/>
                <a:cs typeface="Arial" panose="020B0604020202020204" pitchFamily="34" charset="0"/>
                <a:sym typeface="+mn-ea"/>
              </a:rPr>
              <a:t>	</a:t>
            </a:r>
            <a:r>
              <a:rPr lang="en-US" sz="2400">
                <a:solidFill>
                  <a:srgbClr val="000000"/>
                </a:solidFill>
                <a:latin typeface="Times New Roman" panose="02020603050405020304" charset="0"/>
                <a:cs typeface="Arial" panose="020B0604020202020204" pitchFamily="34" charset="0"/>
                <a:sym typeface="+mn-ea"/>
              </a:rPr>
              <a:t>B. Buôn bán trong nước phát triển, buôn bán với nước ngoài chưa hình thành.</a:t>
            </a:r>
          </a:p>
          <a:p>
            <a:pPr indent="0"/>
            <a:r>
              <a:rPr lang="en-US" sz="2400">
                <a:solidFill>
                  <a:srgbClr val="000000"/>
                </a:solidFill>
                <a:latin typeface="Times New Roman" panose="02020603050405020304" charset="0"/>
                <a:cs typeface="Arial" panose="020B0604020202020204" pitchFamily="34" charset="0"/>
                <a:sym typeface="+mn-ea"/>
              </a:rPr>
              <a:t>   </a:t>
            </a:r>
            <a:r>
              <a:rPr lang="en-GB" altLang="en-US" sz="2400">
                <a:solidFill>
                  <a:srgbClr val="000000"/>
                </a:solidFill>
                <a:latin typeface="Times New Roman" panose="02020603050405020304" charset="0"/>
                <a:cs typeface="Arial" panose="020B0604020202020204" pitchFamily="34" charset="0"/>
                <a:sym typeface="+mn-ea"/>
              </a:rPr>
              <a:t>	</a:t>
            </a:r>
            <a:r>
              <a:rPr lang="en-US" sz="2400">
                <a:solidFill>
                  <a:srgbClr val="000000"/>
                </a:solidFill>
                <a:latin typeface="Times New Roman" panose="02020603050405020304" charset="0"/>
                <a:cs typeface="Arial" panose="020B0604020202020204" pitchFamily="34" charset="0"/>
                <a:sym typeface="+mn-ea"/>
              </a:rPr>
              <a:t>C. Buôn bán trong nước và với nước ngoài đều phát triển.</a:t>
            </a:r>
          </a:p>
          <a:p>
            <a:pPr indent="0"/>
            <a:r>
              <a:rPr lang="en-US" sz="2400">
                <a:solidFill>
                  <a:srgbClr val="000000"/>
                </a:solidFill>
                <a:latin typeface="Times New Roman" panose="02020603050405020304" charset="0"/>
                <a:cs typeface="Arial" panose="020B0604020202020204" pitchFamily="34" charset="0"/>
                <a:sym typeface="+mn-ea"/>
              </a:rPr>
              <a:t>   </a:t>
            </a:r>
            <a:r>
              <a:rPr lang="en-GB" altLang="en-US" sz="2400">
                <a:solidFill>
                  <a:srgbClr val="000000"/>
                </a:solidFill>
                <a:latin typeface="Times New Roman" panose="02020603050405020304" charset="0"/>
                <a:cs typeface="Arial" panose="020B0604020202020204" pitchFamily="34" charset="0"/>
                <a:sym typeface="+mn-ea"/>
              </a:rPr>
              <a:t>	</a:t>
            </a:r>
            <a:r>
              <a:rPr lang="en-US" sz="2400">
                <a:solidFill>
                  <a:srgbClr val="000000"/>
                </a:solidFill>
                <a:latin typeface="Times New Roman" panose="02020603050405020304" charset="0"/>
                <a:cs typeface="Arial" panose="020B0604020202020204" pitchFamily="34" charset="0"/>
                <a:sym typeface="+mn-ea"/>
              </a:rPr>
              <a:t>D. Nhà nước khuyến khích họp chợ nhưng hạn chế ngoại thương.</a:t>
            </a:r>
            <a:endParaRPr lang="en-US" sz="2400">
              <a:solidFill>
                <a:srgbClr val="0000FF"/>
              </a:solidFill>
              <a:latin typeface="Times New Roman" panose="02020603050405020304" charset="0"/>
              <a:cs typeface="Arial" panose="020B0604020202020204" pitchFamily="34" charset="0"/>
              <a:sym typeface="+mn-ea"/>
            </a:endParaRPr>
          </a:p>
          <a:p>
            <a:pPr indent="0"/>
            <a:r>
              <a:rPr lang="en-US" sz="2400" b="1">
                <a:solidFill>
                  <a:srgbClr val="0000FF"/>
                </a:solidFill>
                <a:latin typeface="Times New Roman" panose="02020603050405020304" charset="0"/>
                <a:cs typeface="Arial" panose="020B0604020202020204" pitchFamily="34" charset="0"/>
                <a:sym typeface="+mn-ea"/>
              </a:rPr>
              <a:t>Câu 6:</a:t>
            </a:r>
            <a:r>
              <a:rPr lang="en-US" sz="2400">
                <a:solidFill>
                  <a:srgbClr val="000000"/>
                </a:solidFill>
                <a:latin typeface="Times New Roman" panose="02020603050405020304" charset="0"/>
                <a:cs typeface="Arial" panose="020B0604020202020204" pitchFamily="34" charset="0"/>
                <a:sym typeface="+mn-ea"/>
              </a:rPr>
              <a:t> Bộ luật nào được ban hành dưới thời Trần?</a:t>
            </a:r>
          </a:p>
          <a:p>
            <a:pPr indent="0"/>
            <a:r>
              <a:rPr lang="en-US" sz="2400">
                <a:solidFill>
                  <a:srgbClr val="000000"/>
                </a:solidFill>
                <a:latin typeface="Times New Roman" panose="02020603050405020304" charset="0"/>
                <a:cs typeface="Arial" panose="020B0604020202020204" pitchFamily="34" charset="0"/>
                <a:sym typeface="+mn-ea"/>
              </a:rPr>
              <a:t>   </a:t>
            </a:r>
            <a:r>
              <a:rPr lang="en-GB" altLang="en-US" sz="2400">
                <a:solidFill>
                  <a:srgbClr val="000000"/>
                </a:solidFill>
                <a:latin typeface="Times New Roman" panose="02020603050405020304" charset="0"/>
                <a:cs typeface="Arial" panose="020B0604020202020204" pitchFamily="34" charset="0"/>
                <a:sym typeface="+mn-ea"/>
              </a:rPr>
              <a:t>	</a:t>
            </a:r>
            <a:r>
              <a:rPr lang="en-US" sz="2400">
                <a:solidFill>
                  <a:srgbClr val="000000"/>
                </a:solidFill>
                <a:latin typeface="Times New Roman" panose="02020603050405020304" charset="0"/>
                <a:cs typeface="Arial" panose="020B0604020202020204" pitchFamily="34" charset="0"/>
                <a:sym typeface="+mn-ea"/>
              </a:rPr>
              <a:t>A. Hình thư					B. Hình luật</a:t>
            </a:r>
          </a:p>
          <a:p>
            <a:pPr indent="0"/>
            <a:r>
              <a:rPr lang="en-US" sz="2400">
                <a:solidFill>
                  <a:srgbClr val="000000"/>
                </a:solidFill>
                <a:latin typeface="Times New Roman" panose="02020603050405020304" charset="0"/>
                <a:cs typeface="Arial" panose="020B0604020202020204" pitchFamily="34" charset="0"/>
                <a:sym typeface="+mn-ea"/>
              </a:rPr>
              <a:t>   </a:t>
            </a:r>
            <a:r>
              <a:rPr lang="en-GB" altLang="en-US" sz="2400">
                <a:solidFill>
                  <a:srgbClr val="000000"/>
                </a:solidFill>
                <a:latin typeface="Times New Roman" panose="02020603050405020304" charset="0"/>
                <a:cs typeface="Arial" panose="020B0604020202020204" pitchFamily="34" charset="0"/>
                <a:sym typeface="+mn-ea"/>
              </a:rPr>
              <a:t>	</a:t>
            </a:r>
            <a:r>
              <a:rPr lang="en-US" sz="2400">
                <a:solidFill>
                  <a:srgbClr val="000000"/>
                </a:solidFill>
                <a:latin typeface="Times New Roman" panose="02020603050405020304" charset="0"/>
                <a:cs typeface="Arial" panose="020B0604020202020204" pitchFamily="34" charset="0"/>
                <a:sym typeface="+mn-ea"/>
              </a:rPr>
              <a:t>C. Luật Hồng Đức				D. Quốc triều hình luật</a:t>
            </a:r>
            <a:endParaRPr lang="en-US" sz="2400"/>
          </a:p>
        </p:txBody>
      </p:sp>
      <p:sp>
        <p:nvSpPr>
          <p:cNvPr id="3" name="Oval 2"/>
          <p:cNvSpPr/>
          <p:nvPr/>
        </p:nvSpPr>
        <p:spPr>
          <a:xfrm>
            <a:off x="1500505" y="2109470"/>
            <a:ext cx="386080" cy="379730"/>
          </a:xfrm>
          <a:prstGeom prst="ellipse">
            <a:avLst/>
          </a:prstGeom>
          <a:noFill/>
          <a:ln w="57150"/>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charset="0"/>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4" name="Oval 3"/>
          <p:cNvSpPr/>
          <p:nvPr/>
        </p:nvSpPr>
        <p:spPr>
          <a:xfrm>
            <a:off x="1500505" y="3553460"/>
            <a:ext cx="386080" cy="379730"/>
          </a:xfrm>
          <a:prstGeom prst="ellipse">
            <a:avLst/>
          </a:prstGeom>
          <a:noFill/>
          <a:ln w="57150"/>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charset="0"/>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5" name="Oval 4"/>
          <p:cNvSpPr/>
          <p:nvPr/>
        </p:nvSpPr>
        <p:spPr>
          <a:xfrm>
            <a:off x="6978015" y="4968240"/>
            <a:ext cx="386080" cy="379730"/>
          </a:xfrm>
          <a:prstGeom prst="ellipse">
            <a:avLst/>
          </a:prstGeom>
          <a:noFill/>
          <a:ln w="57150"/>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charset="0"/>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 Box 126"/>
          <p:cNvSpPr txBox="1"/>
          <p:nvPr/>
        </p:nvSpPr>
        <p:spPr>
          <a:xfrm>
            <a:off x="490855" y="1635125"/>
            <a:ext cx="11512550" cy="3784600"/>
          </a:xfrm>
          <a:prstGeom prst="rect">
            <a:avLst/>
          </a:prstGeom>
          <a:noFill/>
          <a:ln w="9525">
            <a:noFill/>
          </a:ln>
        </p:spPr>
        <p:txBody>
          <a:bodyPr wrap="square">
            <a:spAutoFit/>
          </a:bodyPr>
          <a:lstStyle/>
          <a:p>
            <a:pPr indent="0" algn="just"/>
            <a:r>
              <a:rPr lang="en-US" sz="2400" b="1" i="1">
                <a:latin typeface="Times New Roman" panose="02020603050405020304" charset="0"/>
                <a:cs typeface="sans-serif" charset="0"/>
              </a:rPr>
              <a:t>Giới thiệu về tháp Phổ Minh.</a:t>
            </a:r>
            <a:endParaRPr lang="en-US" sz="2400" b="0" i="1">
              <a:latin typeface="Times New Roman" panose="02020603050405020304" charset="0"/>
              <a:cs typeface="sans-serif" charset="0"/>
            </a:endParaRPr>
          </a:p>
          <a:p>
            <a:pPr indent="0" algn="just"/>
            <a:r>
              <a:rPr lang="en-GB" altLang="en-US" sz="2400" b="0" i="1">
                <a:latin typeface="Times New Roman" panose="02020603050405020304" charset="0"/>
                <a:cs typeface="sans-serif" charset="0"/>
              </a:rPr>
              <a:t>	</a:t>
            </a:r>
            <a:r>
              <a:rPr lang="en-US" sz="2400" b="0" i="1">
                <a:latin typeface="Times New Roman" panose="02020603050405020304" charset="0"/>
                <a:cs typeface="sans-serif" charset="0"/>
              </a:rPr>
              <a:t>Tháp Phổ Minh (hay chùa Tháp) được xây dựng vào năm 1262, ở phía tây cung Trùng Quang của các vua nhà Trần. Là di tích lịch sử và kiến trúc nghệ thuật được xếp hạng di tích quốc gia đặc biệt. Kiến trúc thời nhà Trần được bảo tồn khá nguyên vẹn ở đây. Tháp cao khoảng 20m, gồm 14 tầng. Nền tháp và tầng thứ nhất xây bằng đá, những tầng còn lại phía trên xây bằng gạch. Tầng nào cũng trổ 4 cửa vòm cuốn, giữa các tầng là gờ mái. Tầng tháp thứ nhất đặt trên bệ đá, có hai lớp cánh sen, lớp dưới chúc xuống, lớp trên ngửa lên đỡ lấy tháp hình vuông, mỗi cạnh rộng hơn 5m. Bệ và tầng thứ nhất có những hình chạm nông trên mặt đá như hoa lá, sóng nước, mây cuốn, đặc trưng cho phong cách trang trí thời nhà Trần. Mặt ngoài những viên gạch các tầng trên được trang trí hình rồng</a:t>
            </a:r>
            <a:r>
              <a:rPr lang="en-US" sz="2400" b="0">
                <a:latin typeface="Times New Roman" panose="02020603050405020304" charset="0"/>
                <a:cs typeface="sans-serif" charset="0"/>
              </a:rPr>
              <a:t>.</a:t>
            </a:r>
            <a:endParaRPr lang="en-US" sz="2400"/>
          </a:p>
        </p:txBody>
      </p:sp>
      <p:sp>
        <p:nvSpPr>
          <p:cNvPr id="2" name="Text Box 1"/>
          <p:cNvSpPr txBox="1"/>
          <p:nvPr/>
        </p:nvSpPr>
        <p:spPr>
          <a:xfrm>
            <a:off x="490855" y="141605"/>
            <a:ext cx="11512550" cy="1198880"/>
          </a:xfrm>
          <a:prstGeom prst="rect">
            <a:avLst/>
          </a:prstGeom>
          <a:noFill/>
        </p:spPr>
        <p:txBody>
          <a:bodyPr wrap="square" rtlCol="0">
            <a:spAutoFit/>
          </a:bodyPr>
          <a:lstStyle/>
          <a:p>
            <a:pPr algn="l"/>
            <a:r>
              <a:rPr lang="en-GB" altLang="en-US" sz="2400" b="1">
                <a:latin typeface="Times New Roman" panose="02020603050405020304" charset="0"/>
                <a:cs typeface="sans-serif" charset="0"/>
                <a:sym typeface="+mn-ea"/>
              </a:rPr>
              <a:t>4. </a:t>
            </a:r>
            <a:r>
              <a:rPr lang="en-US" sz="2400" b="1">
                <a:latin typeface="Times New Roman" panose="02020603050405020304" charset="0"/>
                <a:cs typeface="sans-serif" charset="0"/>
                <a:sym typeface="+mn-ea"/>
              </a:rPr>
              <a:t>Bài tập 3 (SGK-tr.67).</a:t>
            </a:r>
            <a:r>
              <a:rPr lang="en-US" sz="2400">
                <a:latin typeface="Times New Roman" panose="02020603050405020304" charset="0"/>
                <a:cs typeface="sans-serif" charset="0"/>
                <a:sym typeface="+mn-ea"/>
              </a:rPr>
              <a:t> Tìm hiểu thêm từ sách, báo và internet, hãy viết bài giới thiệu (khoảng 7-10) câu về một thành tựu văn hoá Đại Việt thời Trần còn được bảo tồn và phát huy giá trị đến ngày nay.</a:t>
            </a:r>
            <a:endParaRPr lang="en-US" sz="2400"/>
          </a:p>
        </p:txBody>
      </p:sp>
      <p:sp>
        <p:nvSpPr>
          <p:cNvPr id="3" name="Text Box 2"/>
          <p:cNvSpPr txBox="1"/>
          <p:nvPr/>
        </p:nvSpPr>
        <p:spPr>
          <a:xfrm>
            <a:off x="3634740" y="1356995"/>
            <a:ext cx="3609975" cy="829945"/>
          </a:xfrm>
          <a:prstGeom prst="rect">
            <a:avLst/>
          </a:prstGeom>
          <a:noFill/>
        </p:spPr>
        <p:txBody>
          <a:bodyPr wrap="none" rtlCol="0">
            <a:spAutoFit/>
          </a:bodyPr>
          <a:lstStyle/>
          <a:p>
            <a:pPr algn="l"/>
            <a:r>
              <a:rPr lang="en-US" sz="2400" b="1" u="sng">
                <a:latin typeface="Times New Roman" panose="02020603050405020304" charset="0"/>
                <a:cs typeface="Arial" panose="020B0604020202020204" pitchFamily="34" charset="0"/>
                <a:sym typeface="+mn-ea"/>
              </a:rPr>
              <a:t>Gợi ý trả lời</a:t>
            </a:r>
            <a:r>
              <a:rPr lang="en-US" sz="2400" b="1">
                <a:latin typeface="Times New Roman" panose="02020603050405020304" charset="0"/>
                <a:cs typeface="Arial" panose="020B0604020202020204" pitchFamily="34" charset="0"/>
                <a:sym typeface="+mn-ea"/>
              </a:rPr>
              <a:t>: (</a:t>
            </a:r>
            <a:r>
              <a:rPr lang="en-US" sz="2400" b="1" i="1">
                <a:latin typeface="Times New Roman" panose="02020603050405020304" charset="0"/>
                <a:cs typeface="Arial" panose="020B0604020202020204" pitchFamily="34" charset="0"/>
                <a:sym typeface="+mn-ea"/>
              </a:rPr>
              <a:t>Tham khảo</a:t>
            </a:r>
            <a:r>
              <a:rPr lang="en-US" sz="2400" b="1">
                <a:latin typeface="Times New Roman" panose="02020603050405020304" charset="0"/>
                <a:cs typeface="Arial" panose="020B0604020202020204" pitchFamily="34" charset="0"/>
                <a:sym typeface="+mn-ea"/>
              </a:rPr>
              <a:t>)</a:t>
            </a:r>
            <a:endParaRPr lang="en-US" sz="2400">
              <a:latin typeface="Times New Roman" panose="02020603050405020304" charset="0"/>
              <a:cs typeface="sans-serif" charset="0"/>
              <a:sym typeface="+mn-ea"/>
            </a:endParaRPr>
          </a:p>
          <a:p>
            <a:endParaRPr lang="en-US"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 Box 126"/>
          <p:cNvSpPr txBox="1"/>
          <p:nvPr/>
        </p:nvSpPr>
        <p:spPr>
          <a:xfrm>
            <a:off x="373380" y="2306955"/>
            <a:ext cx="11635740" cy="3046095"/>
          </a:xfrm>
          <a:prstGeom prst="rect">
            <a:avLst/>
          </a:prstGeom>
          <a:noFill/>
          <a:ln w="9525">
            <a:noFill/>
          </a:ln>
        </p:spPr>
        <p:txBody>
          <a:bodyPr wrap="square">
            <a:spAutoFit/>
          </a:bodyPr>
          <a:lstStyle/>
          <a:p>
            <a:pPr indent="0"/>
            <a:r>
              <a:rPr lang="en-US" sz="2400" b="1">
                <a:latin typeface="Times New Roman" panose="02020603050405020304" charset="0"/>
                <a:cs typeface="Calibri" panose="020F0502020204030204" charset="0"/>
              </a:rPr>
              <a:t>2. Bài mới: </a:t>
            </a:r>
            <a:r>
              <a:rPr lang="en-US" sz="2400" b="0">
                <a:latin typeface="Times New Roman" panose="02020603050405020304" charset="0"/>
                <a:cs typeface="Calibri" panose="020F0502020204030204" charset="0"/>
              </a:rPr>
              <a:t>Chuẩn bị bài 14 -</a:t>
            </a:r>
            <a:r>
              <a:rPr lang="en-US" sz="2400" b="1">
                <a:latin typeface="Times New Roman" panose="02020603050405020304" charset="0"/>
                <a:cs typeface="Calibri" panose="020F0502020204030204" charset="0"/>
              </a:rPr>
              <a:t> </a:t>
            </a:r>
            <a:r>
              <a:rPr lang="en-US" sz="2400" b="1" i="1">
                <a:latin typeface="Times New Roman" panose="02020603050405020304" charset="0"/>
                <a:cs typeface="Calibri" panose="020F0502020204030204" charset="0"/>
              </a:rPr>
              <a:t>Ba lần kháng chiến chống quân xâm lược Mông - Nguyên.</a:t>
            </a:r>
            <a:endParaRPr lang="en-US" sz="2400" b="0">
              <a:latin typeface="Times New Roman" panose="02020603050405020304" charset="0"/>
              <a:cs typeface="Calibri" panose="020F0502020204030204" charset="0"/>
            </a:endParaRPr>
          </a:p>
          <a:p>
            <a:pPr indent="0"/>
            <a:r>
              <a:rPr lang="en-US" sz="2400" b="0">
                <a:latin typeface="Times New Roman" panose="02020603050405020304" charset="0"/>
                <a:cs typeface="Calibri" panose="020F0502020204030204" charset="0"/>
              </a:rPr>
              <a:t>- Đọc thông tin, trả lời các câu hỏi SGK.</a:t>
            </a:r>
          </a:p>
          <a:p>
            <a:pPr indent="0"/>
            <a:r>
              <a:rPr lang="en-US" sz="2400" b="0">
                <a:latin typeface="Times New Roman" panose="02020603050405020304" charset="0"/>
                <a:cs typeface="Calibri" panose="020F0502020204030204" charset="0"/>
              </a:rPr>
              <a:t>- Lưu ý những yêu cầu sau:</a:t>
            </a:r>
          </a:p>
          <a:p>
            <a:pPr indent="0"/>
            <a:r>
              <a:rPr lang="en-GB" altLang="en-US" sz="2400" b="0">
                <a:latin typeface="Times New Roman" panose="02020603050405020304" charset="0"/>
                <a:cs typeface="Calibri" panose="020F0502020204030204" charset="0"/>
              </a:rPr>
              <a:t>	</a:t>
            </a:r>
            <a:r>
              <a:rPr lang="en-US" sz="2400" b="0" i="1">
                <a:latin typeface="Times New Roman" panose="02020603050405020304" charset="0"/>
                <a:cs typeface="Calibri" panose="020F0502020204030204" charset="0"/>
              </a:rPr>
              <a:t>+ Nét chính về 3 lần kháng chiến chống quân xâm lược Mông - Nguyên thời Trần.</a:t>
            </a:r>
          </a:p>
          <a:p>
            <a:pPr indent="0"/>
            <a:r>
              <a:rPr lang="en-GB" altLang="en-US" sz="2400" b="0" i="1">
                <a:latin typeface="Times New Roman" panose="02020603050405020304" charset="0"/>
                <a:cs typeface="Calibri" panose="020F0502020204030204" charset="0"/>
              </a:rPr>
              <a:t>	</a:t>
            </a:r>
            <a:r>
              <a:rPr lang="en-US" sz="2400" b="0" i="1">
                <a:latin typeface="Times New Roman" panose="02020603050405020304" charset="0"/>
                <a:cs typeface="Calibri" panose="020F0502020204030204" charset="0"/>
              </a:rPr>
              <a:t>+ Nguyên nhân thắng lợi, ý nghĩa lịch sử của 3 lần k/c.</a:t>
            </a:r>
          </a:p>
          <a:p>
            <a:pPr indent="0"/>
            <a:r>
              <a:rPr lang="en-GB" altLang="en-US" sz="2400" b="0" i="1">
                <a:latin typeface="Times New Roman" panose="02020603050405020304" charset="0"/>
                <a:cs typeface="Calibri" panose="020F0502020204030204" charset="0"/>
              </a:rPr>
              <a:t>	</a:t>
            </a:r>
            <a:r>
              <a:rPr lang="en-US" sz="2400" b="0" i="1">
                <a:latin typeface="Times New Roman" panose="02020603050405020304" charset="0"/>
                <a:cs typeface="Calibri" panose="020F0502020204030204" charset="0"/>
              </a:rPr>
              <a:t>+ Đánh giá vai trò của các nhân vật lịch sử giai đoạn này?</a:t>
            </a:r>
          </a:p>
          <a:p>
            <a:pPr indent="0"/>
            <a:r>
              <a:rPr lang="en-GB" altLang="en-US" sz="2400" b="0" i="1">
                <a:latin typeface="Times New Roman" panose="02020603050405020304" charset="0"/>
                <a:cs typeface="Calibri" panose="020F0502020204030204" charset="0"/>
              </a:rPr>
              <a:t>	</a:t>
            </a:r>
            <a:r>
              <a:rPr lang="en-US" sz="2400" b="0" i="1">
                <a:latin typeface="Times New Roman" panose="02020603050405020304" charset="0"/>
                <a:cs typeface="Calibri" panose="020F0502020204030204" charset="0"/>
              </a:rPr>
              <a:t>+ Bài học kinh nghiệm để lại cho công cuộc xây dựng và bảo vệ Tổ quóc hiện nay từ cuộc k/c này?</a:t>
            </a:r>
            <a:endParaRPr lang="en-US" sz="2400" i="1"/>
          </a:p>
        </p:txBody>
      </p:sp>
      <p:sp>
        <p:nvSpPr>
          <p:cNvPr id="2" name="Text Box 1"/>
          <p:cNvSpPr txBox="1"/>
          <p:nvPr/>
        </p:nvSpPr>
        <p:spPr>
          <a:xfrm>
            <a:off x="3555365" y="167005"/>
            <a:ext cx="5586095" cy="460375"/>
          </a:xfrm>
          <a:prstGeom prst="rect">
            <a:avLst/>
          </a:prstGeom>
          <a:noFill/>
        </p:spPr>
        <p:txBody>
          <a:bodyPr wrap="none" rtlCol="0">
            <a:spAutoFit/>
          </a:bodyPr>
          <a:lstStyle/>
          <a:p>
            <a:pPr algn="l"/>
            <a:r>
              <a:rPr lang="en-US" sz="2400" b="1">
                <a:latin typeface="Times New Roman" panose="02020603050405020304" charset="0"/>
                <a:sym typeface="+mn-ea"/>
              </a:rPr>
              <a:t>HƯỚNG DẪN HỌC VÀ CHUẨN BỊ BÀI</a:t>
            </a:r>
            <a:endParaRPr lang="en-US" sz="2400"/>
          </a:p>
        </p:txBody>
      </p:sp>
      <p:sp>
        <p:nvSpPr>
          <p:cNvPr id="3" name="Text Box 2"/>
          <p:cNvSpPr txBox="1"/>
          <p:nvPr/>
        </p:nvSpPr>
        <p:spPr>
          <a:xfrm>
            <a:off x="373380" y="738505"/>
            <a:ext cx="9537700" cy="1568450"/>
          </a:xfrm>
          <a:prstGeom prst="rect">
            <a:avLst/>
          </a:prstGeom>
          <a:noFill/>
        </p:spPr>
        <p:txBody>
          <a:bodyPr wrap="square" rtlCol="0">
            <a:spAutoFit/>
          </a:bodyPr>
          <a:lstStyle/>
          <a:p>
            <a:pPr algn="l"/>
            <a:r>
              <a:rPr lang="en-US" sz="2400" b="1">
                <a:latin typeface="Times New Roman" panose="02020603050405020304" charset="0"/>
                <a:sym typeface="+mn-ea"/>
              </a:rPr>
              <a:t>1. Bài cũ:</a:t>
            </a:r>
            <a:r>
              <a:rPr lang="en-US" sz="2400">
                <a:latin typeface="Times New Roman" panose="02020603050405020304" charset="0"/>
                <a:sym typeface="+mn-ea"/>
              </a:rPr>
              <a:t> Học bài theo nội dung bài học đã tìm hiểu và ghi chép.</a:t>
            </a:r>
          </a:p>
          <a:p>
            <a:pPr algn="l"/>
            <a:r>
              <a:rPr lang="en-US" sz="2400">
                <a:latin typeface="Times New Roman" panose="02020603050405020304" charset="0"/>
                <a:sym typeface="+mn-ea"/>
              </a:rPr>
              <a:t>Ghi nhớ, nắm được</a:t>
            </a:r>
            <a:r>
              <a:rPr lang="en-GB" altLang="en-US" sz="2400">
                <a:latin typeface="Times New Roman" panose="02020603050405020304" charset="0"/>
                <a:sym typeface="+mn-ea"/>
              </a:rPr>
              <a:t>:</a:t>
            </a:r>
          </a:p>
          <a:p>
            <a:pPr algn="l"/>
            <a:r>
              <a:rPr lang="en-GB" altLang="en-US" sz="2400">
                <a:latin typeface="Times New Roman" panose="02020603050405020304" charset="0"/>
                <a:sym typeface="+mn-ea"/>
              </a:rPr>
              <a:t>	</a:t>
            </a:r>
            <a:r>
              <a:rPr lang="en-GB" altLang="en-US" sz="2400" i="1">
                <a:latin typeface="Times New Roman" panose="02020603050405020304" charset="0"/>
                <a:sym typeface="+mn-ea"/>
              </a:rPr>
              <a:t>- Sự thành lập nhà Trần.</a:t>
            </a:r>
          </a:p>
          <a:p>
            <a:pPr algn="l"/>
            <a:r>
              <a:rPr lang="en-GB" altLang="en-US" sz="2400" i="1">
                <a:latin typeface="Times New Roman" panose="02020603050405020304" charset="0"/>
                <a:sym typeface="+mn-ea"/>
              </a:rPr>
              <a:t>	- Tình hình chính trị, kinh tế, văn hóa, xã hội nước ta thời Trần.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diamond(in)">
                                      <p:cBhvr>
                                        <p:cTn id="12" dur="2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Box 101"/>
          <p:cNvSpPr txBox="1"/>
          <p:nvPr/>
        </p:nvSpPr>
        <p:spPr>
          <a:xfrm>
            <a:off x="1056005" y="-76200"/>
            <a:ext cx="4572635" cy="460375"/>
          </a:xfrm>
          <a:prstGeom prst="rect">
            <a:avLst/>
          </a:prstGeom>
          <a:noFill/>
          <a:ln w="9525">
            <a:noFill/>
          </a:ln>
        </p:spPr>
        <p:txBody>
          <a:bodyPr wrap="square">
            <a:spAutoFit/>
          </a:bodyPr>
          <a:lstStyle/>
          <a:p>
            <a:pPr indent="0" algn="ctr"/>
            <a:r>
              <a:rPr lang="en-US" sz="2400" b="1">
                <a:latin typeface="Times New Roman" panose="02020603050405020304" charset="0"/>
                <a:cs typeface="Arial" panose="020B0604020202020204" pitchFamily="34" charset="0"/>
              </a:rPr>
              <a:t>Bộ máy chính quyền thời Trần</a:t>
            </a:r>
            <a:endParaRPr lang="en-US" sz="2400"/>
          </a:p>
        </p:txBody>
      </p:sp>
      <p:sp>
        <p:nvSpPr>
          <p:cNvPr id="1073742890" name="Rectangles 1073742889"/>
          <p:cNvSpPr/>
          <p:nvPr/>
        </p:nvSpPr>
        <p:spPr>
          <a:xfrm>
            <a:off x="3601085" y="501650"/>
            <a:ext cx="3175635" cy="821690"/>
          </a:xfrm>
          <a:prstGeom prst="rect">
            <a:avLst/>
          </a:prstGeom>
          <a:solidFill>
            <a:srgbClr val="FFFFFF"/>
          </a:solidFill>
          <a:ln w="9525" cap="flat" cmpd="sng">
            <a:solidFill>
              <a:srgbClr val="000000"/>
            </a:solidFill>
            <a:prstDash val="solid"/>
            <a:miter/>
            <a:headEnd type="none" w="med" len="med"/>
            <a:tailEnd type="none" w="med" len="med"/>
          </a:ln>
        </p:spPr>
        <p:txBody>
          <a:bodyPr wrap="square"/>
          <a:lstStyle/>
          <a:p>
            <a:pPr algn="ctr"/>
            <a:r>
              <a:rPr lang="en-US" sz="2400">
                <a:latin typeface="Times New Roman" panose="02020603050405020304" charset="0"/>
                <a:cs typeface="Times New Roman" panose="02020603050405020304" charset="0"/>
              </a:rPr>
              <a:t>(Thái Thượng hoàng)</a:t>
            </a:r>
          </a:p>
          <a:p>
            <a:pPr algn="ctr"/>
            <a:r>
              <a:rPr lang="en-US" sz="2400">
                <a:latin typeface="Times New Roman" panose="02020603050405020304" charset="0"/>
                <a:cs typeface="Times New Roman" panose="02020603050405020304" charset="0"/>
              </a:rPr>
              <a:t>Vua</a:t>
            </a:r>
          </a:p>
          <a:p>
            <a:endParaRPr lang="en-US" sz="2400">
              <a:latin typeface="Times New Roman" panose="02020603050405020304" charset="0"/>
              <a:cs typeface="Times New Roman" panose="02020603050405020304" charset="0"/>
            </a:endParaRPr>
          </a:p>
        </p:txBody>
      </p:sp>
      <p:sp>
        <p:nvSpPr>
          <p:cNvPr id="1073742891" name="Straight Connector 1073742890"/>
          <p:cNvSpPr/>
          <p:nvPr/>
        </p:nvSpPr>
        <p:spPr>
          <a:xfrm flipH="1">
            <a:off x="4359593" y="1312863"/>
            <a:ext cx="702945" cy="391795"/>
          </a:xfrm>
          <a:prstGeom prst="line">
            <a:avLst/>
          </a:prstGeom>
          <a:ln w="9525" cap="flat" cmpd="sng">
            <a:solidFill>
              <a:srgbClr val="000000"/>
            </a:solidFill>
            <a:prstDash val="solid"/>
            <a:headEnd type="none" w="med" len="med"/>
            <a:tailEnd type="triangle" w="med" len="med"/>
          </a:ln>
        </p:spPr>
      </p:sp>
      <p:sp>
        <p:nvSpPr>
          <p:cNvPr id="3" name="Straight Connector 2"/>
          <p:cNvSpPr/>
          <p:nvPr/>
        </p:nvSpPr>
        <p:spPr>
          <a:xfrm rot="13860000" flipH="1">
            <a:off x="5082540" y="1329055"/>
            <a:ext cx="732155" cy="328295"/>
          </a:xfrm>
          <a:prstGeom prst="line">
            <a:avLst/>
          </a:prstGeom>
          <a:ln w="9525" cap="flat" cmpd="sng">
            <a:solidFill>
              <a:srgbClr val="000000"/>
            </a:solidFill>
            <a:prstDash val="solid"/>
            <a:headEnd type="none" w="med" len="med"/>
            <a:tailEnd type="triangle" w="med" len="med"/>
          </a:ln>
        </p:spPr>
      </p:sp>
      <p:sp>
        <p:nvSpPr>
          <p:cNvPr id="4" name="Flowchart: Process 3"/>
          <p:cNvSpPr/>
          <p:nvPr/>
        </p:nvSpPr>
        <p:spPr>
          <a:xfrm>
            <a:off x="3104515" y="1691640"/>
            <a:ext cx="1598295" cy="452755"/>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Quan văn</a:t>
            </a:r>
          </a:p>
        </p:txBody>
      </p:sp>
      <p:sp>
        <p:nvSpPr>
          <p:cNvPr id="5" name="Flowchart: Process 4"/>
          <p:cNvSpPr/>
          <p:nvPr/>
        </p:nvSpPr>
        <p:spPr>
          <a:xfrm>
            <a:off x="5495290" y="1678940"/>
            <a:ext cx="1721485" cy="452755"/>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Quan võ</a:t>
            </a:r>
          </a:p>
        </p:txBody>
      </p:sp>
      <p:sp>
        <p:nvSpPr>
          <p:cNvPr id="6" name="Flowchart: Process 5"/>
          <p:cNvSpPr/>
          <p:nvPr/>
        </p:nvSpPr>
        <p:spPr>
          <a:xfrm>
            <a:off x="4076700" y="2421255"/>
            <a:ext cx="2299335" cy="741680"/>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Lộ (12 lộ)</a:t>
            </a:r>
          </a:p>
          <a:p>
            <a:pPr algn="ctr"/>
            <a:r>
              <a:rPr lang="en-US" sz="2400">
                <a:latin typeface="Times New Roman" panose="02020603050405020304" charset="0"/>
                <a:cs typeface="Times New Roman" panose="02020603050405020304" charset="0"/>
              </a:rPr>
              <a:t>(Chánh phó)</a:t>
            </a:r>
          </a:p>
        </p:txBody>
      </p:sp>
      <p:sp>
        <p:nvSpPr>
          <p:cNvPr id="7" name="Flowchart: Process 6"/>
          <p:cNvSpPr/>
          <p:nvPr/>
        </p:nvSpPr>
        <p:spPr>
          <a:xfrm>
            <a:off x="4124325" y="3540125"/>
            <a:ext cx="2251710" cy="652145"/>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Phủ</a:t>
            </a:r>
          </a:p>
          <a:p>
            <a:pPr algn="ctr"/>
            <a:r>
              <a:rPr lang="en-US" sz="2400">
                <a:latin typeface="Times New Roman" panose="02020603050405020304" charset="0"/>
                <a:cs typeface="Times New Roman" panose="02020603050405020304" charset="0"/>
              </a:rPr>
              <a:t>(Tri phủ)</a:t>
            </a:r>
          </a:p>
        </p:txBody>
      </p:sp>
      <p:sp>
        <p:nvSpPr>
          <p:cNvPr id="8" name="Flowchart: Process 7"/>
          <p:cNvSpPr/>
          <p:nvPr/>
        </p:nvSpPr>
        <p:spPr>
          <a:xfrm>
            <a:off x="3091180" y="4569460"/>
            <a:ext cx="1971675" cy="622935"/>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Châu</a:t>
            </a:r>
          </a:p>
          <a:p>
            <a:pPr algn="ctr"/>
            <a:r>
              <a:rPr lang="en-US" sz="2400">
                <a:latin typeface="Times New Roman" panose="02020603050405020304" charset="0"/>
                <a:cs typeface="Times New Roman" panose="02020603050405020304" charset="0"/>
              </a:rPr>
              <a:t>(Tri châu)</a:t>
            </a:r>
          </a:p>
        </p:txBody>
      </p:sp>
      <p:sp>
        <p:nvSpPr>
          <p:cNvPr id="9" name="Flowchart: Process 8"/>
          <p:cNvSpPr/>
          <p:nvPr/>
        </p:nvSpPr>
        <p:spPr>
          <a:xfrm>
            <a:off x="5370195" y="4569460"/>
            <a:ext cx="1971675" cy="622935"/>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Huyện</a:t>
            </a:r>
          </a:p>
          <a:p>
            <a:pPr algn="ctr"/>
            <a:r>
              <a:rPr lang="en-US" sz="2400">
                <a:latin typeface="Times New Roman" panose="02020603050405020304" charset="0"/>
                <a:cs typeface="Times New Roman" panose="02020603050405020304" charset="0"/>
              </a:rPr>
              <a:t>(Tri huyện)</a:t>
            </a:r>
          </a:p>
        </p:txBody>
      </p:sp>
      <p:sp>
        <p:nvSpPr>
          <p:cNvPr id="10" name="Flowchart: Process 9"/>
          <p:cNvSpPr/>
          <p:nvPr/>
        </p:nvSpPr>
        <p:spPr>
          <a:xfrm>
            <a:off x="4124325" y="5617845"/>
            <a:ext cx="2200910" cy="635000"/>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Xã </a:t>
            </a:r>
          </a:p>
          <a:p>
            <a:pPr algn="ctr"/>
            <a:r>
              <a:rPr lang="en-US" sz="2400">
                <a:latin typeface="Times New Roman" panose="02020603050405020304" charset="0"/>
                <a:cs typeface="Times New Roman" panose="02020603050405020304" charset="0"/>
              </a:rPr>
              <a:t>(Xã quan)</a:t>
            </a:r>
          </a:p>
        </p:txBody>
      </p:sp>
      <p:cxnSp>
        <p:nvCxnSpPr>
          <p:cNvPr id="11" name="Straight Arrow Connector 10"/>
          <p:cNvCxnSpPr/>
          <p:nvPr/>
        </p:nvCxnSpPr>
        <p:spPr>
          <a:xfrm flipH="1">
            <a:off x="5730875" y="5218430"/>
            <a:ext cx="333375" cy="370840"/>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H="1">
            <a:off x="4444365" y="4223385"/>
            <a:ext cx="492760" cy="334010"/>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5334000" y="4191635"/>
            <a:ext cx="472440" cy="365760"/>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H="1">
            <a:off x="5179695" y="3213100"/>
            <a:ext cx="18415" cy="340360"/>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4232275" y="5204460"/>
            <a:ext cx="450850" cy="43243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sp>
        <p:nvSpPr>
          <p:cNvPr id="2" name="Right Brace 1"/>
          <p:cNvSpPr/>
          <p:nvPr/>
        </p:nvSpPr>
        <p:spPr>
          <a:xfrm rot="10800000">
            <a:off x="2406650" y="871855"/>
            <a:ext cx="455930" cy="11518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 Box 18"/>
          <p:cNvSpPr txBox="1"/>
          <p:nvPr/>
        </p:nvSpPr>
        <p:spPr>
          <a:xfrm>
            <a:off x="400050" y="979805"/>
            <a:ext cx="1667510" cy="460375"/>
          </a:xfrm>
          <a:prstGeom prst="rect">
            <a:avLst/>
          </a:prstGeom>
          <a:noFill/>
        </p:spPr>
        <p:txBody>
          <a:bodyPr wrap="none" rtlCol="0">
            <a:spAutoFit/>
          </a:bodyPr>
          <a:lstStyle/>
          <a:p>
            <a:r>
              <a:rPr lang="en-US" sz="2400" b="1"/>
              <a:t>Trung ương</a:t>
            </a:r>
          </a:p>
        </p:txBody>
      </p:sp>
      <p:sp>
        <p:nvSpPr>
          <p:cNvPr id="20" name="Right Brace 19"/>
          <p:cNvSpPr/>
          <p:nvPr/>
        </p:nvSpPr>
        <p:spPr>
          <a:xfrm rot="10800000">
            <a:off x="2176145" y="2843530"/>
            <a:ext cx="677545" cy="32931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 Box 20"/>
          <p:cNvSpPr txBox="1"/>
          <p:nvPr/>
        </p:nvSpPr>
        <p:spPr>
          <a:xfrm>
            <a:off x="400050" y="4504055"/>
            <a:ext cx="1794510" cy="429895"/>
          </a:xfrm>
          <a:prstGeom prst="rect">
            <a:avLst/>
          </a:prstGeom>
          <a:noFill/>
        </p:spPr>
        <p:txBody>
          <a:bodyPr wrap="square" rtlCol="0">
            <a:spAutoFit/>
          </a:bodyPr>
          <a:lstStyle/>
          <a:p>
            <a:r>
              <a:rPr lang="en-US" sz="2200" b="1"/>
              <a:t>Địa phương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47482620"/>
          <p:cNvPicPr>
            <a:picLocks noChangeAspect="1"/>
          </p:cNvPicPr>
          <p:nvPr/>
        </p:nvPicPr>
        <p:blipFill>
          <a:blip r:embed="rId2"/>
          <a:stretch>
            <a:fillRect/>
          </a:stretch>
        </p:blipFill>
        <p:spPr>
          <a:xfrm>
            <a:off x="746760" y="762635"/>
            <a:ext cx="6920865" cy="495236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Box 101"/>
          <p:cNvSpPr txBox="1"/>
          <p:nvPr/>
        </p:nvSpPr>
        <p:spPr>
          <a:xfrm>
            <a:off x="1832610" y="4866005"/>
            <a:ext cx="9111615" cy="156845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indent="0"/>
            <a:r>
              <a:rPr lang="en-US" sz="3200" b="0" i="1">
                <a:latin typeface="Times New Roman" panose="02020603050405020304" charset="0"/>
                <a:cs typeface="sans-serif" charset="0"/>
              </a:rPr>
              <a:t>=&gt; Yêu cầu bức thiết cần phải thay đổi bộ máy chính quyền để cải thiện đời sống nhân dân, phát triển kinh tế đất nước và đàn áp các thể lực chống đối.</a:t>
            </a:r>
          </a:p>
        </p:txBody>
      </p:sp>
      <p:sp>
        <p:nvSpPr>
          <p:cNvPr id="2" name="Text Box 1"/>
          <p:cNvSpPr txBox="1"/>
          <p:nvPr/>
        </p:nvSpPr>
        <p:spPr>
          <a:xfrm>
            <a:off x="1537970" y="278130"/>
            <a:ext cx="8711565" cy="521970"/>
          </a:xfrm>
          <a:prstGeom prst="rect">
            <a:avLst/>
          </a:prstGeom>
          <a:noFill/>
        </p:spPr>
        <p:txBody>
          <a:bodyPr wrap="none" rtlCol="0">
            <a:spAutoFit/>
          </a:bodyPr>
          <a:lstStyle/>
          <a:p>
            <a:pPr algn="l"/>
            <a:r>
              <a:rPr lang="en-US" sz="2800" b="1">
                <a:solidFill>
                  <a:srgbClr val="FF0000"/>
                </a:solidFill>
                <a:latin typeface="Times New Roman" panose="02020603050405020304" charset="0"/>
                <a:cs typeface="sans-serif" charset="0"/>
                <a:sym typeface="+mn-ea"/>
              </a:rPr>
              <a:t>S</a:t>
            </a:r>
            <a:r>
              <a:rPr lang="en-US" sz="2800" b="1">
                <a:solidFill>
                  <a:srgbClr val="FF0000"/>
                </a:solidFill>
                <a:latin typeface="Times New Roman" panose="02020603050405020304" charset="0"/>
                <a:sym typeface="+mn-ea"/>
              </a:rPr>
              <a:t>ự thành lập của triều đại Trần lúc này có cần thiết. Vì: </a:t>
            </a:r>
          </a:p>
        </p:txBody>
      </p:sp>
      <p:sp>
        <p:nvSpPr>
          <p:cNvPr id="3" name="Text Box 2"/>
          <p:cNvSpPr txBox="1"/>
          <p:nvPr/>
        </p:nvSpPr>
        <p:spPr>
          <a:xfrm>
            <a:off x="619760" y="1281430"/>
            <a:ext cx="4556125" cy="22453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US" sz="2800" i="1">
                <a:solidFill>
                  <a:srgbClr val="FF0000"/>
                </a:solidFill>
                <a:latin typeface="Times New Roman" panose="02020603050405020304" charset="0"/>
                <a:cs typeface="sans-serif" charset="0"/>
                <a:sym typeface="+mn-ea"/>
              </a:rPr>
              <a:t> - Nhà Lý ngày càng suy yếu, không còn chăm lo đến đời sống nhân dân như trước mà quan lại chỉ lao vào ăn chơi, sa đọa.</a:t>
            </a:r>
          </a:p>
        </p:txBody>
      </p:sp>
      <p:sp>
        <p:nvSpPr>
          <p:cNvPr id="4" name="Text Box 3"/>
          <p:cNvSpPr txBox="1"/>
          <p:nvPr/>
        </p:nvSpPr>
        <p:spPr>
          <a:xfrm>
            <a:off x="6612255" y="1281430"/>
            <a:ext cx="4760595" cy="22453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US" sz="2800" i="1">
                <a:latin typeface="Times New Roman" panose="02020603050405020304" charset="0"/>
                <a:cs typeface="sans-serif" charset="0"/>
                <a:sym typeface="+mn-ea"/>
              </a:rPr>
              <a:t>- Lụt lội, hạn hán, mất mùa liên tiếp xảy ra. Đời sống nhân dân khổ cực, các thế lực chống đối chính quyền cũng không ngừng gây chiến.</a:t>
            </a:r>
          </a:p>
        </p:txBody>
      </p:sp>
      <p:sp>
        <p:nvSpPr>
          <p:cNvPr id="5" name="Left-Right Arrow 4"/>
          <p:cNvSpPr/>
          <p:nvPr/>
        </p:nvSpPr>
        <p:spPr>
          <a:xfrm>
            <a:off x="5175885" y="2160905"/>
            <a:ext cx="1429385" cy="4857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5650865" y="2547620"/>
            <a:ext cx="485775" cy="2318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blinds(horizontal)">
                                      <p:cBhvr>
                                        <p:cTn id="25"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 Box 108"/>
          <p:cNvSpPr txBox="1"/>
          <p:nvPr/>
        </p:nvSpPr>
        <p:spPr>
          <a:xfrm>
            <a:off x="1990725" y="140335"/>
            <a:ext cx="8683625" cy="553085"/>
          </a:xfrm>
          <a:prstGeom prst="rect">
            <a:avLst/>
          </a:prstGeom>
          <a:noFill/>
          <a:ln w="9525">
            <a:noFill/>
          </a:ln>
        </p:spPr>
        <p:txBody>
          <a:bodyPr wrap="square">
            <a:spAutoFit/>
          </a:bodyPr>
          <a:lstStyle/>
          <a:p>
            <a:pPr indent="0" algn="ctr"/>
            <a:r>
              <a:rPr lang="en-US" sz="3000" b="1">
                <a:latin typeface="Times New Roman" panose="02020603050405020304" charset="0"/>
              </a:rPr>
              <a:t>BÀI 13: ĐẠI VIỆT THỜI TRẦN (1226-1400)</a:t>
            </a:r>
          </a:p>
        </p:txBody>
      </p:sp>
      <p:sp>
        <p:nvSpPr>
          <p:cNvPr id="100" name="Text Box 99"/>
          <p:cNvSpPr txBox="1"/>
          <p:nvPr/>
        </p:nvSpPr>
        <p:spPr>
          <a:xfrm>
            <a:off x="681990" y="724217"/>
            <a:ext cx="5080000" cy="491490"/>
          </a:xfrm>
          <a:prstGeom prst="rect">
            <a:avLst/>
          </a:prstGeom>
          <a:noFill/>
          <a:ln w="9525">
            <a:noFill/>
          </a:ln>
        </p:spPr>
        <p:txBody>
          <a:bodyPr>
            <a:spAutoFit/>
          </a:bodyPr>
          <a:lstStyle/>
          <a:p>
            <a:pPr indent="0"/>
            <a:r>
              <a:rPr lang="en-US" sz="2600" b="1">
                <a:latin typeface="Times New Roman" panose="02020603050405020304" charset="0"/>
                <a:cs typeface="sans-serif" charset="0"/>
              </a:rPr>
              <a:t>1. Sự thành lập nhà Trần</a:t>
            </a:r>
          </a:p>
        </p:txBody>
      </p:sp>
      <p:sp>
        <p:nvSpPr>
          <p:cNvPr id="2" name="Text Box 1"/>
          <p:cNvSpPr txBox="1"/>
          <p:nvPr/>
        </p:nvSpPr>
        <p:spPr>
          <a:xfrm>
            <a:off x="681990" y="1215707"/>
            <a:ext cx="5080000" cy="491490"/>
          </a:xfrm>
          <a:prstGeom prst="rect">
            <a:avLst/>
          </a:prstGeom>
          <a:noFill/>
          <a:ln w="9525">
            <a:noFill/>
          </a:ln>
        </p:spPr>
        <p:txBody>
          <a:bodyPr>
            <a:spAutoFit/>
          </a:bodyPr>
          <a:lstStyle/>
          <a:p>
            <a:pPr indent="0"/>
            <a:r>
              <a:rPr lang="en-US" sz="2600" b="1">
                <a:latin typeface="Times New Roman" panose="02020603050405020304" charset="0"/>
                <a:cs typeface="Arial" panose="020B0604020202020204" pitchFamily="34" charset="0"/>
              </a:rPr>
              <a:t>2. Tình hình chính trị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Box 101"/>
          <p:cNvSpPr txBox="1"/>
          <p:nvPr/>
        </p:nvSpPr>
        <p:spPr>
          <a:xfrm>
            <a:off x="238760" y="151130"/>
            <a:ext cx="11953240" cy="6985635"/>
          </a:xfrm>
          <a:prstGeom prst="rect">
            <a:avLst/>
          </a:prstGeom>
          <a:noFill/>
          <a:ln w="9525">
            <a:noFill/>
          </a:ln>
        </p:spPr>
        <p:txBody>
          <a:bodyPr wrap="square">
            <a:spAutoFit/>
          </a:bodyPr>
          <a:lstStyle/>
          <a:p>
            <a:pPr indent="0"/>
            <a:r>
              <a:rPr lang="en-US" sz="2800" b="1">
                <a:latin typeface="Times New Roman" panose="02020603050405020304" charset="0"/>
              </a:rPr>
              <a:t>HĐN (8’) đọc thông tin, quan sát kênh hình 2 và phần Em có biết, thực hiện yêu cầu của nhiệm vụ của Phiếu học tập số 01 sau: </a:t>
            </a:r>
          </a:p>
          <a:p>
            <a:pPr indent="0"/>
            <a:endParaRPr lang="en-US" sz="2800" b="1">
              <a:latin typeface="Times New Roman" panose="02020603050405020304" charset="0"/>
            </a:endParaRPr>
          </a:p>
          <a:p>
            <a:pPr indent="0"/>
            <a:r>
              <a:rPr lang="en-US" sz="2800" b="1">
                <a:latin typeface="Times New Roman" panose="02020603050405020304" charset="0"/>
              </a:rPr>
              <a:t>Nhiệm vụ 1 (Nhóm 1,3,5,7):</a:t>
            </a:r>
          </a:p>
          <a:p>
            <a:pPr indent="0"/>
            <a:r>
              <a:rPr lang="en-US" sz="2800" b="1">
                <a:latin typeface="Times New Roman" panose="02020603050405020304" charset="0"/>
              </a:rPr>
              <a:t>	Câu 1</a:t>
            </a:r>
            <a:r>
              <a:rPr lang="en-US" sz="2800" b="0">
                <a:latin typeface="Times New Roman" panose="02020603050405020304" charset="0"/>
              </a:rPr>
              <a:t>: Hoàn thiện sơ đồ bộ máy nhà nước thời Trần và rút ra nhận xét cần thiết?</a:t>
            </a:r>
            <a:endParaRPr lang="en-US" sz="2800" b="1">
              <a:latin typeface="Times New Roman" panose="02020603050405020304" charset="0"/>
            </a:endParaRPr>
          </a:p>
          <a:p>
            <a:pPr indent="0"/>
            <a:r>
              <a:rPr lang="en-US" sz="2800" b="1">
                <a:latin typeface="Times New Roman" panose="02020603050405020304" charset="0"/>
              </a:rPr>
              <a:t>	Câu 2. </a:t>
            </a:r>
            <a:r>
              <a:rPr lang="en-US" sz="2800" b="0">
                <a:latin typeface="Times New Roman" panose="02020603050405020304" charset="0"/>
              </a:rPr>
              <a:t>Việc nhà Trần thực hiện chế độ hôn nhân nội tộc cùng với việc đặt thêm một số cơ quan như Quốc sử viện, Thái y viện, Hà đê sứ, Khuyến nông sứ, Đồn điền sứ… nói lên điều gì?</a:t>
            </a:r>
            <a:endParaRPr lang="en-US" sz="2800" b="1">
              <a:latin typeface="Times New Roman" panose="02020603050405020304" charset="0"/>
            </a:endParaRPr>
          </a:p>
          <a:p>
            <a:pPr indent="0"/>
            <a:endParaRPr lang="en-US" sz="2800" b="1">
              <a:latin typeface="Times New Roman" panose="02020603050405020304" charset="0"/>
            </a:endParaRPr>
          </a:p>
          <a:p>
            <a:pPr indent="0"/>
            <a:r>
              <a:rPr lang="en-US" sz="2800" b="1">
                <a:latin typeface="Times New Roman" panose="02020603050405020304" charset="0"/>
              </a:rPr>
              <a:t>Nhiệm vụ 2 (2,4,6,8):</a:t>
            </a:r>
          </a:p>
          <a:p>
            <a:pPr indent="0"/>
            <a:r>
              <a:rPr lang="en-US" sz="2800" b="1">
                <a:latin typeface="Times New Roman" panose="02020603050405020304" charset="0"/>
                <a:cs typeface="sans-serif" charset="0"/>
              </a:rPr>
              <a:t>	Câu 3</a:t>
            </a:r>
            <a:r>
              <a:rPr lang="en-US" sz="2800" b="0">
                <a:latin typeface="Times New Roman" panose="02020603050405020304" charset="0"/>
                <a:cs typeface="sans-serif" charset="0"/>
              </a:rPr>
              <a:t>: Tình hình quân đội, pháp luật và chính sách đối nội, ngoại của nhà Trần có gì nổi bật? </a:t>
            </a:r>
            <a:endParaRPr lang="en-US" sz="2800" b="1">
              <a:latin typeface="Times New Roman" panose="02020603050405020304" charset="0"/>
              <a:cs typeface="sans-serif" charset="0"/>
            </a:endParaRPr>
          </a:p>
          <a:p>
            <a:pPr indent="0"/>
            <a:r>
              <a:rPr lang="en-US" sz="2800" b="1">
                <a:latin typeface="Times New Roman" panose="02020603050405020304" charset="0"/>
                <a:cs typeface="sans-serif" charset="0"/>
              </a:rPr>
              <a:t>	Câu 4</a:t>
            </a:r>
            <a:r>
              <a:rPr lang="en-US" sz="2800" b="0">
                <a:latin typeface="Times New Roman" panose="02020603050405020304" charset="0"/>
                <a:cs typeface="sans-serif" charset="0"/>
              </a:rPr>
              <a:t>. Hình 2 cho em biết gì về quân đội thời Trần? So sánh quân đội thời Trần với với nhà Lý và rút ra nhận xét?</a:t>
            </a:r>
            <a:endParaRPr lang="en-US"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 Box 108"/>
          <p:cNvSpPr txBox="1"/>
          <p:nvPr/>
        </p:nvSpPr>
        <p:spPr>
          <a:xfrm>
            <a:off x="1990725" y="140335"/>
            <a:ext cx="8683625" cy="553085"/>
          </a:xfrm>
          <a:prstGeom prst="rect">
            <a:avLst/>
          </a:prstGeom>
          <a:noFill/>
          <a:ln w="9525">
            <a:noFill/>
          </a:ln>
        </p:spPr>
        <p:txBody>
          <a:bodyPr wrap="square">
            <a:spAutoFit/>
          </a:bodyPr>
          <a:lstStyle/>
          <a:p>
            <a:pPr indent="0" algn="ctr"/>
            <a:r>
              <a:rPr lang="en-US" sz="3000" b="1">
                <a:latin typeface="Times New Roman" panose="02020603050405020304" charset="0"/>
              </a:rPr>
              <a:t>BÀI 13: ĐẠI VIỆT THỜI TRẦN (1226-1400)</a:t>
            </a:r>
          </a:p>
        </p:txBody>
      </p:sp>
      <p:sp>
        <p:nvSpPr>
          <p:cNvPr id="100" name="Text Box 99"/>
          <p:cNvSpPr txBox="1"/>
          <p:nvPr/>
        </p:nvSpPr>
        <p:spPr>
          <a:xfrm>
            <a:off x="681990" y="724217"/>
            <a:ext cx="5080000" cy="491490"/>
          </a:xfrm>
          <a:prstGeom prst="rect">
            <a:avLst/>
          </a:prstGeom>
          <a:noFill/>
          <a:ln w="9525">
            <a:noFill/>
          </a:ln>
        </p:spPr>
        <p:txBody>
          <a:bodyPr>
            <a:spAutoFit/>
          </a:bodyPr>
          <a:lstStyle/>
          <a:p>
            <a:pPr indent="0"/>
            <a:r>
              <a:rPr lang="en-US" sz="2600" b="1">
                <a:latin typeface="Times New Roman" panose="02020603050405020304" charset="0"/>
                <a:cs typeface="sans-serif" charset="0"/>
              </a:rPr>
              <a:t>1. Sự thành lập nhà Trần</a:t>
            </a:r>
          </a:p>
        </p:txBody>
      </p:sp>
      <p:sp>
        <p:nvSpPr>
          <p:cNvPr id="2" name="Text Box 1"/>
          <p:cNvSpPr txBox="1"/>
          <p:nvPr/>
        </p:nvSpPr>
        <p:spPr>
          <a:xfrm>
            <a:off x="681990" y="1215707"/>
            <a:ext cx="5080000" cy="491490"/>
          </a:xfrm>
          <a:prstGeom prst="rect">
            <a:avLst/>
          </a:prstGeom>
          <a:noFill/>
          <a:ln w="9525">
            <a:noFill/>
          </a:ln>
        </p:spPr>
        <p:txBody>
          <a:bodyPr>
            <a:spAutoFit/>
          </a:bodyPr>
          <a:lstStyle/>
          <a:p>
            <a:pPr indent="0"/>
            <a:r>
              <a:rPr lang="en-US" sz="2600" b="1">
                <a:latin typeface="Times New Roman" panose="02020603050405020304" charset="0"/>
                <a:cs typeface="Arial" panose="020B0604020202020204" pitchFamily="34" charset="0"/>
              </a:rPr>
              <a:t>2. Tình hình chính trị</a:t>
            </a:r>
          </a:p>
        </p:txBody>
      </p:sp>
      <p:sp>
        <p:nvSpPr>
          <p:cNvPr id="102" name="Text Box 101"/>
          <p:cNvSpPr txBox="1"/>
          <p:nvPr/>
        </p:nvSpPr>
        <p:spPr>
          <a:xfrm>
            <a:off x="840740" y="1706880"/>
            <a:ext cx="5080000" cy="460375"/>
          </a:xfrm>
          <a:prstGeom prst="rect">
            <a:avLst/>
          </a:prstGeom>
          <a:noFill/>
          <a:ln w="9525">
            <a:noFill/>
          </a:ln>
        </p:spPr>
        <p:txBody>
          <a:bodyPr>
            <a:spAutoFit/>
          </a:bodyPr>
          <a:lstStyle/>
          <a:p>
            <a:pPr indent="0"/>
            <a:r>
              <a:rPr lang="en-US" sz="2400" b="1">
                <a:latin typeface="Times New Roman" panose="02020603050405020304" charset="0"/>
                <a:cs typeface="Arial" panose="020B0604020202020204" pitchFamily="34" charset="0"/>
              </a:rPr>
              <a:t>a. Xây dựng bộ máy chính quyền</a:t>
            </a:r>
            <a:endParaRPr lang="en-US" sz="2400"/>
          </a:p>
        </p:txBody>
      </p:sp>
      <p:sp>
        <p:nvSpPr>
          <p:cNvPr id="1073742890" name="Rectangles 1073742889"/>
          <p:cNvSpPr/>
          <p:nvPr/>
        </p:nvSpPr>
        <p:spPr>
          <a:xfrm>
            <a:off x="7355840" y="828040"/>
            <a:ext cx="2953385" cy="821690"/>
          </a:xfrm>
          <a:prstGeom prst="rect">
            <a:avLst/>
          </a:prstGeom>
          <a:solidFill>
            <a:srgbClr val="FFFFFF"/>
          </a:solidFill>
          <a:ln w="9525" cap="flat" cmpd="sng">
            <a:solidFill>
              <a:srgbClr val="000000"/>
            </a:solidFill>
            <a:prstDash val="solid"/>
            <a:miter/>
            <a:headEnd type="none" w="med" len="med"/>
            <a:tailEnd type="none" w="med" len="med"/>
          </a:ln>
        </p:spPr>
        <p:txBody>
          <a:bodyPr wrap="square"/>
          <a:lstStyle/>
          <a:p>
            <a:pPr algn="ctr"/>
            <a:r>
              <a:rPr lang="en-US" sz="2400"/>
              <a:t>(Thái Thượng hoàng)</a:t>
            </a:r>
          </a:p>
          <a:p>
            <a:pPr algn="ctr"/>
            <a:r>
              <a:rPr lang="en-US" sz="2400"/>
              <a:t>Vua</a:t>
            </a:r>
          </a:p>
          <a:p>
            <a:endParaRPr lang="en-US" sz="2400"/>
          </a:p>
        </p:txBody>
      </p:sp>
      <p:sp>
        <p:nvSpPr>
          <p:cNvPr id="1073742891" name="Straight Connector 1073742890"/>
          <p:cNvSpPr/>
          <p:nvPr/>
        </p:nvSpPr>
        <p:spPr>
          <a:xfrm flipH="1">
            <a:off x="8236268" y="1646238"/>
            <a:ext cx="702945" cy="391795"/>
          </a:xfrm>
          <a:prstGeom prst="line">
            <a:avLst/>
          </a:prstGeom>
          <a:ln w="9525" cap="flat" cmpd="sng">
            <a:solidFill>
              <a:srgbClr val="000000"/>
            </a:solidFill>
            <a:prstDash val="solid"/>
            <a:headEnd type="none" w="med" len="med"/>
            <a:tailEnd type="triangle" w="med" len="med"/>
          </a:ln>
        </p:spPr>
      </p:sp>
      <p:sp>
        <p:nvSpPr>
          <p:cNvPr id="3" name="Straight Connector 2"/>
          <p:cNvSpPr/>
          <p:nvPr/>
        </p:nvSpPr>
        <p:spPr>
          <a:xfrm rot="13860000" flipH="1">
            <a:off x="8856345" y="1678305"/>
            <a:ext cx="732155" cy="328295"/>
          </a:xfrm>
          <a:prstGeom prst="line">
            <a:avLst/>
          </a:prstGeom>
          <a:ln w="9525" cap="flat" cmpd="sng">
            <a:solidFill>
              <a:srgbClr val="000000"/>
            </a:solidFill>
            <a:prstDash val="solid"/>
            <a:headEnd type="none" w="med" len="med"/>
            <a:tailEnd type="triangle" w="med" len="med"/>
          </a:ln>
        </p:spPr>
      </p:sp>
      <p:sp>
        <p:nvSpPr>
          <p:cNvPr id="4" name="Flowchart: Process 3"/>
          <p:cNvSpPr/>
          <p:nvPr/>
        </p:nvSpPr>
        <p:spPr>
          <a:xfrm>
            <a:off x="7097395" y="2094230"/>
            <a:ext cx="1452245" cy="452755"/>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t>Quan văn</a:t>
            </a:r>
          </a:p>
        </p:txBody>
      </p:sp>
      <p:sp>
        <p:nvSpPr>
          <p:cNvPr id="5" name="Flowchart: Process 4"/>
          <p:cNvSpPr/>
          <p:nvPr/>
        </p:nvSpPr>
        <p:spPr>
          <a:xfrm>
            <a:off x="9175750" y="2056130"/>
            <a:ext cx="1436370" cy="452755"/>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t>Quan võ</a:t>
            </a:r>
          </a:p>
        </p:txBody>
      </p:sp>
      <p:sp>
        <p:nvSpPr>
          <p:cNvPr id="6" name="Flowchart: Process 5"/>
          <p:cNvSpPr/>
          <p:nvPr/>
        </p:nvSpPr>
        <p:spPr>
          <a:xfrm>
            <a:off x="8045450" y="2877820"/>
            <a:ext cx="1971675" cy="741680"/>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Lộ (12 lộ)</a:t>
            </a:r>
          </a:p>
          <a:p>
            <a:pPr algn="ctr"/>
            <a:r>
              <a:rPr lang="en-US" sz="2400">
                <a:latin typeface="Times New Roman" panose="02020603050405020304" charset="0"/>
                <a:cs typeface="Times New Roman" panose="02020603050405020304" charset="0"/>
              </a:rPr>
              <a:t>(Chánh phó)</a:t>
            </a:r>
          </a:p>
        </p:txBody>
      </p:sp>
      <p:sp>
        <p:nvSpPr>
          <p:cNvPr id="7" name="Flowchart: Process 6"/>
          <p:cNvSpPr/>
          <p:nvPr/>
        </p:nvSpPr>
        <p:spPr>
          <a:xfrm>
            <a:off x="8045450" y="3916045"/>
            <a:ext cx="1971675" cy="652145"/>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Phủ</a:t>
            </a:r>
          </a:p>
          <a:p>
            <a:pPr algn="ctr"/>
            <a:r>
              <a:rPr lang="en-US" sz="2400">
                <a:latin typeface="Times New Roman" panose="02020603050405020304" charset="0"/>
                <a:cs typeface="Times New Roman" panose="02020603050405020304" charset="0"/>
              </a:rPr>
              <a:t>(Tri phủ)</a:t>
            </a:r>
          </a:p>
        </p:txBody>
      </p:sp>
      <p:sp>
        <p:nvSpPr>
          <p:cNvPr id="8" name="Flowchart: Process 7"/>
          <p:cNvSpPr/>
          <p:nvPr/>
        </p:nvSpPr>
        <p:spPr>
          <a:xfrm>
            <a:off x="6837680" y="5034280"/>
            <a:ext cx="1971675" cy="622935"/>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Châu</a:t>
            </a:r>
          </a:p>
          <a:p>
            <a:pPr algn="ctr"/>
            <a:r>
              <a:rPr lang="en-US" sz="2400">
                <a:latin typeface="Times New Roman" panose="02020603050405020304" charset="0"/>
                <a:cs typeface="Times New Roman" panose="02020603050405020304" charset="0"/>
              </a:rPr>
              <a:t>(Tri châu)</a:t>
            </a:r>
          </a:p>
        </p:txBody>
      </p:sp>
      <p:sp>
        <p:nvSpPr>
          <p:cNvPr id="9" name="Flowchart: Process 8"/>
          <p:cNvSpPr/>
          <p:nvPr/>
        </p:nvSpPr>
        <p:spPr>
          <a:xfrm>
            <a:off x="9175750" y="5034915"/>
            <a:ext cx="1971675" cy="622935"/>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Huyện</a:t>
            </a:r>
          </a:p>
          <a:p>
            <a:pPr algn="ctr"/>
            <a:r>
              <a:rPr lang="en-US" sz="2400">
                <a:latin typeface="Times New Roman" panose="02020603050405020304" charset="0"/>
                <a:cs typeface="Times New Roman" panose="02020603050405020304" charset="0"/>
              </a:rPr>
              <a:t>(Tri huyện)</a:t>
            </a:r>
          </a:p>
        </p:txBody>
      </p:sp>
      <p:sp>
        <p:nvSpPr>
          <p:cNvPr id="10" name="Flowchart: Process 9"/>
          <p:cNvSpPr/>
          <p:nvPr/>
        </p:nvSpPr>
        <p:spPr>
          <a:xfrm>
            <a:off x="8045450" y="6123305"/>
            <a:ext cx="1971675" cy="635000"/>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Xã </a:t>
            </a:r>
          </a:p>
          <a:p>
            <a:pPr algn="ctr"/>
            <a:r>
              <a:rPr lang="en-US" sz="2400">
                <a:latin typeface="Times New Roman" panose="02020603050405020304" charset="0"/>
                <a:cs typeface="Times New Roman" panose="02020603050405020304" charset="0"/>
              </a:rPr>
              <a:t>(Xã quan)</a:t>
            </a:r>
          </a:p>
        </p:txBody>
      </p:sp>
      <p:cxnSp>
        <p:nvCxnSpPr>
          <p:cNvPr id="11" name="Straight Arrow Connector 10"/>
          <p:cNvCxnSpPr/>
          <p:nvPr/>
        </p:nvCxnSpPr>
        <p:spPr>
          <a:xfrm>
            <a:off x="7823835" y="5657215"/>
            <a:ext cx="732155" cy="41465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12" name="Straight Arrow Connector 11"/>
          <p:cNvCxnSpPr>
            <a:endCxn id="8" idx="0"/>
          </p:cNvCxnSpPr>
          <p:nvPr/>
        </p:nvCxnSpPr>
        <p:spPr>
          <a:xfrm flipH="1">
            <a:off x="7823835" y="4572635"/>
            <a:ext cx="1040765" cy="46164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13" name="Straight Arrow Connector 12"/>
          <p:cNvCxnSpPr>
            <a:endCxn id="9" idx="0"/>
          </p:cNvCxnSpPr>
          <p:nvPr/>
        </p:nvCxnSpPr>
        <p:spPr>
          <a:xfrm>
            <a:off x="9048115" y="4611370"/>
            <a:ext cx="1113790" cy="42354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H="1">
            <a:off x="8921115" y="3619500"/>
            <a:ext cx="18415" cy="340360"/>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9476740" y="5663565"/>
            <a:ext cx="540385" cy="44005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sp>
        <p:nvSpPr>
          <p:cNvPr id="18" name="Right Brace 17"/>
          <p:cNvSpPr/>
          <p:nvPr/>
        </p:nvSpPr>
        <p:spPr>
          <a:xfrm>
            <a:off x="10674350" y="1315720"/>
            <a:ext cx="503555"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 Box 18"/>
          <p:cNvSpPr txBox="1"/>
          <p:nvPr/>
        </p:nvSpPr>
        <p:spPr>
          <a:xfrm>
            <a:off x="11177270" y="4179570"/>
            <a:ext cx="1014730" cy="706755"/>
          </a:xfrm>
          <a:prstGeom prst="rect">
            <a:avLst/>
          </a:prstGeom>
          <a:noFill/>
        </p:spPr>
        <p:txBody>
          <a:bodyPr wrap="square" rtlCol="0">
            <a:spAutoFit/>
          </a:bodyPr>
          <a:lstStyle/>
          <a:p>
            <a:pPr algn="ctr"/>
            <a:r>
              <a:rPr lang="en-US" sz="2000"/>
              <a:t>Địa phương</a:t>
            </a:r>
          </a:p>
        </p:txBody>
      </p:sp>
      <p:sp>
        <p:nvSpPr>
          <p:cNvPr id="20" name="Right Brace 19"/>
          <p:cNvSpPr/>
          <p:nvPr/>
        </p:nvSpPr>
        <p:spPr>
          <a:xfrm>
            <a:off x="10937875" y="3230245"/>
            <a:ext cx="631825" cy="33210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 Box 20"/>
          <p:cNvSpPr txBox="1"/>
          <p:nvPr/>
        </p:nvSpPr>
        <p:spPr>
          <a:xfrm>
            <a:off x="11255375" y="1315720"/>
            <a:ext cx="876300" cy="706755"/>
          </a:xfrm>
          <a:prstGeom prst="rect">
            <a:avLst/>
          </a:prstGeom>
          <a:noFill/>
        </p:spPr>
        <p:txBody>
          <a:bodyPr wrap="square" rtlCol="0">
            <a:spAutoFit/>
          </a:bodyPr>
          <a:lstStyle/>
          <a:p>
            <a:r>
              <a:rPr lang="en-US" sz="2000"/>
              <a:t>Trung ương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3742890"/>
                                        </p:tgtEl>
                                        <p:attrNameLst>
                                          <p:attrName>style.visibility</p:attrName>
                                        </p:attrNameLst>
                                      </p:cBhvr>
                                      <p:to>
                                        <p:strVal val="visible"/>
                                      </p:to>
                                    </p:set>
                                    <p:animEffect transition="in" filter="blinds(horizontal)">
                                      <p:cBhvr>
                                        <p:cTn id="7" dur="500"/>
                                        <p:tgtEl>
                                          <p:spTgt spid="1073742890"/>
                                        </p:tgtEl>
                                      </p:cBhvr>
                                    </p:animEffect>
                                  </p:childTnLst>
                                </p:cTn>
                              </p:par>
                              <p:par>
                                <p:cTn id="8" presetID="3" presetClass="entr" presetSubtype="10" fill="hold" nodeType="withEffect">
                                  <p:stCondLst>
                                    <p:cond delay="0"/>
                                  </p:stCondLst>
                                  <p:childTnLst>
                                    <p:set>
                                      <p:cBhvr>
                                        <p:cTn id="9" dur="1" fill="hold">
                                          <p:stCondLst>
                                            <p:cond delay="0"/>
                                          </p:stCondLst>
                                        </p:cTn>
                                        <p:tgtEl>
                                          <p:spTgt spid="1073742891"/>
                                        </p:tgtEl>
                                        <p:attrNameLst>
                                          <p:attrName>style.visibility</p:attrName>
                                        </p:attrNameLst>
                                      </p:cBhvr>
                                      <p:to>
                                        <p:strVal val="visible"/>
                                      </p:to>
                                    </p:set>
                                    <p:animEffect transition="in" filter="blinds(horizontal)">
                                      <p:cBhvr>
                                        <p:cTn id="10" dur="500"/>
                                        <p:tgtEl>
                                          <p:spTgt spid="1073742891"/>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par>
                                <p:cTn id="25" presetID="3" presetClass="entr" presetSubtype="1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horizontal)">
                                      <p:cBhvr>
                                        <p:cTn id="43" dur="500"/>
                                        <p:tgtEl>
                                          <p:spTgt spid="2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linds(horizontal)">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linds(horizontal)">
                                      <p:cBhvr>
                                        <p:cTn id="51" dur="500"/>
                                        <p:tgtEl>
                                          <p:spTgt spid="13"/>
                                        </p:tgtEl>
                                      </p:cBhvr>
                                    </p:animEffect>
                                  </p:childTnLst>
                                </p:cTn>
                              </p:par>
                              <p:par>
                                <p:cTn id="52" presetID="3" presetClass="entr" presetSubtype="1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linds(horizontal)">
                                      <p:cBhvr>
                                        <p:cTn id="54" dur="500"/>
                                        <p:tgtEl>
                                          <p:spTgt spid="1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linds(horizontal)">
                                      <p:cBhvr>
                                        <p:cTn id="57" dur="500"/>
                                        <p:tgtEl>
                                          <p:spTgt spid="8"/>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linds(horizontal)">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blinds(horizontal)">
                                      <p:cBhvr>
                                        <p:cTn id="65" dur="500"/>
                                        <p:tgtEl>
                                          <p:spTgt spid="11"/>
                                        </p:tgtEl>
                                      </p:cBhvr>
                                    </p:animEffect>
                                  </p:childTnLst>
                                </p:cTn>
                              </p:par>
                              <p:par>
                                <p:cTn id="66" presetID="3" presetClass="entr" presetSubtype="1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blinds(horizontal)">
                                      <p:cBhvr>
                                        <p:cTn id="68" dur="500"/>
                                        <p:tgtEl>
                                          <p:spTgt spid="15"/>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blinds(horizontal)">
                                      <p:cBhvr>
                                        <p:cTn id="7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3742890" grpId="0" animBg="1"/>
      <p:bldP spid="4" grpId="0" animBg="1"/>
      <p:bldP spid="5" grpId="0" animBg="1"/>
      <p:bldP spid="6" grpId="0" animBg="1"/>
      <p:bldP spid="7" grpId="0" animBg="1"/>
      <p:bldP spid="8" grpId="0" animBg="1"/>
      <p:bldP spid="9" grpId="0" animBg="1"/>
      <p:bldP spid="10" grpId="0" animBg="1"/>
      <p:bldP spid="18" grpId="0" animBg="1"/>
      <p:bldP spid="19" grpId="0"/>
      <p:bldP spid="20"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Box 101"/>
          <p:cNvSpPr txBox="1"/>
          <p:nvPr/>
        </p:nvSpPr>
        <p:spPr>
          <a:xfrm>
            <a:off x="6644005" y="188595"/>
            <a:ext cx="4572635" cy="460375"/>
          </a:xfrm>
          <a:prstGeom prst="rect">
            <a:avLst/>
          </a:prstGeom>
          <a:noFill/>
          <a:ln w="9525">
            <a:noFill/>
          </a:ln>
        </p:spPr>
        <p:txBody>
          <a:bodyPr wrap="square">
            <a:spAutoFit/>
          </a:bodyPr>
          <a:lstStyle/>
          <a:p>
            <a:pPr indent="0" algn="ctr"/>
            <a:r>
              <a:rPr lang="en-US" sz="2400" b="1">
                <a:latin typeface="Times New Roman" panose="02020603050405020304" charset="0"/>
                <a:cs typeface="Arial" panose="020B0604020202020204" pitchFamily="34" charset="0"/>
              </a:rPr>
              <a:t>Bộ máy chính quyền thời Trần</a:t>
            </a:r>
            <a:endParaRPr lang="en-US" sz="2400"/>
          </a:p>
        </p:txBody>
      </p:sp>
      <p:sp>
        <p:nvSpPr>
          <p:cNvPr id="1073742890" name="Rectangles 1073742889"/>
          <p:cNvSpPr/>
          <p:nvPr/>
        </p:nvSpPr>
        <p:spPr>
          <a:xfrm>
            <a:off x="7355840" y="828040"/>
            <a:ext cx="2953385" cy="821690"/>
          </a:xfrm>
          <a:prstGeom prst="rect">
            <a:avLst/>
          </a:prstGeom>
          <a:solidFill>
            <a:srgbClr val="FFFFFF"/>
          </a:solidFill>
          <a:ln w="9525" cap="flat" cmpd="sng">
            <a:solidFill>
              <a:srgbClr val="000000"/>
            </a:solidFill>
            <a:prstDash val="solid"/>
            <a:miter/>
            <a:headEnd type="none" w="med" len="med"/>
            <a:tailEnd type="none" w="med" len="med"/>
          </a:ln>
        </p:spPr>
        <p:txBody>
          <a:bodyPr wrap="square"/>
          <a:lstStyle/>
          <a:p>
            <a:pPr algn="ctr"/>
            <a:r>
              <a:rPr lang="en-US" sz="2400">
                <a:latin typeface="Times New Roman" panose="02020603050405020304" charset="0"/>
                <a:cs typeface="Times New Roman" panose="02020603050405020304" charset="0"/>
              </a:rPr>
              <a:t>(Thái Thượng hoàng)</a:t>
            </a:r>
          </a:p>
          <a:p>
            <a:pPr algn="ctr"/>
            <a:r>
              <a:rPr lang="en-US" sz="2400">
                <a:latin typeface="Times New Roman" panose="02020603050405020304" charset="0"/>
                <a:cs typeface="Times New Roman" panose="02020603050405020304" charset="0"/>
              </a:rPr>
              <a:t>Vua</a:t>
            </a:r>
          </a:p>
          <a:p>
            <a:endParaRPr lang="en-US" sz="2400">
              <a:latin typeface="Times New Roman" panose="02020603050405020304" charset="0"/>
              <a:cs typeface="Times New Roman" panose="02020603050405020304" charset="0"/>
            </a:endParaRPr>
          </a:p>
        </p:txBody>
      </p:sp>
      <p:sp>
        <p:nvSpPr>
          <p:cNvPr id="1073742891" name="Straight Connector 1073742890"/>
          <p:cNvSpPr/>
          <p:nvPr/>
        </p:nvSpPr>
        <p:spPr>
          <a:xfrm flipH="1">
            <a:off x="8236268" y="1646238"/>
            <a:ext cx="702945" cy="391795"/>
          </a:xfrm>
          <a:prstGeom prst="line">
            <a:avLst/>
          </a:prstGeom>
          <a:ln w="9525" cap="flat" cmpd="sng">
            <a:solidFill>
              <a:srgbClr val="000000"/>
            </a:solidFill>
            <a:prstDash val="solid"/>
            <a:headEnd type="none" w="med" len="med"/>
            <a:tailEnd type="triangle" w="med" len="med"/>
          </a:ln>
        </p:spPr>
      </p:sp>
      <p:sp>
        <p:nvSpPr>
          <p:cNvPr id="3" name="Straight Connector 2"/>
          <p:cNvSpPr/>
          <p:nvPr/>
        </p:nvSpPr>
        <p:spPr>
          <a:xfrm rot="13860000" flipH="1">
            <a:off x="8856345" y="1678305"/>
            <a:ext cx="732155" cy="328295"/>
          </a:xfrm>
          <a:prstGeom prst="line">
            <a:avLst/>
          </a:prstGeom>
          <a:ln w="9525" cap="flat" cmpd="sng">
            <a:solidFill>
              <a:srgbClr val="000000"/>
            </a:solidFill>
            <a:prstDash val="solid"/>
            <a:headEnd type="none" w="med" len="med"/>
            <a:tailEnd type="triangle" w="med" len="med"/>
          </a:ln>
        </p:spPr>
      </p:sp>
      <p:sp>
        <p:nvSpPr>
          <p:cNvPr id="4" name="Flowchart: Process 3"/>
          <p:cNvSpPr/>
          <p:nvPr/>
        </p:nvSpPr>
        <p:spPr>
          <a:xfrm>
            <a:off x="7097395" y="2094230"/>
            <a:ext cx="1452245" cy="452755"/>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Quan văn</a:t>
            </a:r>
          </a:p>
        </p:txBody>
      </p:sp>
      <p:sp>
        <p:nvSpPr>
          <p:cNvPr id="5" name="Flowchart: Process 4"/>
          <p:cNvSpPr/>
          <p:nvPr/>
        </p:nvSpPr>
        <p:spPr>
          <a:xfrm>
            <a:off x="9175750" y="2056130"/>
            <a:ext cx="1436370" cy="452755"/>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Quan võ</a:t>
            </a:r>
          </a:p>
        </p:txBody>
      </p:sp>
      <p:sp>
        <p:nvSpPr>
          <p:cNvPr id="6" name="Flowchart: Process 5"/>
          <p:cNvSpPr/>
          <p:nvPr/>
        </p:nvSpPr>
        <p:spPr>
          <a:xfrm>
            <a:off x="8045450" y="2877820"/>
            <a:ext cx="1971675" cy="741680"/>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Lộ (12 lộ)</a:t>
            </a:r>
          </a:p>
          <a:p>
            <a:pPr algn="ctr"/>
            <a:r>
              <a:rPr lang="en-US" sz="2400">
                <a:latin typeface="Times New Roman" panose="02020603050405020304" charset="0"/>
                <a:cs typeface="Times New Roman" panose="02020603050405020304" charset="0"/>
              </a:rPr>
              <a:t>(Chánh phó)</a:t>
            </a:r>
          </a:p>
        </p:txBody>
      </p:sp>
      <p:sp>
        <p:nvSpPr>
          <p:cNvPr id="7" name="Flowchart: Process 6"/>
          <p:cNvSpPr/>
          <p:nvPr/>
        </p:nvSpPr>
        <p:spPr>
          <a:xfrm>
            <a:off x="8045450" y="3916045"/>
            <a:ext cx="1971675" cy="652145"/>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Phủ</a:t>
            </a:r>
          </a:p>
          <a:p>
            <a:pPr algn="ctr"/>
            <a:r>
              <a:rPr lang="en-US" sz="2400">
                <a:latin typeface="Times New Roman" panose="02020603050405020304" charset="0"/>
                <a:cs typeface="Times New Roman" panose="02020603050405020304" charset="0"/>
              </a:rPr>
              <a:t>(Tri phủ)</a:t>
            </a:r>
          </a:p>
        </p:txBody>
      </p:sp>
      <p:sp>
        <p:nvSpPr>
          <p:cNvPr id="8" name="Flowchart: Process 7"/>
          <p:cNvSpPr/>
          <p:nvPr/>
        </p:nvSpPr>
        <p:spPr>
          <a:xfrm>
            <a:off x="6837680" y="5034280"/>
            <a:ext cx="1971675" cy="622935"/>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Châu</a:t>
            </a:r>
          </a:p>
          <a:p>
            <a:pPr algn="ctr"/>
            <a:r>
              <a:rPr lang="en-US" sz="2400">
                <a:latin typeface="Times New Roman" panose="02020603050405020304" charset="0"/>
                <a:cs typeface="Times New Roman" panose="02020603050405020304" charset="0"/>
              </a:rPr>
              <a:t>(Tri châu)</a:t>
            </a:r>
          </a:p>
        </p:txBody>
      </p:sp>
      <p:sp>
        <p:nvSpPr>
          <p:cNvPr id="9" name="Flowchart: Process 8"/>
          <p:cNvSpPr/>
          <p:nvPr/>
        </p:nvSpPr>
        <p:spPr>
          <a:xfrm>
            <a:off x="9175750" y="5034915"/>
            <a:ext cx="1971675" cy="622935"/>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Huyện</a:t>
            </a:r>
          </a:p>
          <a:p>
            <a:pPr algn="ctr"/>
            <a:r>
              <a:rPr lang="en-US" sz="2400">
                <a:latin typeface="Times New Roman" panose="02020603050405020304" charset="0"/>
                <a:cs typeface="Times New Roman" panose="02020603050405020304" charset="0"/>
              </a:rPr>
              <a:t>(Tri huyện)</a:t>
            </a:r>
          </a:p>
        </p:txBody>
      </p:sp>
      <p:sp>
        <p:nvSpPr>
          <p:cNvPr id="10" name="Flowchart: Process 9"/>
          <p:cNvSpPr/>
          <p:nvPr/>
        </p:nvSpPr>
        <p:spPr>
          <a:xfrm>
            <a:off x="8045450" y="6123305"/>
            <a:ext cx="1971675" cy="635000"/>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Xã </a:t>
            </a:r>
          </a:p>
          <a:p>
            <a:pPr algn="ctr"/>
            <a:r>
              <a:rPr lang="en-US" sz="2400">
                <a:latin typeface="Times New Roman" panose="02020603050405020304" charset="0"/>
                <a:cs typeface="Times New Roman" panose="02020603050405020304" charset="0"/>
              </a:rPr>
              <a:t>(Xã quan)</a:t>
            </a:r>
          </a:p>
        </p:txBody>
      </p:sp>
      <p:cxnSp>
        <p:nvCxnSpPr>
          <p:cNvPr id="11" name="Straight Arrow Connector 10"/>
          <p:cNvCxnSpPr/>
          <p:nvPr/>
        </p:nvCxnSpPr>
        <p:spPr>
          <a:xfrm>
            <a:off x="7823835" y="5657215"/>
            <a:ext cx="732155" cy="41465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12" name="Straight Arrow Connector 11"/>
          <p:cNvCxnSpPr>
            <a:endCxn id="8" idx="0"/>
          </p:cNvCxnSpPr>
          <p:nvPr/>
        </p:nvCxnSpPr>
        <p:spPr>
          <a:xfrm flipH="1">
            <a:off x="7823835" y="4572635"/>
            <a:ext cx="1040765" cy="46164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13" name="Straight Arrow Connector 12"/>
          <p:cNvCxnSpPr>
            <a:endCxn id="9" idx="0"/>
          </p:cNvCxnSpPr>
          <p:nvPr/>
        </p:nvCxnSpPr>
        <p:spPr>
          <a:xfrm>
            <a:off x="9048115" y="4611370"/>
            <a:ext cx="1113790" cy="42354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H="1">
            <a:off x="8921115" y="3619500"/>
            <a:ext cx="18415" cy="340360"/>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9476740" y="5663565"/>
            <a:ext cx="540385" cy="44005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pic>
        <p:nvPicPr>
          <p:cNvPr id="16" name="Picture 2"/>
          <p:cNvPicPr>
            <a:picLocks noChangeAspect="1"/>
          </p:cNvPicPr>
          <p:nvPr/>
        </p:nvPicPr>
        <p:blipFill>
          <a:blip r:embed="rId2"/>
          <a:stretch>
            <a:fillRect/>
          </a:stretch>
        </p:blipFill>
        <p:spPr>
          <a:xfrm>
            <a:off x="399415" y="188595"/>
            <a:ext cx="6071870" cy="5768340"/>
          </a:xfrm>
          <a:prstGeom prst="rect">
            <a:avLst/>
          </a:prstGeom>
          <a:noFill/>
          <a:ln w="9525">
            <a:noFill/>
          </a:ln>
        </p:spPr>
      </p:pic>
      <p:sp>
        <p:nvSpPr>
          <p:cNvPr id="17" name="Text Box 16"/>
          <p:cNvSpPr txBox="1"/>
          <p:nvPr/>
        </p:nvSpPr>
        <p:spPr>
          <a:xfrm>
            <a:off x="399415" y="5956935"/>
            <a:ext cx="6438265" cy="829945"/>
          </a:xfrm>
          <a:prstGeom prst="rect">
            <a:avLst/>
          </a:prstGeom>
          <a:noFill/>
          <a:ln w="9525">
            <a:noFill/>
          </a:ln>
        </p:spPr>
        <p:txBody>
          <a:bodyPr wrap="square">
            <a:spAutoFit/>
          </a:bodyPr>
          <a:lstStyle/>
          <a:p>
            <a:pPr indent="0"/>
            <a:r>
              <a:rPr lang="en-US" sz="2400" b="1">
                <a:solidFill>
                  <a:srgbClr val="FF0000"/>
                </a:solidFill>
                <a:latin typeface="Times New Roman" panose="02020603050405020304" charset="0"/>
                <a:cs typeface="sans-serif" charset="0"/>
              </a:rPr>
              <a:t>=&gt; Bộ máy chính quyền được tổ chức quy củ, hoàn thiện hơn thời Lý.</a:t>
            </a:r>
          </a:p>
        </p:txBody>
      </p:sp>
      <p:sp>
        <p:nvSpPr>
          <p:cNvPr id="19" name="Right Brace 18"/>
          <p:cNvSpPr/>
          <p:nvPr/>
        </p:nvSpPr>
        <p:spPr>
          <a:xfrm>
            <a:off x="10674350" y="1315720"/>
            <a:ext cx="503555"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 Box 20"/>
          <p:cNvSpPr txBox="1"/>
          <p:nvPr/>
        </p:nvSpPr>
        <p:spPr>
          <a:xfrm>
            <a:off x="11255375" y="1315720"/>
            <a:ext cx="876300" cy="706755"/>
          </a:xfrm>
          <a:prstGeom prst="rect">
            <a:avLst/>
          </a:prstGeom>
          <a:noFill/>
        </p:spPr>
        <p:txBody>
          <a:bodyPr wrap="square" rtlCol="0">
            <a:spAutoFit/>
          </a:bodyPr>
          <a:lstStyle/>
          <a:p>
            <a:r>
              <a:rPr lang="en-US" sz="2000"/>
              <a:t>Trung ương</a:t>
            </a:r>
          </a:p>
        </p:txBody>
      </p:sp>
      <p:sp>
        <p:nvSpPr>
          <p:cNvPr id="20" name="Text Box 19"/>
          <p:cNvSpPr txBox="1"/>
          <p:nvPr/>
        </p:nvSpPr>
        <p:spPr>
          <a:xfrm>
            <a:off x="11177270" y="4179570"/>
            <a:ext cx="1014730" cy="706755"/>
          </a:xfrm>
          <a:prstGeom prst="rect">
            <a:avLst/>
          </a:prstGeom>
          <a:noFill/>
        </p:spPr>
        <p:txBody>
          <a:bodyPr wrap="square" rtlCol="0">
            <a:spAutoFit/>
          </a:bodyPr>
          <a:lstStyle/>
          <a:p>
            <a:pPr algn="ctr"/>
            <a:r>
              <a:rPr lang="en-US" sz="2000"/>
              <a:t>Địa phương</a:t>
            </a:r>
          </a:p>
        </p:txBody>
      </p:sp>
      <p:sp>
        <p:nvSpPr>
          <p:cNvPr id="22" name="Right Brace 21"/>
          <p:cNvSpPr/>
          <p:nvPr/>
        </p:nvSpPr>
        <p:spPr>
          <a:xfrm>
            <a:off x="10937875" y="3230245"/>
            <a:ext cx="631825" cy="33210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Box 101"/>
          <p:cNvSpPr txBox="1"/>
          <p:nvPr/>
        </p:nvSpPr>
        <p:spPr>
          <a:xfrm>
            <a:off x="571500" y="457200"/>
            <a:ext cx="6555105" cy="553085"/>
          </a:xfrm>
          <a:prstGeom prst="rect">
            <a:avLst/>
          </a:prstGeom>
          <a:noFill/>
          <a:ln w="9525">
            <a:noFill/>
          </a:ln>
        </p:spPr>
        <p:txBody>
          <a:bodyPr wrap="square">
            <a:spAutoFit/>
          </a:bodyPr>
          <a:lstStyle/>
          <a:p>
            <a:pPr indent="0"/>
            <a:r>
              <a:rPr lang="en-US" sz="3000" b="0">
                <a:latin typeface="Times New Roman" panose="02020603050405020304" charset="0"/>
              </a:rPr>
              <a:t>- Thực hiện chế độ </a:t>
            </a:r>
            <a:r>
              <a:rPr lang="en-US" sz="3000" b="0" i="1">
                <a:latin typeface="Times New Roman" panose="02020603050405020304" charset="0"/>
              </a:rPr>
              <a:t>hôn nhân nội tộc</a:t>
            </a:r>
            <a:r>
              <a:rPr lang="en-US" sz="3000" b="0">
                <a:latin typeface="Times New Roman" panose="02020603050405020304" charset="0"/>
              </a:rPr>
              <a:t> </a:t>
            </a:r>
          </a:p>
        </p:txBody>
      </p:sp>
      <p:sp>
        <p:nvSpPr>
          <p:cNvPr id="2" name="Text Box 1"/>
          <p:cNvSpPr txBox="1"/>
          <p:nvPr/>
        </p:nvSpPr>
        <p:spPr>
          <a:xfrm>
            <a:off x="571500" y="1230630"/>
            <a:ext cx="9538970" cy="1014730"/>
          </a:xfrm>
          <a:prstGeom prst="rect">
            <a:avLst/>
          </a:prstGeom>
          <a:noFill/>
          <a:ln w="9525">
            <a:noFill/>
          </a:ln>
        </p:spPr>
        <p:txBody>
          <a:bodyPr wrap="square">
            <a:spAutoFit/>
          </a:bodyPr>
          <a:lstStyle/>
          <a:p>
            <a:pPr indent="0"/>
            <a:r>
              <a:rPr lang="en-US" sz="3000" b="0">
                <a:latin typeface="Times New Roman" panose="02020603050405020304" charset="0"/>
              </a:rPr>
              <a:t>- Đặt thêm một số cơ quan như </a:t>
            </a:r>
            <a:r>
              <a:rPr lang="en-US" sz="3000" b="0" i="1">
                <a:latin typeface="Times New Roman" panose="02020603050405020304" charset="0"/>
              </a:rPr>
              <a:t>Quốc sử viện, Thái y viện, Hà đê sứ, Khuyến nông sứ, Đồn điền sứ</a:t>
            </a:r>
            <a:r>
              <a:rPr lang="en-US" sz="3000" b="0">
                <a:latin typeface="Times New Roman" panose="02020603050405020304" charset="0"/>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1962</Words>
  <Application>Microsoft Office PowerPoint</Application>
  <PresentationFormat>Widescreen</PresentationFormat>
  <Paragraphs>307</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SimSun</vt:lpstr>
      <vt:lpstr>Arial</vt:lpstr>
      <vt:lpstr>Calibri</vt:lpstr>
      <vt:lpstr>Calibri Light</vt:lpstr>
      <vt:lpstr>sans-serif</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TGDD</dc:creator>
  <cp:lastModifiedBy>hient8383@gmail.com</cp:lastModifiedBy>
  <cp:revision>15</cp:revision>
  <dcterms:created xsi:type="dcterms:W3CDTF">2022-08-10T10:44:00Z</dcterms:created>
  <dcterms:modified xsi:type="dcterms:W3CDTF">2025-02-12T01:45:18Z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5EB0231F575B4DA98B26A5E161382231</vt:lpwstr>
  </property>
  <property fmtid="{D5CDD505-2E9C-101B-9397-08002B2CF9AE}" pid="3" name="KSOProductBuildVer">
    <vt:lpwstr>1033-11.2.0.11254</vt:lpwstr>
  </property>
</Properties>
</file>